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3" r:id="rId5"/>
    <p:sldId id="259" r:id="rId6"/>
    <p:sldId id="260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1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6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0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54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2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4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0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3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4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4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DBEB-8085-4975-B4E9-5487C8C71423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F09-9CB7-4E74-9495-666997EF5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5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ECRETARY\apraiser2\0БМЕН\Зыкова\слайд-титу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613118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Arial Black" pitchFamily="34" charset="0"/>
              </a:rPr>
              <a:t>Экспертно-аналитическое</a:t>
            </a:r>
            <a:endParaRPr lang="ru-RU" sz="2800" b="1" dirty="0" smtClean="0">
              <a:latin typeface="Arial Black" pitchFamily="34" charset="0"/>
            </a:endParaRPr>
          </a:p>
          <a:p>
            <a:pPr algn="r"/>
            <a:r>
              <a:rPr lang="ru-RU" sz="2800" b="1" dirty="0" smtClean="0">
                <a:latin typeface="Arial Black" pitchFamily="34" charset="0"/>
              </a:rPr>
              <a:t>исследование рынка </a:t>
            </a:r>
          </a:p>
          <a:p>
            <a:pPr algn="r"/>
            <a:r>
              <a:rPr lang="ru-RU" sz="2800" b="1" dirty="0" smtClean="0">
                <a:latin typeface="Arial Black" pitchFamily="34" charset="0"/>
              </a:rPr>
              <a:t>недвижимости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63688" y="4610100"/>
            <a:ext cx="6400800" cy="97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1600" dirty="0" smtClean="0">
                <a:latin typeface="Arial Black" pitchFamily="34" charset="0"/>
              </a:rPr>
              <a:t>Зыкова А.И.,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ведущий специалист отдела</a:t>
            </a:r>
          </a:p>
          <a:p>
            <a:pPr algn="r">
              <a:lnSpc>
                <a:spcPct val="80000"/>
              </a:lnSpc>
            </a:pPr>
            <a:r>
              <a:rPr lang="ru-RU" sz="1600" dirty="0" smtClean="0">
                <a:latin typeface="Arial Black" pitchFamily="34" charset="0"/>
              </a:rPr>
              <a:t>розничного бизнеса,</a:t>
            </a:r>
          </a:p>
          <a:p>
            <a:pPr algn="r">
              <a:lnSpc>
                <a:spcPct val="80000"/>
              </a:lnSpc>
            </a:pPr>
            <a:r>
              <a:rPr lang="ru-RU" sz="1600" dirty="0" smtClean="0">
                <a:latin typeface="Arial Black" pitchFamily="34" charset="0"/>
              </a:rPr>
              <a:t>группа компаний «ОМЭКС»</a:t>
            </a:r>
            <a:endParaRPr lang="ru-RU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8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923" y="240005"/>
            <a:ext cx="60861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Квартиры в многоквартирных домах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51002"/>
              </p:ext>
            </p:extLst>
          </p:nvPr>
        </p:nvGraphicFramePr>
        <p:xfrm>
          <a:off x="596899" y="980728"/>
          <a:ext cx="8079558" cy="51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9767"/>
                <a:gridCol w="1456597"/>
                <a:gridCol w="1456597"/>
                <a:gridCol w="1456597"/>
              </a:tblGrid>
              <a:tr h="474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 </a:t>
                      </a:r>
                      <a:r>
                        <a:rPr lang="ru-RU" sz="1500" b="1" u="none" strike="noStrike" dirty="0" smtClean="0">
                          <a:effectLst/>
                        </a:rPr>
                        <a:t>Вопрос</a:t>
                      </a:r>
                      <a:r>
                        <a:rPr lang="ru-RU" sz="1500" b="1" u="none" strike="noStrike" baseline="0" dirty="0" smtClean="0">
                          <a:effectLst/>
                        </a:rPr>
                        <a:t> эксперту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Нижняя граница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Верхняя граница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Среднее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Надбавка за капитальный ремонт жилого </a:t>
                      </a:r>
                      <a:r>
                        <a:rPr lang="ru-RU" sz="1500" u="none" strike="noStrike" dirty="0" smtClean="0">
                          <a:effectLst/>
                        </a:rPr>
                        <a:t>дома, 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10,00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6,00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 smtClean="0">
                          <a:effectLst/>
                        </a:rPr>
                        <a:t>Разница </a:t>
                      </a:r>
                      <a:r>
                        <a:rPr lang="ru-RU" sz="1500" u="none" strike="noStrike" dirty="0">
                          <a:effectLst/>
                        </a:rPr>
                        <a:t>в годах, влияющая на стоимость квартиры в многоквартирном </a:t>
                      </a:r>
                      <a:r>
                        <a:rPr lang="ru-RU" sz="1500" u="none" strike="noStrike" dirty="0" smtClean="0">
                          <a:effectLst/>
                        </a:rPr>
                        <a:t>доме, лет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60,00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17,86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Различие квартир с совмещенным </a:t>
                      </a:r>
                      <a:r>
                        <a:rPr lang="ru-RU" sz="1500" u="none" strike="noStrike" dirty="0" smtClean="0">
                          <a:effectLst/>
                        </a:rPr>
                        <a:t>санузлом </a:t>
                      </a:r>
                      <a:r>
                        <a:rPr lang="ru-RU" sz="1500" u="none" strike="noStrike" dirty="0">
                          <a:effectLst/>
                        </a:rPr>
                        <a:t>по отношению к </a:t>
                      </a:r>
                      <a:r>
                        <a:rPr lang="ru-RU" sz="1500" u="none" strike="noStrike" dirty="0" smtClean="0">
                          <a:effectLst/>
                        </a:rPr>
                        <a:t>раздельному, 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4,00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1,79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Различие в стоимости квартир, расположенных на 1 этаже и на среднем этаже многоквартирного жилого </a:t>
                      </a:r>
                      <a:r>
                        <a:rPr lang="ru-RU" sz="1500" u="none" strike="noStrike" dirty="0" smtClean="0">
                          <a:effectLst/>
                        </a:rPr>
                        <a:t>дома, 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4,55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Различие в стоимости квартир, расположенных на 1 этаже и на верхнем этаже многоквартирного жилого </a:t>
                      </a:r>
                      <a:r>
                        <a:rPr lang="ru-RU" sz="1500" u="none" strike="noStrike" dirty="0" smtClean="0">
                          <a:effectLst/>
                        </a:rPr>
                        <a:t>дома,</a:t>
                      </a:r>
                      <a:r>
                        <a:rPr lang="ru-RU" sz="1500" u="none" strike="noStrike" baseline="0" dirty="0" smtClean="0">
                          <a:effectLst/>
                        </a:rPr>
                        <a:t> 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1,89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</a:rPr>
                        <a:t>Различие в стоимости угловых и </a:t>
                      </a:r>
                      <a:r>
                        <a:rPr lang="ru-RU" sz="1500" u="none" strike="noStrike" dirty="0" err="1">
                          <a:effectLst/>
                        </a:rPr>
                        <a:t>неугловых</a:t>
                      </a:r>
                      <a:r>
                        <a:rPr lang="ru-RU" sz="1500" u="none" strike="noStrike" dirty="0">
                          <a:effectLst/>
                        </a:rPr>
                        <a:t> </a:t>
                      </a:r>
                      <a:r>
                        <a:rPr lang="ru-RU" sz="1500" u="none" strike="noStrike" dirty="0" smtClean="0">
                          <a:effectLst/>
                        </a:rPr>
                        <a:t>квартир, 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2,86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7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40005"/>
            <a:ext cx="80941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Индивидуальное жилищное строительство, дачи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34267"/>
              </p:ext>
            </p:extLst>
          </p:nvPr>
        </p:nvGraphicFramePr>
        <p:xfrm>
          <a:off x="784987" y="812989"/>
          <a:ext cx="7675444" cy="5165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2717"/>
                <a:gridCol w="3947509"/>
                <a:gridCol w="868406"/>
                <a:gridCol w="868406"/>
                <a:gridCol w="868406"/>
              </a:tblGrid>
              <a:tr h="2681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 эксперту</a:t>
                      </a:r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Нижняя граница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Верхняя граница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9310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Различие в стоимости для з/у ВРИ 2 и ВРИ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56901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Различие в стоимости дач земли </a:t>
                      </a:r>
                      <a:r>
                        <a:rPr lang="ru-RU" sz="15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н.п</a:t>
                      </a:r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и с/х назначения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9270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Влияние на стоимость близость к магистралям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5650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Расположение на новых улицах и внутри поселка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5987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Влияние элементов </a:t>
                      </a:r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охраны</a:t>
                      </a:r>
                    </a:p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стоимость объектов в поселении (коттеджный поселок</a:t>
                      </a:r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 fontAlgn="b"/>
                      <a:r>
                        <a:rPr lang="ru-RU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дачный поселок)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отсутствуют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5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огороженная территория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5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сторожа, охраняющего территорию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5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вооруженной охраны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5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видеонаблюдения по территории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923" y="251410"/>
            <a:ext cx="57997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Торгово-офисная недвижимость и </a:t>
            </a:r>
          </a:p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земельные участки ВРИ 5,7,17</a:t>
            </a:r>
          </a:p>
        </p:txBody>
      </p:sp>
      <p:pic>
        <p:nvPicPr>
          <p:cNvPr id="6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909"/>
              </p:ext>
            </p:extLst>
          </p:nvPr>
        </p:nvGraphicFramePr>
        <p:xfrm>
          <a:off x="251520" y="1113186"/>
          <a:ext cx="8568952" cy="5124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2880320"/>
                <a:gridCol w="813754"/>
                <a:gridCol w="1213303"/>
                <a:gridCol w="1213303"/>
              </a:tblGrid>
              <a:tr h="4269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Вопросы эксперту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Нижняя граница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Верхняя граница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Среднее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6043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Величина годовой прибыли при инвестициях в строительство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многоэтажная жилая застройка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29,00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офисные строения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22,40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торговые строения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офисные строения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9,02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торговые строения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7,05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недозагрузки строений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офисные строения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торговые строения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Транспортная доступность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неудовлетворительная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удовлетворительная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-3,50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хорошая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-7,50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Обеспеченность парковочными местами офисных помещений с удовлетворительной обеспеченностью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недостаточная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удовлетворительная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хорошая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отличная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Обеспеченность парковочными местами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торговых помещений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удовлетворительной обеспеченностью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недостаточная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удовлетворительная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хорошая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отличная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389" y="229639"/>
            <a:ext cx="86292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Производственно-складская недвижимость</a:t>
            </a:r>
          </a:p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и земельные участки под производственные нужды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01248"/>
              </p:ext>
            </p:extLst>
          </p:nvPr>
        </p:nvGraphicFramePr>
        <p:xfrm>
          <a:off x="827584" y="1018753"/>
          <a:ext cx="7704857" cy="536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768"/>
                <a:gridCol w="2407768"/>
                <a:gridCol w="963107"/>
                <a:gridCol w="963107"/>
                <a:gridCol w="963107"/>
              </a:tblGrid>
              <a:tr h="2857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effectLst/>
                        </a:rPr>
                        <a:t> Вопрос</a:t>
                      </a:r>
                      <a:r>
                        <a:rPr lang="ru-RU" sz="1500" b="1" u="none" strike="noStrike" baseline="0" dirty="0" smtClean="0">
                          <a:effectLst/>
                        </a:rPr>
                        <a:t> эксперту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</a:rPr>
                        <a:t>Нижняя граница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</a:rPr>
                        <a:t>Верхняя граница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Среднее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Различие в стоимости застроенных и незастроенных участков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5,00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60,00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41,00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Эффективная  плотность застройки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0,40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0,67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0,49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Различие в стоимости земельных участков общественно-социального назначения и </a:t>
                      </a:r>
                      <a:r>
                        <a:rPr lang="ru-RU" sz="1500" u="none" strike="noStrike" dirty="0" err="1">
                          <a:effectLst/>
                        </a:rPr>
                        <a:t>близлежащ</a:t>
                      </a:r>
                      <a:r>
                        <a:rPr lang="ru-RU" sz="1500" u="none" strike="noStrike" dirty="0">
                          <a:effectLst/>
                        </a:rPr>
                        <a:t> участков в активном коммерческом обороте (</a:t>
                      </a:r>
                      <a:r>
                        <a:rPr lang="ru-RU" sz="1500" u="none" strike="noStrike" dirty="0" err="1">
                          <a:effectLst/>
                        </a:rPr>
                        <a:t>произв</a:t>
                      </a:r>
                      <a:r>
                        <a:rPr lang="ru-RU" sz="1500" u="none" strike="noStrike" dirty="0">
                          <a:effectLst/>
                        </a:rPr>
                        <a:t>-склад </a:t>
                      </a:r>
                      <a:r>
                        <a:rPr lang="ru-RU" sz="1500" u="none" strike="noStrike" dirty="0" err="1">
                          <a:effectLst/>
                        </a:rPr>
                        <a:t>назнач</a:t>
                      </a:r>
                      <a:r>
                        <a:rPr lang="ru-RU" sz="1500" u="none" strike="noStrike" dirty="0">
                          <a:effectLst/>
                        </a:rPr>
                        <a:t>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40,00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200,00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148,33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</a:rPr>
                        <a:t>ВРМ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3,50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7,43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85750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Транспортная доступность (ж/д пути)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Неудовлетворительная (ж/д пути отсутствуют)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Железнодорожные подъездные пути проходят в радиусе 1 км от объекта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2,80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Железнодорожные подъездные пути проходят в непосредственной близости от  объекта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5,40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85750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Транспортная доступность (автомобильные пути)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Неудовлетворительная доступность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Удовлетворительная доступность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130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Хорошая доступность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5,00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15,00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8,90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923" y="240005"/>
            <a:ext cx="6378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Земли и строения/сооружения</a:t>
            </a:r>
          </a:p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сельскохозяйственного назначения и 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81566"/>
              </p:ext>
            </p:extLst>
          </p:nvPr>
        </p:nvGraphicFramePr>
        <p:xfrm>
          <a:off x="827584" y="1101779"/>
          <a:ext cx="7776865" cy="5086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/>
                <a:gridCol w="2181445"/>
                <a:gridCol w="1145060"/>
                <a:gridCol w="1145060"/>
                <a:gridCol w="1145060"/>
              </a:tblGrid>
              <a:tr h="2857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  </a:t>
                      </a:r>
                      <a:r>
                        <a:rPr lang="ru-RU" sz="1500" b="1" u="none" strike="noStrike" dirty="0" smtClean="0">
                          <a:effectLst/>
                        </a:rPr>
                        <a:t>Вопросы эксперту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</a:rPr>
                        <a:t>Нижняя граница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</a:rPr>
                        <a:t>Верхняя граница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Среднее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619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Годовая прибыль инвестора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Земельные участки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20,00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8,06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Строения/сооружения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20,00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8,06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Влияние наличия ж/д веток, путей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Земельные участки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10,00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5,00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Строения/сооружения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10,00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Влияние наличия возможности подъезда большегрузного автотранспорта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Земельные участки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20,00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10,00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Строения/сооружения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10,00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20,00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13,33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Влияние наличия коммуникаций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Земельные участки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-5,00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-0,40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Строения/сооружения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-5,00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10,00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5,00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Влияние наличия мелиоративной системы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Земельные участки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25,00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6,70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Строения/сооружения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effectLst/>
                        </a:rPr>
                        <a:t>0,00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effectLst/>
                        </a:rPr>
                        <a:t>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000">
                          <a:schemeClr val="accent3">
                            <a:lumMod val="20000"/>
                            <a:lumOff val="80000"/>
                          </a:schemeClr>
                        </a:gs>
                        <a:gs pos="64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Спасибо за внимание!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4509120"/>
            <a:ext cx="4572000" cy="10820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dirty="0">
                <a:latin typeface="Arial Black" pitchFamily="34" charset="0"/>
              </a:rPr>
              <a:t>Зыкова А.И., </a:t>
            </a:r>
            <a:br>
              <a:rPr lang="ru-RU" sz="1600" dirty="0">
                <a:latin typeface="Arial Black" pitchFamily="34" charset="0"/>
              </a:rPr>
            </a:br>
            <a:r>
              <a:rPr lang="ru-RU" sz="1600" dirty="0">
                <a:latin typeface="Arial Black" pitchFamily="34" charset="0"/>
              </a:rPr>
              <a:t>ведущий специалист отдела</a:t>
            </a:r>
          </a:p>
          <a:p>
            <a:pPr algn="r">
              <a:lnSpc>
                <a:spcPct val="80000"/>
              </a:lnSpc>
            </a:pPr>
            <a:r>
              <a:rPr lang="ru-RU" sz="1600" dirty="0">
                <a:latin typeface="Arial Black" pitchFamily="34" charset="0"/>
              </a:rPr>
              <a:t>розничного бизнеса,</a:t>
            </a:r>
          </a:p>
          <a:p>
            <a:pPr algn="r">
              <a:lnSpc>
                <a:spcPct val="80000"/>
              </a:lnSpc>
            </a:pPr>
            <a:r>
              <a:rPr lang="ru-RU" sz="1600" dirty="0">
                <a:latin typeface="Arial Black" pitchFamily="34" charset="0"/>
              </a:rPr>
              <a:t>группа компаний «ОМЭКС</a:t>
            </a:r>
            <a:r>
              <a:rPr lang="ru-RU" sz="1600" dirty="0" smtClean="0">
                <a:latin typeface="Arial Black" pitchFamily="34" charset="0"/>
              </a:rPr>
              <a:t>»</a:t>
            </a:r>
          </a:p>
          <a:p>
            <a:pPr algn="r">
              <a:lnSpc>
                <a:spcPct val="80000"/>
              </a:lnSpc>
            </a:pPr>
            <a:r>
              <a:rPr lang="ru-RU" sz="1600" dirty="0" smtClean="0">
                <a:latin typeface="Arial Black" pitchFamily="34" charset="0"/>
              </a:rPr>
              <a:t>тел.8(3812)311810</a:t>
            </a:r>
            <a:endParaRPr lang="ru-RU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Изображение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01" y="692696"/>
            <a:ext cx="1813245" cy="25637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загрузки\777_\Изображение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77" y="1488081"/>
            <a:ext cx="1863029" cy="26341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Enterprise\оценка орб\РАБОТА\5 Зыкова А И\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45" y="2169794"/>
            <a:ext cx="1723022" cy="24361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Enterprise\оценка орб\РАБОТА\5 Зыкова А И\П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22" y="3140968"/>
            <a:ext cx="1712311" cy="24210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Enterprise\оценка орб\РАБОТА\5 Зыкова А И\СХ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39" y="4024219"/>
            <a:ext cx="1721636" cy="24342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2174" y="188640"/>
            <a:ext cx="742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Экспертно-аналитическое исследование рынка недвижимости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45903"/>
            <a:ext cx="5400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u="sng" dirty="0" smtClean="0">
                <a:latin typeface="Arial" pitchFamily="34" charset="0"/>
                <a:cs typeface="Arial" pitchFamily="34" charset="0"/>
              </a:rPr>
              <a:t>Цель исследования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:  выявление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основных параметров, качественных и количественных, влияющих на стоимость объектов недвижимости различного назначения, и дальнейшее использование полученных данных среди профессионалов рынка недвижимости Омского региона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132856"/>
            <a:ext cx="54726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u="sng" dirty="0">
                <a:latin typeface="Arial" pitchFamily="34" charset="0"/>
                <a:cs typeface="Arial" pitchFamily="34" charset="0"/>
              </a:rPr>
              <a:t>Процесс проведения исследования</a:t>
            </a:r>
            <a:r>
              <a:rPr lang="ru-RU" sz="1300" u="sng" dirty="0">
                <a:latin typeface="Arial" pitchFamily="34" charset="0"/>
                <a:cs typeface="Arial" pitchFamily="34" charset="0"/>
              </a:rPr>
              <a:t>: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AutoNum type="arabicPeriod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рабочей группы экспертов, аналитиков, оценщиков, профессиональных участников рынка недвижимости, имеющих значительный стаж работы на рынке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недвижимости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13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формата исследования и подготовка вопросов по пяти основным направлениям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квартиры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в многоквартирных жилых домах;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индивидуальные жилые строения (частные дома/коттеджи);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торгово-офисная недвижимость;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производственно-складская недвижимость;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земли и сооружения сельскохозяйственного назначения.</a:t>
            </a:r>
          </a:p>
          <a:p>
            <a:pPr lvl="0" algn="just"/>
            <a:r>
              <a:rPr lang="en-US" sz="13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Анкетирование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, сбор информации и экспертных мнений участников исследования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AutoNum type="arabicPeriod" startAt="4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Обработка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полученной информации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13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Публикация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итоговых результатов экспертно-аналитического исследования.</a:t>
            </a:r>
          </a:p>
        </p:txBody>
      </p:sp>
      <p:pic>
        <p:nvPicPr>
          <p:cNvPr id="8194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6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CRETARY\apraiser2\0БМЕН\Зыкова\коробка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3" y="692696"/>
            <a:ext cx="8638032" cy="5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12531"/>
            <a:ext cx="64628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Прогноз динамики роста цен (продажа)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212531"/>
            <a:ext cx="62179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Прогноз динамики роста цен (аренда)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\\SECRETARY\apraiser2\0БМЕН\Зыкова\коробка-арен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7894"/>
            <a:ext cx="8568952" cy="57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0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12531"/>
            <a:ext cx="62489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Среднерыночный период экспозиции</a:t>
            </a:r>
          </a:p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(жилая недвижимость)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\\SECRETARY\apraiser2\0БМЕН\Зыкова\коробка0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74305"/>
            <a:ext cx="5788152" cy="53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SECRETARY\apraiser2\0БМЕН\Зыкова\коробка0-36+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074305"/>
            <a:ext cx="5788025" cy="53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12531"/>
            <a:ext cx="62489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Среднерыночный период экспозиции</a:t>
            </a:r>
          </a:p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(коммерческая недвижимость)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\\SECRETARY\apraiser2\0БМЕН\Зыкова\коробка0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34481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00092" y="1484783"/>
            <a:ext cx="2143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торговые</a:t>
            </a:r>
          </a:p>
          <a:p>
            <a:r>
              <a:rPr lang="ru-RU" dirty="0" smtClean="0"/>
              <a:t>2 – офисные</a:t>
            </a:r>
          </a:p>
          <a:p>
            <a:r>
              <a:rPr lang="ru-RU" dirty="0" smtClean="0"/>
              <a:t>3 – з/у ВРИ 5,7,17</a:t>
            </a:r>
          </a:p>
          <a:p>
            <a:r>
              <a:rPr lang="ru-RU" dirty="0" smtClean="0"/>
              <a:t>4 – </a:t>
            </a:r>
            <a:r>
              <a:rPr lang="ru-RU" dirty="0" err="1" smtClean="0"/>
              <a:t>произв</a:t>
            </a:r>
            <a:r>
              <a:rPr lang="ru-RU" dirty="0" smtClean="0"/>
              <a:t>-склад.</a:t>
            </a:r>
          </a:p>
          <a:p>
            <a:r>
              <a:rPr lang="ru-RU" dirty="0" smtClean="0"/>
              <a:t>5 – з/у ВРИ 3,9</a:t>
            </a:r>
          </a:p>
          <a:p>
            <a:r>
              <a:rPr lang="ru-RU" dirty="0" smtClean="0"/>
              <a:t>6 – з/у с/х</a:t>
            </a:r>
          </a:p>
          <a:p>
            <a:r>
              <a:rPr lang="ru-RU" dirty="0" smtClean="0"/>
              <a:t>7 – строения и сооружения с/х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56390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56390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56390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6254" y="56385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56385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56407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56385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0803" y="240005"/>
            <a:ext cx="64023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Уторговывание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 (жилая недвижимость)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1069" y="1620035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1-комн.квартиры</a:t>
            </a:r>
          </a:p>
          <a:p>
            <a:r>
              <a:rPr lang="ru-RU" dirty="0" smtClean="0"/>
              <a:t>2 – 2-комн.квартиры</a:t>
            </a:r>
          </a:p>
          <a:p>
            <a:r>
              <a:rPr lang="ru-RU" dirty="0" smtClean="0"/>
              <a:t>3 – 3-комн.квартиры</a:t>
            </a:r>
          </a:p>
          <a:p>
            <a:r>
              <a:rPr lang="ru-RU" dirty="0" smtClean="0"/>
              <a:t>4 – более 3 комн.</a:t>
            </a:r>
          </a:p>
          <a:p>
            <a:r>
              <a:rPr lang="ru-RU" dirty="0" smtClean="0"/>
              <a:t>5 – класс «элита»</a:t>
            </a:r>
          </a:p>
          <a:p>
            <a:r>
              <a:rPr lang="ru-RU" dirty="0" smtClean="0"/>
              <a:t>6 – земельные участки, ВРИ 2,4</a:t>
            </a:r>
          </a:p>
          <a:p>
            <a:r>
              <a:rPr lang="ru-RU" dirty="0"/>
              <a:t>7</a:t>
            </a:r>
            <a:r>
              <a:rPr lang="ru-RU" dirty="0" smtClean="0"/>
              <a:t> – частные дома</a:t>
            </a:r>
          </a:p>
          <a:p>
            <a:r>
              <a:rPr lang="ru-RU" dirty="0"/>
              <a:t>8</a:t>
            </a:r>
            <a:r>
              <a:rPr lang="ru-RU" dirty="0" smtClean="0"/>
              <a:t> – коттеджи</a:t>
            </a:r>
          </a:p>
          <a:p>
            <a:endParaRPr lang="ru-RU" dirty="0"/>
          </a:p>
        </p:txBody>
      </p:sp>
      <p:pic>
        <p:nvPicPr>
          <p:cNvPr id="5122" name="Picture 2" descr="\\SECRETARY\apraiser2\0БМЕН\Зыкова\коробка-синяя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6" y="1196752"/>
            <a:ext cx="639426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\\SECRETARY\apraiser2\0БМЕН\Зыкова\коробка-желт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3978"/>
            <a:ext cx="6480720" cy="50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0803" y="240005"/>
            <a:ext cx="76592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Уторговывание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 (коммерческая недвижимость)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4498" y="1052735"/>
            <a:ext cx="211557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– торговые</a:t>
            </a:r>
          </a:p>
          <a:p>
            <a:r>
              <a:rPr lang="ru-RU" dirty="0" smtClean="0"/>
              <a:t>2 – офисные</a:t>
            </a:r>
          </a:p>
          <a:p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/>
              <a:t>– з/у ВРИ 5,7,17</a:t>
            </a:r>
          </a:p>
          <a:p>
            <a:r>
              <a:rPr lang="ru-RU" dirty="0"/>
              <a:t>4 – </a:t>
            </a:r>
            <a:r>
              <a:rPr lang="ru-RU" dirty="0" err="1"/>
              <a:t>произв</a:t>
            </a:r>
            <a:r>
              <a:rPr lang="ru-RU" dirty="0"/>
              <a:t>-склад.</a:t>
            </a:r>
          </a:p>
          <a:p>
            <a:r>
              <a:rPr lang="ru-RU" dirty="0"/>
              <a:t>5 – з/у ВРИ 3,9</a:t>
            </a:r>
          </a:p>
          <a:p>
            <a:r>
              <a:rPr lang="ru-RU" dirty="0"/>
              <a:t>6 – з/у </a:t>
            </a:r>
            <a:r>
              <a:rPr lang="ru-RU" dirty="0" smtClean="0"/>
              <a:t>с/х 1 группы</a:t>
            </a:r>
          </a:p>
          <a:p>
            <a:r>
              <a:rPr lang="ru-RU" dirty="0" smtClean="0"/>
              <a:t>7 – з/у с/х 2 группы</a:t>
            </a:r>
          </a:p>
          <a:p>
            <a:r>
              <a:rPr lang="ru-RU" dirty="0" smtClean="0"/>
              <a:t>8 – з/у с/х 3 группы</a:t>
            </a:r>
          </a:p>
          <a:p>
            <a:r>
              <a:rPr lang="ru-RU" dirty="0" smtClean="0"/>
              <a:t>9 – з/у с/х 4 группы</a:t>
            </a:r>
            <a:endParaRPr lang="ru-RU" dirty="0"/>
          </a:p>
          <a:p>
            <a:r>
              <a:rPr lang="ru-RU" dirty="0"/>
              <a:t>7 – строения и </a:t>
            </a:r>
            <a:endParaRPr lang="ru-RU" dirty="0" smtClean="0"/>
          </a:p>
          <a:p>
            <a:r>
              <a:rPr lang="ru-RU" dirty="0" smtClean="0"/>
              <a:t>сооружения </a:t>
            </a:r>
            <a:r>
              <a:rPr lang="ru-RU" dirty="0"/>
              <a:t>с/х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7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240005"/>
            <a:ext cx="41531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Затраты на отделку, руб.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\\SECRETARY\apraiser2\0БМЕН\Зыкова\коробка-отделка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6" y="717059"/>
            <a:ext cx="7522028" cy="55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442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CRETARY\apraiser2\0БМЕН\Жилкина\домик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8443"/>
            <a:ext cx="4572000" cy="3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20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839</Words>
  <Application>Microsoft Office PowerPoint</Application>
  <PresentationFormat>Экран (4:3)</PresentationFormat>
  <Paragraphs>325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20</cp:revision>
  <cp:lastPrinted>2012-10-26T06:25:48Z</cp:lastPrinted>
  <dcterms:created xsi:type="dcterms:W3CDTF">2012-10-25T08:29:13Z</dcterms:created>
  <dcterms:modified xsi:type="dcterms:W3CDTF">2012-10-26T06:27:12Z</dcterms:modified>
</cp:coreProperties>
</file>