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69"/>
  </p:normalViewPr>
  <p:slideViewPr>
    <p:cSldViewPr snapToGrid="0" snapToObjects="1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622211"/>
            <a:ext cx="8005068" cy="18644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Злобина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Надежда Александровна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Ведущий аналитик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«Аналитический центр «КД-консалтинг» (г. Пермь),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САКРН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Изображение 5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3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507067" y="878774"/>
            <a:ext cx="7766936" cy="2715095"/>
          </a:xfrm>
        </p:spPr>
        <p:txBody>
          <a:bodyPr/>
          <a:lstStyle/>
          <a:p>
            <a:r>
              <a:rPr lang="ru-RU" sz="4400" dirty="0" smtClean="0"/>
              <a:t>ШАГ 1: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Составление перечня источников информации и показателей, необходимых для выстраивания грамотного анализа рынка недвижимости</a:t>
            </a:r>
            <a:r>
              <a:rPr lang="ru-RU" sz="2000" b="1" dirty="0" smtClean="0"/>
              <a:t> </a:t>
            </a: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9317" r="2257" b="13780"/>
          <a:stretch>
            <a:fillRect/>
          </a:stretch>
        </p:blipFill>
        <p:spPr bwMode="auto">
          <a:xfrm>
            <a:off x="479803" y="646332"/>
            <a:ext cx="10148613" cy="621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1083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15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88" t="16057" r="23196" b="5187"/>
          <a:stretch>
            <a:fillRect/>
          </a:stretch>
        </p:blipFill>
        <p:spPr bwMode="auto">
          <a:xfrm>
            <a:off x="1809351" y="646332"/>
            <a:ext cx="6277745" cy="621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937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900" r="14386" b="20548"/>
          <a:stretch>
            <a:fillRect/>
          </a:stretch>
        </p:blipFill>
        <p:spPr bwMode="auto">
          <a:xfrm>
            <a:off x="475013" y="646332"/>
            <a:ext cx="9975273" cy="621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84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9317" r="2848" b="14641"/>
          <a:stretch>
            <a:fillRect/>
          </a:stretch>
        </p:blipFill>
        <p:spPr bwMode="auto">
          <a:xfrm>
            <a:off x="641269" y="646332"/>
            <a:ext cx="10200903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379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9317" r="2257" b="13903"/>
          <a:stretch>
            <a:fillRect/>
          </a:stretch>
        </p:blipFill>
        <p:spPr bwMode="auto">
          <a:xfrm>
            <a:off x="439231" y="646333"/>
            <a:ext cx="10236686" cy="621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12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9317" r="1666" b="13494"/>
          <a:stretch>
            <a:fillRect/>
          </a:stretch>
        </p:blipFill>
        <p:spPr bwMode="auto">
          <a:xfrm>
            <a:off x="415640" y="642238"/>
            <a:ext cx="9868392" cy="621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960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425" t="10055" r="2257" b="19809"/>
          <a:stretch>
            <a:fillRect/>
          </a:stretch>
        </p:blipFill>
        <p:spPr bwMode="auto">
          <a:xfrm>
            <a:off x="451262" y="787821"/>
            <a:ext cx="10652167" cy="607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94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10055" r="2257" b="14641"/>
          <a:stretch>
            <a:fillRect/>
          </a:stretch>
        </p:blipFill>
        <p:spPr bwMode="auto">
          <a:xfrm>
            <a:off x="546264" y="594249"/>
            <a:ext cx="10105901" cy="62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0877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9317" r="1666" b="13903"/>
          <a:stretch>
            <a:fillRect/>
          </a:stretch>
        </p:blipFill>
        <p:spPr bwMode="auto">
          <a:xfrm>
            <a:off x="486888" y="604469"/>
            <a:ext cx="9809018" cy="62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51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АНАЛИТИЧЕСКИЕ ПРОДУКТЫ И ИХ ПОТРЕБИТЕЛИ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7235" y="712519"/>
          <a:ext cx="9164900" cy="4876800"/>
        </p:xfrm>
        <a:graphic>
          <a:graphicData uri="http://schemas.openxmlformats.org/drawingml/2006/table">
            <a:tbl>
              <a:tblPr/>
              <a:tblGrid>
                <a:gridCol w="5257918"/>
                <a:gridCol w="390698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ПРИМЕРЫ РЕЗУЛЬТАТОВ</a:t>
                      </a:r>
                      <a:r>
                        <a:rPr lang="ru-RU" sz="180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РАБОТЫ</a:t>
                      </a:r>
                      <a:r>
                        <a:rPr lang="ru-RU" sz="180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АНАЛИТИКА (ПРОДУКТЫ)</a:t>
                      </a:r>
                      <a:endParaRPr lang="ru-RU" sz="1800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ОСНОВНЫЕ ПОТРЕБИТЕЛИ</a:t>
                      </a:r>
                      <a:endParaRPr lang="ru-RU" sz="1800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аналитические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справки о средних ценах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и арендных ставках предложения и их изменении;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+mn-cs"/>
                        </a:rPr>
                        <a:t>аналитические отчеты о развитии рынков недвижимости;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+mn-cs"/>
                        </a:rPr>
                        <a:t>коэффициенты уровня развития рынков недвижимости различных муниципальных образований;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Оценщики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Банки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Гос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. органы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аналитические и исследовательские отчеты,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сводки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справки;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прогнозы развития рынка;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анализ конкурентной среды;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- заключения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по аудиту строительных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проектов;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разработка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концепций строительных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проектов;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справки об изменении цен на строительные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материалы;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Риэлторы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Инвесторы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Застройщики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Руководители компаний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Управляющие недвижимостью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Проектировщики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комментарии, статьи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, заметки,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интервью;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участие в специализированных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мероприятиях.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Население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Профессиональные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участники рынка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11668" y="103189"/>
            <a:ext cx="1182581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ПЕРЕЧЕНЬ ИСТОЧНИКОВ ИНФОРМАЦИИ И ПОКАЗАТЕЛЕЙ 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ДЛЯ ВЫСТРАИВАНИЯ ГРАМОТНОГО АНАЛИЗА РЫНКА НЕДВИЖИМОСТИ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3392" y="4797153"/>
            <a:ext cx="4992555" cy="507831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dirty="0">
                <a:latin typeface="Calibri" charset="0"/>
              </a:rPr>
              <a:t>ДАННЫЕ ОРГАНОВ СТАТИСТИКИ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393" y="2132857"/>
            <a:ext cx="4993217" cy="646113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Calibri" charset="0"/>
              </a:rPr>
              <a:t>ДАННЫЕ</a:t>
            </a:r>
            <a:r>
              <a:rPr lang="ru-RU" dirty="0">
                <a:latin typeface="Calibri" charset="0"/>
              </a:rPr>
              <a:t>, ПОЛУЧАЕМЫЕ НА ОСНОВАНИИ ЛИЧНЫХ </a:t>
            </a:r>
            <a:r>
              <a:rPr lang="ru-RU" dirty="0" smtClean="0">
                <a:latin typeface="Calibri" charset="0"/>
              </a:rPr>
              <a:t>КОНТАКТОВ</a:t>
            </a:r>
            <a:endParaRPr lang="ru-RU" dirty="0">
              <a:latin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92" y="5805264"/>
            <a:ext cx="4993216" cy="78483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dirty="0">
                <a:latin typeface="Calibri" charset="0"/>
              </a:rPr>
              <a:t>ДАННЫЕ ВНУТРЕННЕЙ </a:t>
            </a:r>
          </a:p>
          <a:p>
            <a:pPr algn="ctr" eaLnBrk="1" hangingPunct="1"/>
            <a:r>
              <a:rPr lang="ru-RU" dirty="0">
                <a:latin typeface="Calibri" charset="0"/>
              </a:rPr>
              <a:t>КЛИЕНТСКОЙ БАЗЫ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393" y="1052737"/>
            <a:ext cx="4993217" cy="646331"/>
          </a:xfrm>
          <a:prstGeom prst="rect">
            <a:avLst/>
          </a:prstGeom>
          <a:solidFill>
            <a:srgbClr val="006666">
              <a:alpha val="20000"/>
            </a:srgb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Calibri" charset="0"/>
              </a:rPr>
              <a:t>ДАННЫЕ ПРОФЕССИОНАЛЬНЫХ УЧАСТНИКОВ РЫНКА</a:t>
            </a:r>
            <a:endParaRPr lang="ru-RU" dirty="0"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392" y="3356993"/>
            <a:ext cx="4992456" cy="507831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dirty="0" smtClean="0">
                <a:latin typeface="Calibri" charset="0"/>
              </a:rPr>
              <a:t>ДАННЫЕ АДМИНИСТРАЦИИ</a:t>
            </a:r>
            <a:endParaRPr lang="ru-RU" dirty="0">
              <a:latin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9989" y="4149080"/>
            <a:ext cx="43204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ВВП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инфляция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безработица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обеспеченность населения жильем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</a:t>
            </a:r>
            <a:r>
              <a:rPr lang="ru-RU" sz="1200" dirty="0">
                <a:latin typeface="Calibri" charset="0"/>
              </a:rPr>
              <a:t>уровень доходов /структура расходов </a:t>
            </a:r>
            <a:r>
              <a:rPr lang="ru-RU" sz="1200" dirty="0" smtClean="0">
                <a:latin typeface="Calibri" charset="0"/>
              </a:rPr>
              <a:t>населения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alibri" charset="0"/>
              </a:rPr>
              <a:t>объемы ввода недвижимости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alibri" charset="0"/>
              </a:rPr>
              <a:t> средняя стоимость строительства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99989" y="1772817"/>
            <a:ext cx="6192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данные от партнеров (системы обмена данными)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экспертные мнения, конференции, форумы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</a:t>
            </a:r>
            <a:r>
              <a:rPr lang="ru-RU" sz="1200" dirty="0">
                <a:latin typeface="Calibri" charset="0"/>
              </a:rPr>
              <a:t>перспективные проекты и площадки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ценовая </a:t>
            </a:r>
            <a:r>
              <a:rPr lang="ru-RU" sz="1200" dirty="0">
                <a:latin typeface="Calibri" charset="0"/>
              </a:rPr>
              <a:t>политика, сроки экспозиции по отдельным объектам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информация о </a:t>
            </a:r>
            <a:r>
              <a:rPr lang="ru-RU" sz="1200" dirty="0" smtClean="0">
                <a:latin typeface="Calibri" charset="0"/>
              </a:rPr>
              <a:t>конкурентах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9989" y="5805265"/>
            <a:ext cx="4512733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 число звонков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число консультаций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число сделок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потребительские предпочтения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3979" y="83671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 </a:t>
            </a:r>
            <a:r>
              <a:rPr lang="ru-RU" sz="1200" dirty="0" err="1">
                <a:latin typeface="Calibri" charset="0"/>
              </a:rPr>
              <a:t>мультилистинговые</a:t>
            </a:r>
            <a:r>
              <a:rPr lang="ru-RU" sz="1200" dirty="0">
                <a:latin typeface="Calibri" charset="0"/>
              </a:rPr>
              <a:t> системы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сайты сети </a:t>
            </a:r>
            <a:r>
              <a:rPr lang="ru-RU" sz="1200" dirty="0" smtClean="0">
                <a:latin typeface="Calibri" charset="0"/>
              </a:rPr>
              <a:t>Интернет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данные от партнеров (системы обмена данными)</a:t>
            </a:r>
          </a:p>
          <a:p>
            <a:pPr eaLnBrk="1" hangingPunct="1">
              <a:buFontTx/>
              <a:buChar char="-"/>
            </a:pPr>
            <a:r>
              <a:rPr lang="ru-RU" sz="1200" dirty="0" smtClean="0">
                <a:latin typeface="Calibri" charset="0"/>
              </a:rPr>
              <a:t> экспертные мнения, конференции, форумы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9989" y="3033827"/>
            <a:ext cx="6192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 информация о разрешительной документации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 конкурсная документация о земельных торгах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данные, получаемые из документов территориального планирования</a:t>
            </a:r>
          </a:p>
          <a:p>
            <a:pPr eaLnBrk="1" hangingPunct="1">
              <a:buFontTx/>
              <a:buChar char="-"/>
            </a:pPr>
            <a:r>
              <a:rPr lang="ru-RU" sz="1200" dirty="0">
                <a:latin typeface="Calibri" charset="0"/>
              </a:rPr>
              <a:t> данные </a:t>
            </a:r>
            <a:r>
              <a:rPr lang="ru-RU" sz="1200" dirty="0" err="1">
                <a:latin typeface="Calibri" charset="0"/>
              </a:rPr>
              <a:t>Росреестра</a:t>
            </a:r>
            <a:endParaRPr lang="ru-RU" sz="1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8502" y="1120588"/>
            <a:ext cx="7766936" cy="1524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953934"/>
            <a:ext cx="7766936" cy="2532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«АНАЛИТИЧЕСКИЙ ЦЕНТР «КД-КОНСАЛТИНГ»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614 066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г.ПЕРМЬ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ул.СТАХАНОВСКАЯ, 45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ТЕЛ: +7(342)215-50-86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ANALITIKA@KAMDOLINA.RU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https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www.facebook.com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groups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kd.analitika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Изображение 5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Изображение 6" descr="loppt.png"/>
          <p:cNvPicPr>
            <a:picLocks noChangeAspect="1"/>
          </p:cNvPicPr>
          <p:nvPr/>
        </p:nvPicPr>
        <p:blipFill>
          <a:blip r:embed="rId4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ПРИМЕР КАТАЛОГА ПЕРМСКОЙ МУЛЬТИЛИСТИНГОВОЙ СИСТЕМЫ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5308" r="2145" b="3421"/>
          <a:stretch>
            <a:fillRect/>
          </a:stretch>
        </p:blipFill>
        <p:spPr bwMode="auto">
          <a:xfrm>
            <a:off x="867038" y="557972"/>
            <a:ext cx="9481909" cy="63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9350" y="1531917"/>
          <a:ext cx="7680854" cy="2269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6331"/>
                <a:gridCol w="1824203"/>
                <a:gridCol w="2880320"/>
              </a:tblGrid>
              <a:tr h="872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Источник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Начальное количество предложений, </a:t>
                      </a:r>
                      <a:endParaRPr lang="ru-RU" sz="1400" b="1" u="none" strike="noStrike" dirty="0" smtClean="0"/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ед</a:t>
                      </a:r>
                      <a:r>
                        <a:rPr lang="ru-RU" sz="1400" b="1" u="none" strike="noStrike" dirty="0"/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Количество </a:t>
                      </a:r>
                      <a:r>
                        <a:rPr lang="ru-RU" sz="1400" b="1" u="none" strike="noStrike" dirty="0" smtClean="0"/>
                        <a:t>предложений</a:t>
                      </a:r>
                      <a:r>
                        <a:rPr lang="ru-RU" sz="1400" b="1" u="none" strike="noStrike" baseline="0" dirty="0" smtClean="0"/>
                        <a:t>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после обработки базы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(без </a:t>
                      </a:r>
                      <a:r>
                        <a:rPr lang="ru-RU" sz="1400" b="1" u="none" strike="noStrike" dirty="0"/>
                        <a:t>дублей и </a:t>
                      </a:r>
                      <a:r>
                        <a:rPr lang="ru-RU" sz="1400" b="1" u="none" strike="noStrike" dirty="0" smtClean="0"/>
                        <a:t>«мусора»),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ед</a:t>
                      </a:r>
                      <a:r>
                        <a:rPr lang="ru-RU" sz="1400" b="1" u="none" strike="noStrike" dirty="0"/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/>
                        <a:t>каталоги Пермской мультилистинговой 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9 143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1 855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/>
                        <a:t>каталоги </a:t>
                      </a:r>
                    </a:p>
                    <a:p>
                      <a:pPr algn="ctr" fontAlgn="ctr"/>
                      <a:r>
                        <a:rPr lang="ru-RU" sz="1400" kern="1200" dirty="0" smtClean="0"/>
                        <a:t>«Недвижимость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ru-RU" sz="1400" kern="1200" dirty="0" smtClean="0"/>
                        <a:t>как 1-2-3»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653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564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/>
                        <a:t>AVITO.RU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5 500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4 000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01057" y="978407"/>
            <a:ext cx="3922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Коммерческая недвижимость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3926" y="3861048"/>
            <a:ext cx="5226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Вторичный рынок жилой недвижимости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63820" y="4293097"/>
          <a:ext cx="7584843" cy="22445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351"/>
                <a:gridCol w="1632181"/>
                <a:gridCol w="2784311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Источник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Начальное количество предложений, </a:t>
                      </a:r>
                      <a:endParaRPr lang="ru-RU" sz="1400" b="1" u="none" strike="noStrike" dirty="0" smtClean="0"/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ед</a:t>
                      </a:r>
                      <a:r>
                        <a:rPr lang="ru-RU" sz="1400" b="1" u="none" strike="noStrike" dirty="0"/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Количество </a:t>
                      </a:r>
                      <a:r>
                        <a:rPr lang="ru-RU" sz="1400" b="1" u="none" strike="noStrike" dirty="0" smtClean="0"/>
                        <a:t>предложений</a:t>
                      </a:r>
                      <a:r>
                        <a:rPr lang="ru-RU" sz="1400" b="1" u="none" strike="noStrike" baseline="0" dirty="0" smtClean="0"/>
                        <a:t>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после обработки базы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(без </a:t>
                      </a:r>
                      <a:r>
                        <a:rPr lang="ru-RU" sz="1400" b="1" u="none" strike="noStrike" dirty="0"/>
                        <a:t>дублей и </a:t>
                      </a:r>
                      <a:r>
                        <a:rPr lang="ru-RU" sz="1400" b="1" u="none" strike="noStrike" dirty="0" smtClean="0"/>
                        <a:t>«мусора»),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ед</a:t>
                      </a:r>
                      <a:r>
                        <a:rPr lang="ru-RU" sz="1400" b="1" u="none" strike="noStrike" dirty="0"/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4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/>
                        <a:t>каталоги Пермской мультилистинговой 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3 090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2 576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/>
                        <a:t>каталоги </a:t>
                      </a:r>
                    </a:p>
                    <a:p>
                      <a:pPr algn="ctr" fontAlgn="ctr"/>
                      <a:r>
                        <a:rPr lang="ru-RU" sz="1400" kern="1200" dirty="0" smtClean="0"/>
                        <a:t>«Недвижимость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ru-RU" sz="1400" kern="1200" dirty="0" smtClean="0"/>
                        <a:t>как 1-2-3»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937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920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/>
                        <a:t>AVITO.RU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800" u="none" strike="noStrike" baseline="0" dirty="0" smtClean="0">
                          <a:solidFill>
                            <a:schemeClr val="tx1"/>
                          </a:solidFill>
                        </a:rPr>
                        <a:t> 760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</a:rPr>
                        <a:t>816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16633"/>
            <a:ext cx="109252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КОЛИЧЕСТВО ПРЕДЛОЖЕНИЙ, ПРЕДСТАВЛЕННЫХ НА ОТКРЫТЫХ РЫНКАХ КОММЕРЧЕСКОЙ И ВТОРИЧНОЙ ЖИЛОЙ НЕДВИЖИМОСТИ ПЕРМИ В ТЕЧЕНИЕ МЕСЯЦА,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 КРУПНЕЙШИМ ИСТОЧНИКАМ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622211"/>
            <a:ext cx="8005068" cy="18644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Злобина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Надежда Александровна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Ведущий аналитик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«Аналитический центр «КД-консалтинг» (г. Пермь),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САКРН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Изображение 5" descr="rgr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88" y="6055889"/>
            <a:ext cx="1481867" cy="698947"/>
          </a:xfrm>
          <a:prstGeom prst="rect">
            <a:avLst/>
          </a:prstGeom>
        </p:spPr>
      </p:pic>
      <p:pic>
        <p:nvPicPr>
          <p:cNvPr id="7" name="Изображение 6" descr="loppt.png"/>
          <p:cNvPicPr>
            <a:picLocks noChangeAspect="1"/>
          </p:cNvPicPr>
          <p:nvPr/>
        </p:nvPicPr>
        <p:blipFill>
          <a:blip r:embed="rId3">
            <a:lum bright="-28000" contras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" y="5120556"/>
            <a:ext cx="1438166" cy="163428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507067" y="878774"/>
            <a:ext cx="7766936" cy="2715095"/>
          </a:xfrm>
        </p:spPr>
        <p:txBody>
          <a:bodyPr/>
          <a:lstStyle/>
          <a:p>
            <a:r>
              <a:rPr lang="ru-RU" sz="4400" dirty="0" smtClean="0"/>
              <a:t>ШАГ 5: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/>
              <a:t>Создание аналитических продуктов </a:t>
            </a:r>
            <a:r>
              <a:rPr lang="ru-RU" sz="2000" b="1" dirty="0" smtClean="0"/>
              <a:t> </a:t>
            </a: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 l="25421" t="35726" r="15629" b="26115"/>
          <a:stretch>
            <a:fillRect/>
          </a:stretch>
        </p:blipFill>
        <p:spPr bwMode="auto">
          <a:xfrm>
            <a:off x="3748134" y="5486638"/>
            <a:ext cx="2814032" cy="11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6184" y="333376"/>
            <a:ext cx="11825816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endParaRPr lang="ru-RU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920203" y="4797152"/>
            <a:ext cx="1056117" cy="0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920203" y="1268761"/>
            <a:ext cx="1054100" cy="1587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86603" y="1061492"/>
            <a:ext cx="2133600" cy="4953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303806" y="3605237"/>
            <a:ext cx="1063674" cy="711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0933" y="2743201"/>
            <a:ext cx="2675467" cy="646331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dirty="0"/>
              <a:t>ПЕРВИЧНАЯ ИНФОРМАЦИЯ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1580" y="2712721"/>
            <a:ext cx="3657600" cy="646331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dirty="0"/>
              <a:t>ИНФОРМАЦИОННАЯ БАЗА ДАННЫХ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988733" y="2789238"/>
            <a:ext cx="1930400" cy="71177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17" name="TextBox 21"/>
          <p:cNvSpPr txBox="1">
            <a:spLocks noChangeArrowheads="1"/>
          </p:cNvSpPr>
          <p:nvPr/>
        </p:nvSpPr>
        <p:spPr bwMode="auto">
          <a:xfrm flipH="1">
            <a:off x="2927647" y="2996953"/>
            <a:ext cx="1822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400" b="1" dirty="0"/>
              <a:t>ОБРАБОТКА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15681" y="1772816"/>
            <a:ext cx="8764" cy="10968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91744" y="2132856"/>
            <a:ext cx="0" cy="741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67808" y="2204864"/>
            <a:ext cx="0" cy="669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11691" y="3356992"/>
            <a:ext cx="0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67808" y="3356992"/>
            <a:ext cx="0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3" name="TextBox 30"/>
          <p:cNvSpPr txBox="1">
            <a:spLocks noChangeArrowheads="1"/>
          </p:cNvSpPr>
          <p:nvPr/>
        </p:nvSpPr>
        <p:spPr bwMode="auto">
          <a:xfrm rot="16200000" flipH="1">
            <a:off x="2874816" y="1378833"/>
            <a:ext cx="6257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100" b="1" dirty="0"/>
              <a:t>СБОР</a:t>
            </a:r>
          </a:p>
        </p:txBody>
      </p:sp>
      <p:sp>
        <p:nvSpPr>
          <p:cNvPr id="51224" name="TextBox 31"/>
          <p:cNvSpPr txBox="1">
            <a:spLocks noChangeArrowheads="1"/>
          </p:cNvSpPr>
          <p:nvPr/>
        </p:nvSpPr>
        <p:spPr bwMode="auto">
          <a:xfrm rot="16200000" flipH="1">
            <a:off x="3166922" y="1374864"/>
            <a:ext cx="11938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100" b="1" dirty="0"/>
              <a:t>СОРТИРОВКА</a:t>
            </a:r>
          </a:p>
        </p:txBody>
      </p:sp>
      <p:sp>
        <p:nvSpPr>
          <p:cNvPr id="51225" name="TextBox 32"/>
          <p:cNvSpPr txBox="1">
            <a:spLocks noChangeArrowheads="1"/>
          </p:cNvSpPr>
          <p:nvPr/>
        </p:nvSpPr>
        <p:spPr bwMode="auto">
          <a:xfrm rot="16200000" flipH="1">
            <a:off x="3690811" y="1365290"/>
            <a:ext cx="13187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100" b="1" dirty="0"/>
              <a:t>ГРУППИРОВКА</a:t>
            </a:r>
          </a:p>
        </p:txBody>
      </p:sp>
      <p:sp>
        <p:nvSpPr>
          <p:cNvPr id="51226" name="TextBox 33"/>
          <p:cNvSpPr txBox="1">
            <a:spLocks noChangeArrowheads="1"/>
          </p:cNvSpPr>
          <p:nvPr/>
        </p:nvSpPr>
        <p:spPr bwMode="auto">
          <a:xfrm flipH="1">
            <a:off x="623392" y="5280322"/>
            <a:ext cx="2918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1200" b="1" dirty="0"/>
              <a:t>КВАЛИФИЦИРОВАННЫЙ ПЕРСОНАЛ</a:t>
            </a:r>
          </a:p>
        </p:txBody>
      </p:sp>
      <p:sp>
        <p:nvSpPr>
          <p:cNvPr id="51227" name="TextBox 34"/>
          <p:cNvSpPr txBox="1">
            <a:spLocks noChangeArrowheads="1"/>
          </p:cNvSpPr>
          <p:nvPr/>
        </p:nvSpPr>
        <p:spPr bwMode="auto">
          <a:xfrm flipH="1">
            <a:off x="4219388" y="5280322"/>
            <a:ext cx="192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200" b="1" dirty="0"/>
              <a:t>ГРАМОТНЫЕ МЕТОДИКИ</a:t>
            </a:r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6307811" y="1729024"/>
            <a:ext cx="1055664" cy="711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29" name="TextBox 38"/>
          <p:cNvSpPr txBox="1">
            <a:spLocks noChangeArrowheads="1"/>
          </p:cNvSpPr>
          <p:nvPr/>
        </p:nvSpPr>
        <p:spPr bwMode="auto">
          <a:xfrm>
            <a:off x="5807967" y="1052736"/>
            <a:ext cx="21122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БАЗА </a:t>
            </a:r>
          </a:p>
          <a:p>
            <a:pPr algn="ctr" eaLnBrk="1" hangingPunct="1"/>
            <a:r>
              <a:rPr lang="ru-RU" sz="1200" b="1" dirty="0"/>
              <a:t>ПРЕДЛОЖЕНИЙ</a:t>
            </a:r>
          </a:p>
        </p:txBody>
      </p:sp>
      <p:sp>
        <p:nvSpPr>
          <p:cNvPr id="51230" name="TextBox 39"/>
          <p:cNvSpPr txBox="1">
            <a:spLocks noChangeArrowheads="1"/>
          </p:cNvSpPr>
          <p:nvPr/>
        </p:nvSpPr>
        <p:spPr bwMode="auto">
          <a:xfrm>
            <a:off x="5807968" y="4549502"/>
            <a:ext cx="211223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БАЗА </a:t>
            </a:r>
          </a:p>
          <a:p>
            <a:pPr algn="ctr" eaLnBrk="1" hangingPunct="1"/>
            <a:r>
              <a:rPr lang="ru-RU" sz="1200" b="1" dirty="0"/>
              <a:t>СДЕЛОК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976320" y="1268760"/>
            <a:ext cx="0" cy="3528392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0224459" y="2996952"/>
            <a:ext cx="0" cy="22833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43340" y="184666"/>
            <a:ext cx="1182581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ВЫСТРАИВАНИЕ ГРАМОТНОГО АНАЛИЗА РЫНКА НЕДВИЖИМОСТИ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96267" y="5373217"/>
            <a:ext cx="3539563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thickThin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endParaRPr lang="ru-RU" b="1" dirty="0" smtClean="0"/>
          </a:p>
          <a:p>
            <a:pPr algn="ctr" eaLnBrk="1" hangingPunct="1"/>
            <a:r>
              <a:rPr lang="ru-RU" b="1" dirty="0" smtClean="0"/>
              <a:t>АНАЛИТИЧЕСКИЙ ПРОДУКТ</a:t>
            </a:r>
          </a:p>
          <a:p>
            <a:pPr algn="ctr" eaLnBrk="1" hangingPunct="1"/>
            <a:endParaRPr lang="ru-RU" b="1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8976320" y="2996952"/>
            <a:ext cx="1248139" cy="0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786603" y="4549502"/>
            <a:ext cx="2133600" cy="4953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10022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05" t="2672" r="9935" b="5799"/>
          <a:stretch>
            <a:fillRect/>
          </a:stretch>
        </p:blipFill>
        <p:spPr bwMode="auto">
          <a:xfrm>
            <a:off x="483913" y="485964"/>
            <a:ext cx="9111350" cy="63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90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5097" t="15223" r="23519" b="8735"/>
          <a:stretch>
            <a:fillRect/>
          </a:stretch>
        </p:blipFill>
        <p:spPr bwMode="auto">
          <a:xfrm>
            <a:off x="1581705" y="692696"/>
            <a:ext cx="694344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"/>
            <a:ext cx="10260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СОЗДАНИЕ АНАЛИТИЧЕСКИХ ПРОДУКТОВ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ШАБЛОН ОТЧЕТА ПО МОНИТОРИНГУ РЫНКА</a:t>
            </a:r>
            <a:endParaRPr lang="ru-RU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9317" r="1666" b="7997"/>
          <a:stretch>
            <a:fillRect/>
          </a:stretch>
        </p:blipFill>
        <p:spPr bwMode="auto">
          <a:xfrm>
            <a:off x="513492" y="734075"/>
            <a:ext cx="9746790" cy="61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00000"/>
      </a:accent1>
      <a:accent2>
        <a:srgbClr val="B0B0B0"/>
      </a:accent2>
      <a:accent3>
        <a:srgbClr val="D8D8D8"/>
      </a:accent3>
      <a:accent4>
        <a:srgbClr val="757575"/>
      </a:accent4>
      <a:accent5>
        <a:srgbClr val="FFFFFF"/>
      </a:accent5>
      <a:accent6>
        <a:srgbClr val="918655"/>
      </a:accent6>
      <a:hlink>
        <a:srgbClr val="262626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571</Words>
  <Application>Microsoft Office PowerPoint</Application>
  <PresentationFormat>Произвольный</PresentationFormat>
  <Paragraphs>157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ШАГ 1:   Составление перечня источников информации и показателей, необходимых для выстраивания грамотного анализа рынка недвижимости   </vt:lpstr>
      <vt:lpstr>Слайд 2</vt:lpstr>
      <vt:lpstr>Слайд 3</vt:lpstr>
      <vt:lpstr>Слайд 4</vt:lpstr>
      <vt:lpstr>ШАГ 5:   Создание аналитических продуктов  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(тема доклада)</dc:title>
  <dc:creator>Пользователь Microsoft Office</dc:creator>
  <cp:lastModifiedBy>tishenko</cp:lastModifiedBy>
  <cp:revision>23</cp:revision>
  <dcterms:created xsi:type="dcterms:W3CDTF">2015-03-12T13:47:22Z</dcterms:created>
  <dcterms:modified xsi:type="dcterms:W3CDTF">2015-06-10T08:58:00Z</dcterms:modified>
</cp:coreProperties>
</file>