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4" r:id="rId3"/>
  </p:sldMasterIdLst>
  <p:sldIdLst>
    <p:sldId id="256" r:id="rId4"/>
    <p:sldId id="258" r:id="rId5"/>
    <p:sldId id="268" r:id="rId6"/>
    <p:sldId id="260" r:id="rId7"/>
    <p:sldId id="271" r:id="rId8"/>
    <p:sldId id="272" r:id="rId9"/>
    <p:sldId id="264" r:id="rId10"/>
    <p:sldId id="262" r:id="rId11"/>
    <p:sldId id="263" r:id="rId12"/>
    <p:sldId id="266" r:id="rId13"/>
    <p:sldId id="267" r:id="rId14"/>
    <p:sldId id="269" r:id="rId15"/>
    <p:sldId id="270" r:id="rId16"/>
    <p:sldId id="265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54" autoAdjust="0"/>
    <p:restoredTop sz="94660"/>
  </p:normalViewPr>
  <p:slideViewPr>
    <p:cSldViewPr>
      <p:cViewPr varScale="1">
        <p:scale>
          <a:sx n="70" d="100"/>
          <a:sy n="70" d="100"/>
        </p:scale>
        <p:origin x="-850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7196B-1A0A-48DB-A757-7EA8AAFB2367}" type="datetimeFigureOut">
              <a:rPr lang="ru-RU" smtClean="0"/>
              <a:pPr/>
              <a:t>02.10.2016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1FD69-5E03-4063-AF31-470200B09F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38997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7196B-1A0A-48DB-A757-7EA8AAFB2367}" type="datetimeFigureOut">
              <a:rPr lang="ru-RU" smtClean="0"/>
              <a:pPr/>
              <a:t>02.10.2016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1FD69-5E03-4063-AF31-470200B09F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34164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7196B-1A0A-48DB-A757-7EA8AAFB2367}" type="datetimeFigureOut">
              <a:rPr lang="ru-RU" smtClean="0"/>
              <a:pPr/>
              <a:t>02.10.2016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1FD69-5E03-4063-AF31-470200B09F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328360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7196B-1A0A-48DB-A757-7EA8AAFB2367}" type="datetimeFigureOut">
              <a:rPr lang="ru-RU" smtClean="0"/>
              <a:pPr/>
              <a:t>02.10.2016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1FD69-5E03-4063-AF31-470200B09F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354107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CE4BA-FB6E-4AFF-B23E-A0A7C1DF5FD0}" type="datetimeFigureOut">
              <a:rPr lang="ru-RU" smtClean="0"/>
              <a:pPr/>
              <a:t>02.10.2016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528F0-C349-4F76-AA24-9C7209BA91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928094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CE4BA-FB6E-4AFF-B23E-A0A7C1DF5FD0}" type="datetimeFigureOut">
              <a:rPr lang="ru-RU" smtClean="0"/>
              <a:pPr/>
              <a:t>02.10.2016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528F0-C349-4F76-AA24-9C7209BA91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42226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CE4BA-FB6E-4AFF-B23E-A0A7C1DF5FD0}" type="datetimeFigureOut">
              <a:rPr lang="ru-RU" smtClean="0"/>
              <a:pPr/>
              <a:t>02.10.2016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528F0-C349-4F76-AA24-9C7209BA91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287212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CE4BA-FB6E-4AFF-B23E-A0A7C1DF5FD0}" type="datetimeFigureOut">
              <a:rPr lang="ru-RU" smtClean="0"/>
              <a:pPr/>
              <a:t>02.10.2016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528F0-C349-4F76-AA24-9C7209BA91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768307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CE4BA-FB6E-4AFF-B23E-A0A7C1DF5FD0}" type="datetimeFigureOut">
              <a:rPr lang="ru-RU" smtClean="0"/>
              <a:pPr/>
              <a:t>02.10.2016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528F0-C349-4F76-AA24-9C7209BA91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974058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CE4BA-FB6E-4AFF-B23E-A0A7C1DF5FD0}" type="datetimeFigureOut">
              <a:rPr lang="ru-RU" smtClean="0"/>
              <a:pPr/>
              <a:t>02.10.2016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528F0-C349-4F76-AA24-9C7209BA91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405804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CE4BA-FB6E-4AFF-B23E-A0A7C1DF5FD0}" type="datetimeFigureOut">
              <a:rPr lang="ru-RU" smtClean="0"/>
              <a:pPr/>
              <a:t>02.10.2016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528F0-C349-4F76-AA24-9C7209BA91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05139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7196B-1A0A-48DB-A757-7EA8AAFB2367}" type="datetimeFigureOut">
              <a:rPr lang="ru-RU" smtClean="0"/>
              <a:pPr/>
              <a:t>02.10.2016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1FD69-5E03-4063-AF31-470200B09F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193143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CE4BA-FB6E-4AFF-B23E-A0A7C1DF5FD0}" type="datetimeFigureOut">
              <a:rPr lang="ru-RU" smtClean="0"/>
              <a:pPr/>
              <a:t>02.10.2016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528F0-C349-4F76-AA24-9C7209BA91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524623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CE4BA-FB6E-4AFF-B23E-A0A7C1DF5FD0}" type="datetimeFigureOut">
              <a:rPr lang="ru-RU" smtClean="0"/>
              <a:pPr/>
              <a:t>02.10.2016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528F0-C349-4F76-AA24-9C7209BA91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079999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CE4BA-FB6E-4AFF-B23E-A0A7C1DF5FD0}" type="datetimeFigureOut">
              <a:rPr lang="ru-RU" smtClean="0"/>
              <a:pPr/>
              <a:t>02.10.2016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528F0-C349-4F76-AA24-9C7209BA91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562322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CE4BA-FB6E-4AFF-B23E-A0A7C1DF5FD0}" type="datetimeFigureOut">
              <a:rPr lang="ru-RU" smtClean="0"/>
              <a:pPr/>
              <a:t>02.10.2016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528F0-C349-4F76-AA24-9C7209BA91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118863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CE4BA-FB6E-4AFF-B23E-A0A7C1DF5FD0}" type="datetimeFigureOut">
              <a:rPr lang="ru-RU" smtClean="0"/>
              <a:pPr/>
              <a:t>02.10.2016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528F0-C349-4F76-AA24-9C7209BA91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670889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6D219-D16D-482D-87C3-D1991A71DD5C}" type="datetimeFigureOut">
              <a:rPr lang="ru-RU" smtClean="0"/>
              <a:pPr/>
              <a:t>02.10.2016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39923-50C4-44A7-99BE-CD1F0A3B7C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989816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6D219-D16D-482D-87C3-D1991A71DD5C}" type="datetimeFigureOut">
              <a:rPr lang="ru-RU" smtClean="0"/>
              <a:pPr/>
              <a:t>02.10.2016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39923-50C4-44A7-99BE-CD1F0A3B7C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8074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6D219-D16D-482D-87C3-D1991A71DD5C}" type="datetimeFigureOut">
              <a:rPr lang="ru-RU" smtClean="0"/>
              <a:pPr/>
              <a:t>02.10.2016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39923-50C4-44A7-99BE-CD1F0A3B7C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744970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6D219-D16D-482D-87C3-D1991A71DD5C}" type="datetimeFigureOut">
              <a:rPr lang="ru-RU" smtClean="0"/>
              <a:pPr/>
              <a:t>02.10.2016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39923-50C4-44A7-99BE-CD1F0A3B7C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304224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6D219-D16D-482D-87C3-D1991A71DD5C}" type="datetimeFigureOut">
              <a:rPr lang="ru-RU" smtClean="0"/>
              <a:pPr/>
              <a:t>02.10.2016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39923-50C4-44A7-99BE-CD1F0A3B7C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88829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7196B-1A0A-48DB-A757-7EA8AAFB2367}" type="datetimeFigureOut">
              <a:rPr lang="ru-RU" smtClean="0"/>
              <a:pPr/>
              <a:t>02.10.2016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1FD69-5E03-4063-AF31-470200B09F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530728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6D219-D16D-482D-87C3-D1991A71DD5C}" type="datetimeFigureOut">
              <a:rPr lang="ru-RU" smtClean="0"/>
              <a:pPr/>
              <a:t>02.10.2016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39923-50C4-44A7-99BE-CD1F0A3B7C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355236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6D219-D16D-482D-87C3-D1991A71DD5C}" type="datetimeFigureOut">
              <a:rPr lang="ru-RU" smtClean="0"/>
              <a:pPr/>
              <a:t>02.10.2016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39923-50C4-44A7-99BE-CD1F0A3B7C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911052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6D219-D16D-482D-87C3-D1991A71DD5C}" type="datetimeFigureOut">
              <a:rPr lang="ru-RU" smtClean="0"/>
              <a:pPr/>
              <a:t>02.10.2016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39923-50C4-44A7-99BE-CD1F0A3B7C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364420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6D219-D16D-482D-87C3-D1991A71DD5C}" type="datetimeFigureOut">
              <a:rPr lang="ru-RU" smtClean="0"/>
              <a:pPr/>
              <a:t>02.10.2016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39923-50C4-44A7-99BE-CD1F0A3B7C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8921470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6D219-D16D-482D-87C3-D1991A71DD5C}" type="datetimeFigureOut">
              <a:rPr lang="ru-RU" smtClean="0"/>
              <a:pPr/>
              <a:t>02.10.2016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39923-50C4-44A7-99BE-CD1F0A3B7C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96371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6D219-D16D-482D-87C3-D1991A71DD5C}" type="datetimeFigureOut">
              <a:rPr lang="ru-RU" smtClean="0"/>
              <a:pPr/>
              <a:t>02.10.2016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39923-50C4-44A7-99BE-CD1F0A3B7C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59477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7196B-1A0A-48DB-A757-7EA8AAFB2367}" type="datetimeFigureOut">
              <a:rPr lang="ru-RU" smtClean="0"/>
              <a:pPr/>
              <a:t>02.10.2016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1FD69-5E03-4063-AF31-470200B09F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58916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7196B-1A0A-48DB-A757-7EA8AAFB2367}" type="datetimeFigureOut">
              <a:rPr lang="ru-RU" smtClean="0"/>
              <a:pPr/>
              <a:t>02.10.2016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1FD69-5E03-4063-AF31-470200B09F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15239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7196B-1A0A-48DB-A757-7EA8AAFB2367}" type="datetimeFigureOut">
              <a:rPr lang="ru-RU" smtClean="0"/>
              <a:pPr/>
              <a:t>02.10.2016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1FD69-5E03-4063-AF31-470200B09F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01999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7196B-1A0A-48DB-A757-7EA8AAFB2367}" type="datetimeFigureOut">
              <a:rPr lang="ru-RU" smtClean="0"/>
              <a:pPr/>
              <a:t>02.10.2016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1FD69-5E03-4063-AF31-470200B09F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89016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7196B-1A0A-48DB-A757-7EA8AAFB2367}" type="datetimeFigureOut">
              <a:rPr lang="ru-RU" smtClean="0"/>
              <a:pPr/>
              <a:t>02.10.2016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1FD69-5E03-4063-AF31-470200B09F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75711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7196B-1A0A-48DB-A757-7EA8AAFB2367}" type="datetimeFigureOut">
              <a:rPr lang="ru-RU" smtClean="0"/>
              <a:pPr/>
              <a:t>02.10.2016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1FD69-5E03-4063-AF31-470200B09F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93861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E7196B-1A0A-48DB-A757-7EA8AAFB2367}" type="datetimeFigureOut">
              <a:rPr lang="ru-RU" smtClean="0"/>
              <a:pPr/>
              <a:t>02.10.2016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71FD69-5E03-4063-AF31-470200B09F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94554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1CE4BA-FB6E-4AFF-B23E-A0A7C1DF5FD0}" type="datetimeFigureOut">
              <a:rPr lang="ru-RU" smtClean="0"/>
              <a:pPr/>
              <a:t>02.10.2016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8528F0-C349-4F76-AA24-9C7209BA91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40072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B6D219-D16D-482D-87C3-D1991A71DD5C}" type="datetimeFigureOut">
              <a:rPr lang="ru-RU" smtClean="0"/>
              <a:pPr/>
              <a:t>02.10.2016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139923-50C4-44A7-99BE-CD1F0A3B7C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28326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Торговые центры и </a:t>
            </a:r>
            <a:r>
              <a:rPr lang="ru-RU" dirty="0" err="1" smtClean="0"/>
              <a:t>street-retail</a:t>
            </a:r>
            <a:r>
              <a:rPr lang="ru-RU" dirty="0" smtClean="0"/>
              <a:t> как часть массовой жилой застройки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Зайцева Александра Олеговна, ведущий специалист в </a:t>
            </a:r>
            <a:r>
              <a:rPr lang="ru-RU" dirty="0" err="1" smtClean="0"/>
              <a:t>компании-девелопере</a:t>
            </a:r>
            <a:r>
              <a:rPr lang="ru-RU" dirty="0" smtClean="0"/>
              <a:t> </a:t>
            </a:r>
            <a:r>
              <a:rPr lang="ru-RU" dirty="0" err="1" smtClean="0"/>
              <a:t>Atrium</a:t>
            </a:r>
            <a:r>
              <a:rPr lang="ru-RU" dirty="0" smtClean="0"/>
              <a:t> </a:t>
            </a:r>
            <a:r>
              <a:rPr lang="ru-RU" dirty="0" err="1" smtClean="0"/>
              <a:t>European</a:t>
            </a:r>
            <a:r>
              <a:rPr lang="ru-RU" dirty="0" smtClean="0"/>
              <a:t> </a:t>
            </a:r>
            <a:r>
              <a:rPr lang="ru-RU" dirty="0" err="1" smtClean="0"/>
              <a:t>Real</a:t>
            </a:r>
            <a:r>
              <a:rPr lang="ru-RU" dirty="0" smtClean="0"/>
              <a:t> </a:t>
            </a:r>
            <a:r>
              <a:rPr lang="ru-RU" dirty="0" err="1" smtClean="0"/>
              <a:t>Estate</a:t>
            </a:r>
            <a:r>
              <a:rPr lang="ru-RU" dirty="0" smtClean="0"/>
              <a:t> (Москва)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304193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08720"/>
            <a:ext cx="9144000" cy="648072"/>
          </a:xfrm>
        </p:spPr>
        <p:txBody>
          <a:bodyPr>
            <a:noAutofit/>
          </a:bodyPr>
          <a:lstStyle/>
          <a:p>
            <a:r>
              <a:rPr lang="ru-RU" sz="2800" dirty="0" smtClean="0"/>
              <a:t>Объекты инфраструктуры вписывают в проекты</a:t>
            </a:r>
            <a:endParaRPr lang="ru-RU" sz="2800" dirty="0"/>
          </a:p>
        </p:txBody>
      </p:sp>
      <p:pic>
        <p:nvPicPr>
          <p:cNvPr id="6" name="Рисунок 5" descr="836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3968" y="1628800"/>
            <a:ext cx="4464496" cy="3348372"/>
          </a:xfrm>
          <a:prstGeom prst="rect">
            <a:avLst/>
          </a:prstGeom>
        </p:spPr>
      </p:pic>
      <p:pic>
        <p:nvPicPr>
          <p:cNvPr id="4" name="Рисунок 3" descr="post-20-0-15166600-142313266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645024"/>
            <a:ext cx="4464496" cy="274135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1520" y="1484784"/>
            <a:ext cx="39604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Жители обеспечены школами, детскими садами, поликлиниками, но этого недостаточно для повседневной жизни – и неизбежно возникают магазины каждодневного спроса. Однако места для них не предусмотрено.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980728"/>
            <a:ext cx="8964488" cy="864096"/>
          </a:xfrm>
        </p:spPr>
        <p:txBody>
          <a:bodyPr>
            <a:noAutofit/>
          </a:bodyPr>
          <a:lstStyle/>
          <a:p>
            <a:r>
              <a:rPr lang="ru-RU" sz="2800" dirty="0" smtClean="0"/>
              <a:t>И необходимый </a:t>
            </a:r>
            <a:r>
              <a:rPr lang="ru-RU" sz="2800" dirty="0" err="1" smtClean="0"/>
              <a:t>ритейл</a:t>
            </a:r>
            <a:r>
              <a:rPr lang="ru-RU" sz="2800" dirty="0" smtClean="0"/>
              <a:t> вынужден работать в «стихийных» местах.</a:t>
            </a:r>
            <a:endParaRPr lang="ru-RU" sz="2800" dirty="0"/>
          </a:p>
        </p:txBody>
      </p:sp>
      <p:pic>
        <p:nvPicPr>
          <p:cNvPr id="4" name="Рисунок 3" descr="b777a70747a5e6a28068129652a00ff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988840"/>
            <a:ext cx="3827190" cy="2419073"/>
          </a:xfrm>
          <a:prstGeom prst="rect">
            <a:avLst/>
          </a:prstGeom>
        </p:spPr>
      </p:pic>
      <p:pic>
        <p:nvPicPr>
          <p:cNvPr id="5" name="Рисунок 4" descr="52_680_auto_5_8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1844824"/>
            <a:ext cx="3519940" cy="2914303"/>
          </a:xfrm>
          <a:prstGeom prst="rect">
            <a:avLst/>
          </a:prstGeom>
        </p:spPr>
      </p:pic>
      <p:pic>
        <p:nvPicPr>
          <p:cNvPr id="7" name="Рисунок 6" descr="IMG_063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39752" y="3789040"/>
            <a:ext cx="4285833" cy="285861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908720"/>
            <a:ext cx="8928992" cy="792088"/>
          </a:xfrm>
        </p:spPr>
        <p:txBody>
          <a:bodyPr>
            <a:noAutofit/>
          </a:bodyPr>
          <a:lstStyle/>
          <a:p>
            <a:r>
              <a:rPr lang="ru-RU" sz="2800" dirty="0" smtClean="0"/>
              <a:t>Сколько магазинов должно быть в пешей доступности?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>
            <a:normAutofit fontScale="92500" lnSpcReduction="20000"/>
          </a:bodyPr>
          <a:lstStyle/>
          <a:p>
            <a:r>
              <a:rPr lang="ru-RU" sz="2400" dirty="0" smtClean="0"/>
              <a:t>Количество квадратных метров торговых площадей на человека определено в постановлении Правительства «Об утверждении правил установления нормативов минимальной обеспеченности населения площадью торговых объектов». Согласно документу базовый показатель минимальной обеспеченности населения площадью торговых объектов по Российской Федерации составляет 521 кв. м на 1 тыс. человек (без учета коэффициента региональной корреляции). </a:t>
            </a:r>
          </a:p>
          <a:p>
            <a:r>
              <a:rPr lang="ru-RU" sz="2400" dirty="0" smtClean="0"/>
              <a:t>Для продовольственных магазинов это 202 квадратных метра торговой площади на 1000 человек. </a:t>
            </a:r>
          </a:p>
          <a:p>
            <a:r>
              <a:rPr lang="ru-RU" sz="2400" dirty="0" smtClean="0"/>
              <a:t>Для непродовольственных - 378 квадратных метров на такое же число жителей. </a:t>
            </a:r>
          </a:p>
          <a:p>
            <a:r>
              <a:rPr lang="ru-RU" sz="2400" dirty="0" smtClean="0"/>
              <a:t>Показатели могут быть скорректированы в соответствии с региональными особенностями.</a:t>
            </a:r>
            <a:endParaRPr lang="ru-RU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Сколько торговых площадей должно быть на территории микрорайона?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3633267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Расчет торговой площади для жилого комплекса/района производится по специальной формуле</a:t>
            </a:r>
            <a:r>
              <a:rPr lang="ru-RU" b="1" dirty="0" smtClean="0"/>
              <a:t>:</a:t>
            </a:r>
          </a:p>
          <a:p>
            <a:endParaRPr lang="ru-RU" b="1" dirty="0" smtClean="0"/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где суммарный норматив минимальной обеспеченности</a:t>
            </a:r>
          </a:p>
          <a:p>
            <a:pPr>
              <a:buNone/>
            </a:pPr>
            <a:r>
              <a:rPr lang="ru-RU" dirty="0" smtClean="0"/>
              <a:t>населения площадью торговых объектов (</a:t>
            </a:r>
            <a:r>
              <a:rPr lang="ru-RU" dirty="0" err="1" smtClean="0"/>
              <a:t>Nr</a:t>
            </a:r>
            <a:r>
              <a:rPr lang="ru-RU" dirty="0" smtClean="0"/>
              <a:t>) равен произведению</a:t>
            </a:r>
          </a:p>
          <a:p>
            <a:pPr>
              <a:buNone/>
            </a:pPr>
            <a:r>
              <a:rPr lang="ru-RU" dirty="0" smtClean="0"/>
              <a:t>базового показателя минимальной обеспеченности (</a:t>
            </a:r>
            <a:r>
              <a:rPr lang="ru-RU" dirty="0" err="1" smtClean="0"/>
              <a:t>Ro</a:t>
            </a:r>
            <a:r>
              <a:rPr lang="ru-RU" dirty="0" smtClean="0"/>
              <a:t>)</a:t>
            </a:r>
          </a:p>
          <a:p>
            <a:pPr>
              <a:buNone/>
            </a:pPr>
            <a:r>
              <a:rPr lang="ru-RU" dirty="0" smtClean="0"/>
              <a:t>и коэффициента региональной коррекции (</a:t>
            </a:r>
            <a:r>
              <a:rPr lang="ru-RU" dirty="0" err="1" smtClean="0"/>
              <a:t>Krt</a:t>
            </a:r>
            <a:r>
              <a:rPr lang="ru-RU" dirty="0" smtClean="0"/>
              <a:t>). </a:t>
            </a:r>
          </a:p>
          <a:p>
            <a:pPr>
              <a:buNone/>
            </a:pPr>
            <a:r>
              <a:rPr lang="ru-RU" dirty="0" smtClean="0"/>
              <a:t>Суммарный норматив измеряется в квадратных метрах на тысячу</a:t>
            </a:r>
          </a:p>
          <a:p>
            <a:pPr>
              <a:buNone/>
            </a:pPr>
            <a:r>
              <a:rPr lang="ru-RU" dirty="0" smtClean="0"/>
              <a:t>человек.</a:t>
            </a:r>
            <a:r>
              <a:rPr lang="ru-RU" smtClean="0"/>
              <a:t>  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formula.JPG"/>
          <p:cNvPicPr>
            <a:picLocks noChangeAspect="1"/>
          </p:cNvPicPr>
          <p:nvPr/>
        </p:nvPicPr>
        <p:blipFill>
          <a:blip r:embed="rId2" cstate="print"/>
          <a:srcRect l="11367" r="14209" b="41082"/>
          <a:stretch>
            <a:fillRect/>
          </a:stretch>
        </p:blipFill>
        <p:spPr>
          <a:xfrm>
            <a:off x="3419872" y="2852936"/>
            <a:ext cx="1577973" cy="432048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908720"/>
            <a:ext cx="8856984" cy="648072"/>
          </a:xfrm>
        </p:spPr>
        <p:txBody>
          <a:bodyPr>
            <a:noAutofit/>
          </a:bodyPr>
          <a:lstStyle/>
          <a:p>
            <a:r>
              <a:rPr lang="ru-RU" sz="2800" dirty="0" smtClean="0"/>
              <a:t>Какие арендаторы будут востребованы в районных ТЦ?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3921299"/>
          </a:xfrm>
        </p:spPr>
        <p:txBody>
          <a:bodyPr>
            <a:normAutofit lnSpcReduction="10000"/>
          </a:bodyPr>
          <a:lstStyle/>
          <a:p>
            <a:r>
              <a:rPr lang="ru-RU" sz="2400" dirty="0" err="1" smtClean="0"/>
              <a:t>Супер</a:t>
            </a:r>
            <a:r>
              <a:rPr lang="ru-RU" sz="2400" dirty="0" smtClean="0"/>
              <a:t>- или гипермаркет (в зависимости от плотности застройки) </a:t>
            </a:r>
          </a:p>
          <a:p>
            <a:r>
              <a:rPr lang="ru-RU" sz="2400" dirty="0" smtClean="0"/>
              <a:t>Аптека, оптика</a:t>
            </a:r>
          </a:p>
          <a:p>
            <a:r>
              <a:rPr lang="ru-RU" sz="2400" dirty="0" smtClean="0"/>
              <a:t>Зоомагазины</a:t>
            </a:r>
          </a:p>
          <a:p>
            <a:r>
              <a:rPr lang="ru-RU" sz="2400" dirty="0" smtClean="0"/>
              <a:t>Магазин товаров для дома, товаров для детей</a:t>
            </a:r>
          </a:p>
          <a:p>
            <a:r>
              <a:rPr lang="ru-RU" sz="2400" dirty="0" smtClean="0"/>
              <a:t>Небольшие кафе</a:t>
            </a:r>
          </a:p>
          <a:p>
            <a:r>
              <a:rPr lang="ru-RU" sz="2400" dirty="0" smtClean="0"/>
              <a:t>Предприятия услуг – химчистка, ателье, ремонтная мастерская, салоны красоты, кулинарии, магазины фермерской продукции, продуктов для здорового питания и </a:t>
            </a:r>
            <a:r>
              <a:rPr lang="ru-RU" sz="2400" dirty="0" err="1" smtClean="0"/>
              <a:t>алкомаркеты</a:t>
            </a:r>
            <a:r>
              <a:rPr lang="ru-RU" sz="2400" dirty="0" smtClean="0"/>
              <a:t>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852936"/>
            <a:ext cx="8229600" cy="1143000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208912" cy="504056"/>
          </a:xfrm>
        </p:spPr>
        <p:txBody>
          <a:bodyPr>
            <a:noAutofit/>
          </a:bodyPr>
          <a:lstStyle/>
          <a:p>
            <a:r>
              <a:rPr lang="ru-RU" sz="2800" dirty="0" smtClean="0"/>
              <a:t>Темпы строительства жилья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sz="3300" dirty="0" smtClean="0"/>
              <a:t>В 2015г. на территории Российской Федерации за счет всех источников финансирования построено 1195,0 тыс. новых благоустроенных квартир общей площадью </a:t>
            </a:r>
            <a:r>
              <a:rPr lang="ru-RU" sz="3300" u="sng" dirty="0" smtClean="0"/>
              <a:t>85,3 млн.кв.метров. </a:t>
            </a:r>
          </a:p>
          <a:p>
            <a:r>
              <a:rPr lang="ru-RU" dirty="0" smtClean="0"/>
              <a:t>За последние пять лет прирост темпов введенного жилья ежегодно</a:t>
            </a:r>
            <a:br>
              <a:rPr lang="ru-RU" dirty="0" smtClean="0"/>
            </a:br>
            <a:r>
              <a:rPr lang="ru-RU" dirty="0" smtClean="0"/>
              <a:t>наращивался. По сравнению с уровнем предыдущего года в 2015 году ввод общей площади жилых домов увеличился всего на 1,4%, в 2014г. – на 18,2%, в 2013г. – на 7,2%. </a:t>
            </a:r>
            <a:endParaRPr lang="ru-RU" b="1" dirty="0" smtClean="0"/>
          </a:p>
          <a:p>
            <a:r>
              <a:rPr lang="ru-RU" dirty="0" smtClean="0"/>
              <a:t>Ввод общей площади жилья в расчете на 1000 человек населения вырос с 207 кв.метров в 2000г. до 583 кв.метров в 2015г., по сравнению с 2014г. он увеличился на 7 кв.метров. В жилищном фонде в 2015г. в среднем на одного жителя приходилось 24,4 кв.метра общей площади жилых помещений против 19,3 кв.метров в 2000 году.</a:t>
            </a:r>
            <a:endParaRPr lang="ru-RU" b="1" dirty="0" smtClean="0"/>
          </a:p>
          <a:p>
            <a:r>
              <a:rPr lang="ru-RU" dirty="0" smtClean="0"/>
              <a:t>В январе-мае 2016г. введено 344,6 тыс. новых квартир общей площадью 24,7 млн.кв.метров, что составило 87,2% к январю-маю 2015г.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07504" y="6381328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Данные Федеральной службы государственной статистики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64807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800" dirty="0" smtClean="0"/>
              <a:t>Регионы – лидеры по темпам строительства жилья</a:t>
            </a:r>
            <a:endParaRPr lang="ru-RU" sz="2800" dirty="0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 l="5302" t="6038" r="8332"/>
          <a:stretch>
            <a:fillRect/>
          </a:stretch>
        </p:blipFill>
        <p:spPr bwMode="auto">
          <a:xfrm>
            <a:off x="5148064" y="1628800"/>
            <a:ext cx="3569269" cy="4871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323528" y="1412776"/>
            <a:ext cx="4392488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Наибольшие объемы жилищного строительства осуществлялись в Московской области, где было введено 11,3% от сданной в эксплуатацию общей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площади жилья по России в целом, Краснодарском крае – 5,4%, Москве - 4,6%, Тюменской области – 4,0%, Санкт-Петербурге - 3,6%, Республике Башкортостан - 3,2%, Новосибирской области – 3,0%, Свердловской области - 2,9%, Республике Татарстан и Ростовской области – по 2,8%, Ленинградской области - 2,7%, Самарской области - 2,6%. По совокупности в этих субъектах Российской Федерации построено чуть меньше половины введенной общей площади жилья в России.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3009" name="Диаграмма 1"/>
          <p:cNvGraphicFramePr>
            <a:graphicFrameLocks/>
          </p:cNvGraphicFramePr>
          <p:nvPr/>
        </p:nvGraphicFramePr>
        <p:xfrm>
          <a:off x="611560" y="1556792"/>
          <a:ext cx="7560840" cy="4248472"/>
        </p:xfrm>
        <a:graphic>
          <a:graphicData uri="http://schemas.openxmlformats.org/presentationml/2006/ole">
            <p:oleObj spid="_x0000_s43009" name="Chart" r:id="rId3" imgW="5846571" imgH="3164098" progId="Excel.Sheet.8">
              <p:embed/>
            </p:oleObj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07504" y="6381328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Данные Федеральной службы государственной статистики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432048"/>
          </a:xfrm>
        </p:spPr>
        <p:txBody>
          <a:bodyPr>
            <a:noAutofit/>
          </a:bodyPr>
          <a:lstStyle/>
          <a:p>
            <a:r>
              <a:rPr lang="ru-RU" sz="2800" dirty="0" smtClean="0"/>
              <a:t>Темпы строительства ТЦ. Москва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79512" y="6093296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Данные компаний </a:t>
            </a:r>
            <a:r>
              <a:rPr lang="en-US" dirty="0" smtClean="0"/>
              <a:t>Knight Frank </a:t>
            </a:r>
            <a:r>
              <a:rPr lang="ru-RU" dirty="0" smtClean="0"/>
              <a:t>и</a:t>
            </a:r>
            <a:r>
              <a:rPr lang="en-US" dirty="0" smtClean="0"/>
              <a:t> CBRE 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5508104" y="1628800"/>
            <a:ext cx="3466728" cy="4209331"/>
          </a:xfrm>
        </p:spPr>
        <p:txBody>
          <a:bodyPr>
            <a:normAutofit fontScale="47500" lnSpcReduction="20000"/>
          </a:bodyPr>
          <a:lstStyle/>
          <a:p>
            <a:r>
              <a:rPr lang="ru-RU" dirty="0" smtClean="0"/>
              <a:t>В апреле-июне в Москве было введено около 116 тыс. кв. м GLA или почти 324 тыс. кв. м GBA качественных торговых площадей, благодаря чему объем предложения на московском рынке превысил 6 </a:t>
            </a:r>
            <a:r>
              <a:rPr lang="ru-RU" dirty="0" err="1" smtClean="0"/>
              <a:t>млн</a:t>
            </a:r>
            <a:r>
              <a:rPr lang="ru-RU" dirty="0" smtClean="0"/>
              <a:t> кв. м. Ввод II квартала почти в 2,4 раза превысил аналогичный показатель первых трех месяцев года и в 1,8 раза – II квартала 2015 г. В целом за I полугодие 2016 г. рынок пополнился 165 тыс. кв. м </a:t>
            </a:r>
            <a:r>
              <a:rPr lang="ru-RU" dirty="0" err="1" smtClean="0"/>
              <a:t>арендопригодных</a:t>
            </a:r>
            <a:r>
              <a:rPr lang="ru-RU" dirty="0" smtClean="0"/>
              <a:t> площадей, что составляет порядка 46% от прогнозируемого годового показателя. В сравнении с I полугодием 2015 г. эти показатели оказались ниже на 51%.</a:t>
            </a:r>
            <a:endParaRPr lang="ru-RU" dirty="0"/>
          </a:p>
        </p:txBody>
      </p:sp>
      <p:pic>
        <p:nvPicPr>
          <p:cNvPr id="8806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72816"/>
            <a:ext cx="5397865" cy="3950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432048"/>
          </a:xfrm>
        </p:spPr>
        <p:txBody>
          <a:bodyPr>
            <a:noAutofit/>
          </a:bodyPr>
          <a:lstStyle/>
          <a:p>
            <a:r>
              <a:rPr lang="ru-RU" sz="2800" dirty="0" smtClean="0"/>
              <a:t>Темпы строительства ТЦ. Регионы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4725144"/>
            <a:ext cx="8363272" cy="1545035"/>
          </a:xfrm>
        </p:spPr>
        <p:txBody>
          <a:bodyPr>
            <a:normAutofit fontScale="32500" lnSpcReduction="20000"/>
          </a:bodyPr>
          <a:lstStyle/>
          <a:p>
            <a:r>
              <a:rPr lang="ru-RU" sz="6200" dirty="0" smtClean="0"/>
              <a:t>За 1 полугодие 2016 года в региональных городах (за исключением Санкт-Петербурга) были введены 8 торговых центров общей </a:t>
            </a:r>
            <a:r>
              <a:rPr lang="ru-RU" sz="6200" dirty="0" err="1" smtClean="0"/>
              <a:t>арендопригодной</a:t>
            </a:r>
            <a:r>
              <a:rPr lang="ru-RU" sz="6200" dirty="0" smtClean="0"/>
              <a:t> площадью 266 тыс. кв. м. Суммарный объем предложения в регионах России за исключением Москвы и Петербурга на сегодняшний день составляет 13 </a:t>
            </a:r>
            <a:r>
              <a:rPr lang="ru-RU" sz="6200" dirty="0" err="1" smtClean="0"/>
              <a:t>млн</a:t>
            </a:r>
            <a:r>
              <a:rPr lang="ru-RU" sz="6200" dirty="0" smtClean="0"/>
              <a:t> кв. м.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7504" y="6381328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Данные компании </a:t>
            </a:r>
            <a:r>
              <a:rPr lang="en-US" dirty="0" smtClean="0"/>
              <a:t>Knight Frank </a:t>
            </a:r>
            <a:endParaRPr lang="ru-RU" dirty="0"/>
          </a:p>
        </p:txBody>
      </p:sp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268760"/>
            <a:ext cx="6334125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576064"/>
          </a:xfrm>
        </p:spPr>
        <p:txBody>
          <a:bodyPr>
            <a:noAutofit/>
          </a:bodyPr>
          <a:lstStyle/>
          <a:p>
            <a:r>
              <a:rPr lang="ru-RU" sz="2800" dirty="0" smtClean="0"/>
              <a:t>Взглянем на количество строек в Москве..</a:t>
            </a:r>
            <a:endParaRPr lang="ru-RU" sz="2800" i="1" dirty="0"/>
          </a:p>
        </p:txBody>
      </p:sp>
      <p:pic>
        <p:nvPicPr>
          <p:cNvPr id="471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844824"/>
            <a:ext cx="5035302" cy="4070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79512" y="6093296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Данные с сайта </a:t>
            </a:r>
            <a:r>
              <a:rPr lang="en-US" dirty="0" smtClean="0"/>
              <a:t>http://stroi.mos.ru/construction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72008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…и в Новой Москве</a:t>
            </a:r>
            <a:endParaRPr lang="ru-RU" sz="2800" dirty="0"/>
          </a:p>
        </p:txBody>
      </p:sp>
      <p:pic>
        <p:nvPicPr>
          <p:cNvPr id="460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844824"/>
            <a:ext cx="5943600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005064"/>
            <a:ext cx="8532440" cy="18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Микрорайоны строятся замкнутыми, большая часть жильцов каждый день ездит на «большую землю».</a:t>
            </a:r>
          </a:p>
        </p:txBody>
      </p:sp>
      <p:pic>
        <p:nvPicPr>
          <p:cNvPr id="8" name="Рисунок 7" descr="si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128" y="2060848"/>
            <a:ext cx="2790397" cy="2924944"/>
          </a:xfrm>
          <a:prstGeom prst="rect">
            <a:avLst/>
          </a:prstGeom>
        </p:spPr>
      </p:pic>
      <p:pic>
        <p:nvPicPr>
          <p:cNvPr id="9" name="Рисунок 8" descr="17_bi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276872"/>
            <a:ext cx="5284420" cy="247612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11560" y="4941168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Временные затраты на путь «дом-работа» составляют не менее </a:t>
            </a:r>
            <a:r>
              <a:rPr lang="ru-RU" u="sng" dirty="0" smtClean="0"/>
              <a:t>полутора часов </a:t>
            </a:r>
            <a:r>
              <a:rPr lang="ru-RU" dirty="0" smtClean="0"/>
              <a:t>в день.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7116</TotalTime>
  <Words>538</Words>
  <Application>Microsoft Office PowerPoint</Application>
  <PresentationFormat>Экран (4:3)</PresentationFormat>
  <Paragraphs>48</Paragraphs>
  <Slides>15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Тема Office</vt:lpstr>
      <vt:lpstr>Специальное оформление</vt:lpstr>
      <vt:lpstr>1_Специальное оформление</vt:lpstr>
      <vt:lpstr>Chart</vt:lpstr>
      <vt:lpstr>Торговые центры и street-retail как часть массовой жилой застройки</vt:lpstr>
      <vt:lpstr>Темпы строительства жилья</vt:lpstr>
      <vt:lpstr>Слайд 3</vt:lpstr>
      <vt:lpstr>Слайд 4</vt:lpstr>
      <vt:lpstr>Темпы строительства ТЦ. Москва</vt:lpstr>
      <vt:lpstr>Темпы строительства ТЦ. Регионы</vt:lpstr>
      <vt:lpstr>Взглянем на количество строек в Москве..</vt:lpstr>
      <vt:lpstr>…и в Новой Москве</vt:lpstr>
      <vt:lpstr>Микрорайоны строятся замкнутыми, большая часть жильцов каждый день ездит на «большую землю».</vt:lpstr>
      <vt:lpstr>Объекты инфраструктуры вписывают в проекты</vt:lpstr>
      <vt:lpstr>И необходимый ритейл вынужден работать в «стихийных» местах.</vt:lpstr>
      <vt:lpstr>Сколько магазинов должно быть в пешей доступности?</vt:lpstr>
      <vt:lpstr>Сколько торговых площадей должно быть на территории микрорайона?</vt:lpstr>
      <vt:lpstr>Какие арендаторы будут востребованы в районных ТЦ?</vt:lpstr>
      <vt:lpstr>Спасибо за внимание!</vt:lpstr>
    </vt:vector>
  </TitlesOfParts>
  <Company>Бюллетень Недвижимости, ООО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Бардин Сергей Сергеевич</dc:creator>
  <cp:lastModifiedBy>lenovo</cp:lastModifiedBy>
  <cp:revision>81</cp:revision>
  <dcterms:created xsi:type="dcterms:W3CDTF">2016-07-11T08:35:02Z</dcterms:created>
  <dcterms:modified xsi:type="dcterms:W3CDTF">2016-10-02T15:48:48Z</dcterms:modified>
</cp:coreProperties>
</file>