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0" r:id="rId5"/>
    <p:sldId id="274" r:id="rId6"/>
    <p:sldId id="268" r:id="rId7"/>
    <p:sldId id="269" r:id="rId8"/>
    <p:sldId id="271" r:id="rId9"/>
    <p:sldId id="27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innoZ\Downloads\&#1050;&#1086;&#1087;&#1080;&#1103;%20&#1089;&#1090;&#1072;&#1088;&#1072;&#1103;%20&#1085;&#1086;&#1074;&#1072;&#1103;%20&#1074;&#1090;&#1086;&#1088;&#1080;&#1095;&#1082;&#1072;%20(1)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innoZ\Downloads\&#1050;&#1086;&#1087;&#1080;&#1103;%20&#1089;&#1090;&#1072;&#1088;&#1072;&#1103;%20&#1085;&#1086;&#1074;&#1072;&#1103;%20&#1074;&#1090;&#1086;&#1088;&#1080;&#1095;&#1082;&#1072;%20(1)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DinnoZ\Downloads\&#1050;&#1086;&#1087;&#1080;&#1103;%20&#1089;&#1090;&#1072;&#1088;&#1072;&#1103;%20&#1085;&#1086;&#1074;&#1072;&#1103;%20&#1074;&#1090;&#1086;&#1088;&#1080;&#1095;&#1082;&#1072;%20(1)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ir:Downloads:&#1050;&#1086;&#1087;&#1080;&#1103;%20&#1089;&#1090;&#1072;&#1088;&#1072;&#1103;%20&#1085;&#1086;&#1074;&#1072;&#1103;%20&#1074;&#1090;&#1086;&#1088;&#1080;&#1095;&#1082;&#1072;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DinnoZ\Downloads\&#1050;&#1086;&#1087;&#1080;&#1103;%20&#1089;&#1090;&#1072;&#1088;&#1072;&#1103;%20&#1085;&#1086;&#1074;&#1072;&#1103;%20&#1074;&#1090;&#1086;&#1088;&#1080;&#1095;&#1082;&#1072;%20(1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Цена </a:t>
            </a:r>
            <a:r>
              <a:rPr lang="ru-RU" baseline="0" dirty="0"/>
              <a:t>предложения по типу </a:t>
            </a:r>
            <a:r>
              <a:rPr lang="ru-RU" baseline="0" dirty="0" smtClean="0"/>
              <a:t>дома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'[Копия старая новая вторичка (1) (1).xlsx]Лист1'!$H$47</c:f>
              <c:strCache>
                <c:ptCount val="1"/>
                <c:pt idx="0">
                  <c:v>1 квартал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(1).xlsx]Лист1'!$G$48:$G$55</c:f>
              <c:strCache>
                <c:ptCount val="8"/>
                <c:pt idx="0">
                  <c:v>Кирпич</c:v>
                </c:pt>
                <c:pt idx="1">
                  <c:v>Кирпич/монолит</c:v>
                </c:pt>
                <c:pt idx="2">
                  <c:v>Монолит</c:v>
                </c:pt>
                <c:pt idx="3">
                  <c:v>Новая панель</c:v>
                </c:pt>
                <c:pt idx="4">
                  <c:v>Старая панель</c:v>
                </c:pt>
                <c:pt idx="5">
                  <c:v>Сталинские</c:v>
                </c:pt>
                <c:pt idx="6">
                  <c:v>Старый фонд</c:v>
                </c:pt>
                <c:pt idx="7">
                  <c:v>Старый фонд КР</c:v>
                </c:pt>
              </c:strCache>
            </c:strRef>
          </c:cat>
          <c:val>
            <c:numRef>
              <c:f>'[Копия старая новая вторичка (1) (1).xlsx]Лист1'!$H$48:$H$55</c:f>
              <c:numCache>
                <c:formatCode>#,##0</c:formatCode>
                <c:ptCount val="8"/>
                <c:pt idx="0">
                  <c:v>106706.17841101802</c:v>
                </c:pt>
                <c:pt idx="1">
                  <c:v>118806.74225241499</c:v>
                </c:pt>
                <c:pt idx="2">
                  <c:v>104516.98237691198</c:v>
                </c:pt>
                <c:pt idx="3">
                  <c:v>93425.353852769098</c:v>
                </c:pt>
                <c:pt idx="4">
                  <c:v>88386.312926067112</c:v>
                </c:pt>
                <c:pt idx="5">
                  <c:v>110107.106683187</c:v>
                </c:pt>
                <c:pt idx="6">
                  <c:v>102896.81770880044</c:v>
                </c:pt>
                <c:pt idx="7">
                  <c:v>113046.48075169821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E2-4508-ACDD-CABD52826CD1}"/>
            </c:ext>
          </c:extLst>
        </c:ser>
        <c:ser>
          <c:idx val="1"/>
          <c:order val="1"/>
          <c:tx>
            <c:strRef>
              <c:f>'[Копия старая новая вторичка (1) (1).xlsx]Лист1'!$I$47</c:f>
              <c:strCache>
                <c:ptCount val="1"/>
                <c:pt idx="0">
                  <c:v>1 квартал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(1).xlsx]Лист1'!$G$48:$G$55</c:f>
              <c:strCache>
                <c:ptCount val="8"/>
                <c:pt idx="0">
                  <c:v>Кирпич</c:v>
                </c:pt>
                <c:pt idx="1">
                  <c:v>Кирпич/монолит</c:v>
                </c:pt>
                <c:pt idx="2">
                  <c:v>Монолит</c:v>
                </c:pt>
                <c:pt idx="3">
                  <c:v>Новая панель</c:v>
                </c:pt>
                <c:pt idx="4">
                  <c:v>Старая панель</c:v>
                </c:pt>
                <c:pt idx="5">
                  <c:v>Сталинские</c:v>
                </c:pt>
                <c:pt idx="6">
                  <c:v>Старый фонд</c:v>
                </c:pt>
                <c:pt idx="7">
                  <c:v>Старый фонд КР</c:v>
                </c:pt>
              </c:strCache>
            </c:strRef>
          </c:cat>
          <c:val>
            <c:numRef>
              <c:f>'[Копия старая новая вторичка (1) (1).xlsx]Лист1'!$I$48:$I$55</c:f>
              <c:numCache>
                <c:formatCode>#,##0</c:formatCode>
                <c:ptCount val="8"/>
                <c:pt idx="0">
                  <c:v>107641.531401186</c:v>
                </c:pt>
                <c:pt idx="1">
                  <c:v>120673.898990523</c:v>
                </c:pt>
                <c:pt idx="2">
                  <c:v>107588.79185726898</c:v>
                </c:pt>
                <c:pt idx="3">
                  <c:v>95335.098737147098</c:v>
                </c:pt>
                <c:pt idx="4">
                  <c:v>88089.440545277452</c:v>
                </c:pt>
                <c:pt idx="5">
                  <c:v>112065.64154582199</c:v>
                </c:pt>
                <c:pt idx="6">
                  <c:v>107310.281322726</c:v>
                </c:pt>
                <c:pt idx="7">
                  <c:v>114369.535473203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E2-4508-ACDD-CABD52826CD1}"/>
            </c:ext>
          </c:extLst>
        </c:ser>
        <c:ser>
          <c:idx val="2"/>
          <c:order val="2"/>
          <c:tx>
            <c:strRef>
              <c:f>'[Копия старая новая вторичка (1) (1).xlsx]Лист1'!$J$47</c:f>
              <c:strCache>
                <c:ptCount val="1"/>
                <c:pt idx="0">
                  <c:v>2 квартал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(1).xlsx]Лист1'!$G$48:$G$55</c:f>
              <c:strCache>
                <c:ptCount val="8"/>
                <c:pt idx="0">
                  <c:v>Кирпич</c:v>
                </c:pt>
                <c:pt idx="1">
                  <c:v>Кирпич/монолит</c:v>
                </c:pt>
                <c:pt idx="2">
                  <c:v>Монолит</c:v>
                </c:pt>
                <c:pt idx="3">
                  <c:v>Новая панель</c:v>
                </c:pt>
                <c:pt idx="4">
                  <c:v>Старая панель</c:v>
                </c:pt>
                <c:pt idx="5">
                  <c:v>Сталинские</c:v>
                </c:pt>
                <c:pt idx="6">
                  <c:v>Старый фонд</c:v>
                </c:pt>
                <c:pt idx="7">
                  <c:v>Старый фонд КР</c:v>
                </c:pt>
              </c:strCache>
            </c:strRef>
          </c:cat>
          <c:val>
            <c:numRef>
              <c:f>'[Копия старая новая вторичка (1) (1).xlsx]Лист1'!$J$48:$J$55</c:f>
              <c:numCache>
                <c:formatCode>#,##0</c:formatCode>
                <c:ptCount val="8"/>
                <c:pt idx="0">
                  <c:v>108595.02901135501</c:v>
                </c:pt>
                <c:pt idx="1">
                  <c:v>122361.78013869699</c:v>
                </c:pt>
                <c:pt idx="2">
                  <c:v>109313.18384197599</c:v>
                </c:pt>
                <c:pt idx="3">
                  <c:v>95698.184247957033</c:v>
                </c:pt>
                <c:pt idx="4">
                  <c:v>90617.680852135818</c:v>
                </c:pt>
                <c:pt idx="5">
                  <c:v>111897.080525253</c:v>
                </c:pt>
                <c:pt idx="6">
                  <c:v>107357.52843850301</c:v>
                </c:pt>
                <c:pt idx="7">
                  <c:v>114936.18126271201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E2-4508-ACDD-CABD52826CD1}"/>
            </c:ext>
          </c:extLst>
        </c:ser>
        <c:ser>
          <c:idx val="3"/>
          <c:order val="3"/>
          <c:tx>
            <c:strRef>
              <c:f>'[Копия старая новая вторичка (1) (1).xlsx]Лист1'!$K$47</c:f>
              <c:strCache>
                <c:ptCount val="1"/>
                <c:pt idx="0">
                  <c:v>3 квартал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(1).xlsx]Лист1'!$G$48:$G$55</c:f>
              <c:strCache>
                <c:ptCount val="8"/>
                <c:pt idx="0">
                  <c:v>Кирпич</c:v>
                </c:pt>
                <c:pt idx="1">
                  <c:v>Кирпич/монолит</c:v>
                </c:pt>
                <c:pt idx="2">
                  <c:v>Монолит</c:v>
                </c:pt>
                <c:pt idx="3">
                  <c:v>Новая панель</c:v>
                </c:pt>
                <c:pt idx="4">
                  <c:v>Старая панель</c:v>
                </c:pt>
                <c:pt idx="5">
                  <c:v>Сталинские</c:v>
                </c:pt>
                <c:pt idx="6">
                  <c:v>Старый фонд</c:v>
                </c:pt>
                <c:pt idx="7">
                  <c:v>Старый фонд КР</c:v>
                </c:pt>
              </c:strCache>
            </c:strRef>
          </c:cat>
          <c:val>
            <c:numRef>
              <c:f>'[Копия старая новая вторичка (1) (1).xlsx]Лист1'!$K$48:$K$55</c:f>
              <c:numCache>
                <c:formatCode>#,##0</c:formatCode>
                <c:ptCount val="8"/>
                <c:pt idx="0">
                  <c:v>110167.79342099202</c:v>
                </c:pt>
                <c:pt idx="1">
                  <c:v>123683.411250734</c:v>
                </c:pt>
                <c:pt idx="2">
                  <c:v>111093.92696167699</c:v>
                </c:pt>
                <c:pt idx="3">
                  <c:v>96712.908148190065</c:v>
                </c:pt>
                <c:pt idx="4">
                  <c:v>93025.93090926169</c:v>
                </c:pt>
                <c:pt idx="5">
                  <c:v>113148.781303615</c:v>
                </c:pt>
                <c:pt idx="6">
                  <c:v>110718.12906297503</c:v>
                </c:pt>
                <c:pt idx="7">
                  <c:v>117041.36884153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6E2-4508-ACDD-CABD52826CD1}"/>
            </c:ext>
          </c:extLst>
        </c:ser>
        <c:dLbls/>
        <c:gapWidth val="219"/>
        <c:overlap val="-27"/>
        <c:axId val="98452992"/>
        <c:axId val="98454528"/>
      </c:barChart>
      <c:catAx>
        <c:axId val="98452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54528"/>
        <c:crosses val="autoZero"/>
        <c:auto val="1"/>
        <c:lblAlgn val="ctr"/>
        <c:lblOffset val="100"/>
      </c:catAx>
      <c:valAx>
        <c:axId val="98454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5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/>
              <a:t>Структура предложения по типу </a:t>
            </a:r>
            <a:r>
              <a:rPr lang="ru-RU" sz="1500" dirty="0" smtClean="0"/>
              <a:t>дома, Доля</a:t>
            </a:r>
            <a:endParaRPr lang="ru-RU" sz="15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'[Копия старая новая вторичка (1) (1).xlsx]Лист1'!$B$47</c:f>
              <c:strCache>
                <c:ptCount val="1"/>
                <c:pt idx="0">
                  <c:v>1 квартал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(1).xlsx]Лист1'!$A$48:$A$55</c:f>
              <c:strCache>
                <c:ptCount val="8"/>
                <c:pt idx="0">
                  <c:v>Кирпич</c:v>
                </c:pt>
                <c:pt idx="1">
                  <c:v>Кирпич/монолит</c:v>
                </c:pt>
                <c:pt idx="2">
                  <c:v>Монолит</c:v>
                </c:pt>
                <c:pt idx="3">
                  <c:v>Новая панель</c:v>
                </c:pt>
                <c:pt idx="4">
                  <c:v>Старая панель</c:v>
                </c:pt>
                <c:pt idx="5">
                  <c:v>Сталинские</c:v>
                </c:pt>
                <c:pt idx="6">
                  <c:v>Старый фонд</c:v>
                </c:pt>
                <c:pt idx="7">
                  <c:v>Старый фонд КР</c:v>
                </c:pt>
              </c:strCache>
            </c:strRef>
          </c:cat>
          <c:val>
            <c:numRef>
              <c:f>'[Копия старая новая вторичка (1) (1).xlsx]Лист1'!$B$48:$B$55</c:f>
              <c:numCache>
                <c:formatCode>0.00%</c:formatCode>
                <c:ptCount val="8"/>
                <c:pt idx="0">
                  <c:v>0.2010294117647059</c:v>
                </c:pt>
                <c:pt idx="1">
                  <c:v>0.22985294117647062</c:v>
                </c:pt>
                <c:pt idx="2">
                  <c:v>6.25E-2</c:v>
                </c:pt>
                <c:pt idx="3">
                  <c:v>9.7205882352941184E-2</c:v>
                </c:pt>
                <c:pt idx="4">
                  <c:v>0.25073529411764706</c:v>
                </c:pt>
                <c:pt idx="5">
                  <c:v>4.8235294117647071E-2</c:v>
                </c:pt>
                <c:pt idx="6">
                  <c:v>5.3088235294117651E-2</c:v>
                </c:pt>
                <c:pt idx="7">
                  <c:v>5.7352941176470593E-2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BB-40BD-8C0D-983770C29E6C}"/>
            </c:ext>
          </c:extLst>
        </c:ser>
        <c:ser>
          <c:idx val="1"/>
          <c:order val="1"/>
          <c:tx>
            <c:strRef>
              <c:f>'[Копия старая новая вторичка (1) (1).xlsx]Лист1'!$C$47</c:f>
              <c:strCache>
                <c:ptCount val="1"/>
                <c:pt idx="0">
                  <c:v>1 квартал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(1).xlsx]Лист1'!$A$48:$A$55</c:f>
              <c:strCache>
                <c:ptCount val="8"/>
                <c:pt idx="0">
                  <c:v>Кирпич</c:v>
                </c:pt>
                <c:pt idx="1">
                  <c:v>Кирпич/монолит</c:v>
                </c:pt>
                <c:pt idx="2">
                  <c:v>Монолит</c:v>
                </c:pt>
                <c:pt idx="3">
                  <c:v>Новая панель</c:v>
                </c:pt>
                <c:pt idx="4">
                  <c:v>Старая панель</c:v>
                </c:pt>
                <c:pt idx="5">
                  <c:v>Сталинские</c:v>
                </c:pt>
                <c:pt idx="6">
                  <c:v>Старый фонд</c:v>
                </c:pt>
                <c:pt idx="7">
                  <c:v>Старый фонд КР</c:v>
                </c:pt>
              </c:strCache>
            </c:strRef>
          </c:cat>
          <c:val>
            <c:numRef>
              <c:f>'[Копия старая новая вторичка (1) (1).xlsx]Лист1'!$C$48:$C$55</c:f>
              <c:numCache>
                <c:formatCode>0.00%</c:formatCode>
                <c:ptCount val="8"/>
                <c:pt idx="0">
                  <c:v>0.16985953960202901</c:v>
                </c:pt>
                <c:pt idx="1">
                  <c:v>0.37543698790479912</c:v>
                </c:pt>
                <c:pt idx="2">
                  <c:v>7.3741708934841999E-2</c:v>
                </c:pt>
                <c:pt idx="3">
                  <c:v>7.5812329301599715E-2</c:v>
                </c:pt>
                <c:pt idx="4">
                  <c:v>0.170931720639875</c:v>
                </c:pt>
                <c:pt idx="5">
                  <c:v>3.6870854467420999E-2</c:v>
                </c:pt>
                <c:pt idx="6">
                  <c:v>5.111197815060476E-2</c:v>
                </c:pt>
                <c:pt idx="7">
                  <c:v>4.6234880998829497E-2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BB-40BD-8C0D-983770C29E6C}"/>
            </c:ext>
          </c:extLst>
        </c:ser>
        <c:ser>
          <c:idx val="2"/>
          <c:order val="2"/>
          <c:tx>
            <c:strRef>
              <c:f>'[Копия старая новая вторичка (1) (1).xlsx]Лист1'!$D$47</c:f>
              <c:strCache>
                <c:ptCount val="1"/>
                <c:pt idx="0">
                  <c:v>2 квартал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(1).xlsx]Лист1'!$A$48:$A$55</c:f>
              <c:strCache>
                <c:ptCount val="8"/>
                <c:pt idx="0">
                  <c:v>Кирпич</c:v>
                </c:pt>
                <c:pt idx="1">
                  <c:v>Кирпич/монолит</c:v>
                </c:pt>
                <c:pt idx="2">
                  <c:v>Монолит</c:v>
                </c:pt>
                <c:pt idx="3">
                  <c:v>Новая панель</c:v>
                </c:pt>
                <c:pt idx="4">
                  <c:v>Старая панель</c:v>
                </c:pt>
                <c:pt idx="5">
                  <c:v>Сталинские</c:v>
                </c:pt>
                <c:pt idx="6">
                  <c:v>Старый фонд</c:v>
                </c:pt>
                <c:pt idx="7">
                  <c:v>Старый фонд КР</c:v>
                </c:pt>
              </c:strCache>
            </c:strRef>
          </c:cat>
          <c:val>
            <c:numRef>
              <c:f>'[Копия старая новая вторичка (1) (1).xlsx]Лист1'!$D$48:$D$55</c:f>
              <c:numCache>
                <c:formatCode>0.00%</c:formatCode>
                <c:ptCount val="8"/>
                <c:pt idx="0">
                  <c:v>0.16538233240223502</c:v>
                </c:pt>
                <c:pt idx="1">
                  <c:v>0.39742842178770915</c:v>
                </c:pt>
                <c:pt idx="2">
                  <c:v>8.2239874301675994E-2</c:v>
                </c:pt>
                <c:pt idx="3">
                  <c:v>7.7986033519552994E-2</c:v>
                </c:pt>
                <c:pt idx="4">
                  <c:v>0.15984811452513906</c:v>
                </c:pt>
                <c:pt idx="5">
                  <c:v>3.8641759776536298E-2</c:v>
                </c:pt>
                <c:pt idx="6">
                  <c:v>3.9323324022346402E-2</c:v>
                </c:pt>
                <c:pt idx="7">
                  <c:v>3.9150139664804399E-2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BB-40BD-8C0D-983770C29E6C}"/>
            </c:ext>
          </c:extLst>
        </c:ser>
        <c:ser>
          <c:idx val="3"/>
          <c:order val="3"/>
          <c:tx>
            <c:strRef>
              <c:f>'[Копия старая новая вторичка (1) (1).xlsx]Лист1'!$E$47</c:f>
              <c:strCache>
                <c:ptCount val="1"/>
                <c:pt idx="0">
                  <c:v>3 квартал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(1).xlsx]Лист1'!$A$48:$A$55</c:f>
              <c:strCache>
                <c:ptCount val="8"/>
                <c:pt idx="0">
                  <c:v>Кирпич</c:v>
                </c:pt>
                <c:pt idx="1">
                  <c:v>Кирпич/монолит</c:v>
                </c:pt>
                <c:pt idx="2">
                  <c:v>Монолит</c:v>
                </c:pt>
                <c:pt idx="3">
                  <c:v>Новая панель</c:v>
                </c:pt>
                <c:pt idx="4">
                  <c:v>Старая панель</c:v>
                </c:pt>
                <c:pt idx="5">
                  <c:v>Сталинские</c:v>
                </c:pt>
                <c:pt idx="6">
                  <c:v>Старый фонд</c:v>
                </c:pt>
                <c:pt idx="7">
                  <c:v>Старый фонд КР</c:v>
                </c:pt>
              </c:strCache>
            </c:strRef>
          </c:cat>
          <c:val>
            <c:numRef>
              <c:f>'[Копия старая новая вторичка (1) (1).xlsx]Лист1'!$E$48:$E$55</c:f>
              <c:numCache>
                <c:formatCode>0.00%</c:formatCode>
                <c:ptCount val="8"/>
                <c:pt idx="0">
                  <c:v>0.17944225352112708</c:v>
                </c:pt>
                <c:pt idx="1">
                  <c:v>0.38360000000000005</c:v>
                </c:pt>
                <c:pt idx="2">
                  <c:v>7.4067605633803033E-2</c:v>
                </c:pt>
                <c:pt idx="3">
                  <c:v>9.8523943661972022E-2</c:v>
                </c:pt>
                <c:pt idx="4">
                  <c:v>0.15601126760563302</c:v>
                </c:pt>
                <c:pt idx="5">
                  <c:v>3.935211267605631E-2</c:v>
                </c:pt>
                <c:pt idx="6">
                  <c:v>4.0754929577464793E-2</c:v>
                </c:pt>
                <c:pt idx="7">
                  <c:v>2.8247887323943604E-2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BB-40BD-8C0D-983770C29E6C}"/>
            </c:ext>
          </c:extLst>
        </c:ser>
        <c:dLbls/>
        <c:gapWidth val="219"/>
        <c:overlap val="-27"/>
        <c:axId val="63898752"/>
        <c:axId val="63900288"/>
      </c:barChart>
      <c:catAx>
        <c:axId val="63898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900288"/>
        <c:crosses val="autoZero"/>
        <c:auto val="1"/>
        <c:lblAlgn val="ctr"/>
        <c:lblOffset val="100"/>
      </c:catAx>
      <c:valAx>
        <c:axId val="63900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89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Структура предложения по году постройки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'[Копия старая новая вторичка (1) (1).xlsx]Лист1'!$B$6</c:f>
              <c:strCache>
                <c:ptCount val="1"/>
                <c:pt idx="0">
                  <c:v>1 квартал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(1).xlsx]Лист1'!$A$7:$A$12</c:f>
              <c:strCache>
                <c:ptCount val="6"/>
                <c:pt idx="0">
                  <c:v>до 1918</c:v>
                </c:pt>
                <c:pt idx="1">
                  <c:v>1918-1953</c:v>
                </c:pt>
                <c:pt idx="2">
                  <c:v>1954-1982</c:v>
                </c:pt>
                <c:pt idx="3">
                  <c:v>1983-1999</c:v>
                </c:pt>
                <c:pt idx="4">
                  <c:v>2000-2009</c:v>
                </c:pt>
                <c:pt idx="5">
                  <c:v>2010-2017</c:v>
                </c:pt>
              </c:strCache>
            </c:strRef>
          </c:cat>
          <c:val>
            <c:numRef>
              <c:f>'[Копия старая новая вторичка (1) (1).xlsx]Лист1'!$B$7:$B$12</c:f>
              <c:numCache>
                <c:formatCode>0.0%</c:formatCode>
                <c:ptCount val="6"/>
                <c:pt idx="0">
                  <c:v>0.13046193927652799</c:v>
                </c:pt>
                <c:pt idx="1">
                  <c:v>1.4262333411269581E-2</c:v>
                </c:pt>
                <c:pt idx="2">
                  <c:v>0.248100804970106</c:v>
                </c:pt>
                <c:pt idx="3">
                  <c:v>8.6392331073182144E-2</c:v>
                </c:pt>
                <c:pt idx="4">
                  <c:v>0.16397608470556799</c:v>
                </c:pt>
                <c:pt idx="5">
                  <c:v>0.35680650656334506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63-4B1B-9E25-66A2047E17EB}"/>
            </c:ext>
          </c:extLst>
        </c:ser>
        <c:ser>
          <c:idx val="1"/>
          <c:order val="1"/>
          <c:tx>
            <c:strRef>
              <c:f>'[Копия старая новая вторичка (1) (1).xlsx]Лист1'!$C$6</c:f>
              <c:strCache>
                <c:ptCount val="1"/>
                <c:pt idx="0">
                  <c:v>1 квартал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(1).xlsx]Лист1'!$A$7:$A$12</c:f>
              <c:strCache>
                <c:ptCount val="6"/>
                <c:pt idx="0">
                  <c:v>до 1918</c:v>
                </c:pt>
                <c:pt idx="1">
                  <c:v>1918-1953</c:v>
                </c:pt>
                <c:pt idx="2">
                  <c:v>1954-1982</c:v>
                </c:pt>
                <c:pt idx="3">
                  <c:v>1983-1999</c:v>
                </c:pt>
                <c:pt idx="4">
                  <c:v>2000-2009</c:v>
                </c:pt>
                <c:pt idx="5">
                  <c:v>2010-2017</c:v>
                </c:pt>
              </c:strCache>
            </c:strRef>
          </c:cat>
          <c:val>
            <c:numRef>
              <c:f>'[Копия старая новая вторичка (1) (1).xlsx]Лист1'!$C$7:$C$12</c:f>
              <c:numCache>
                <c:formatCode>0.0%</c:formatCode>
                <c:ptCount val="6"/>
                <c:pt idx="0">
                  <c:v>0.12439095053470202</c:v>
                </c:pt>
                <c:pt idx="1">
                  <c:v>2.2581057475182149E-2</c:v>
                </c:pt>
                <c:pt idx="2">
                  <c:v>0.2204848536491841</c:v>
                </c:pt>
                <c:pt idx="3">
                  <c:v>8.0354479996591566E-2</c:v>
                </c:pt>
                <c:pt idx="4">
                  <c:v>0.13679476801158896</c:v>
                </c:pt>
                <c:pt idx="5">
                  <c:v>0.41539389033275104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63-4B1B-9E25-66A2047E17EB}"/>
            </c:ext>
          </c:extLst>
        </c:ser>
        <c:ser>
          <c:idx val="2"/>
          <c:order val="2"/>
          <c:tx>
            <c:strRef>
              <c:f>'[Копия старая новая вторичка (1) (1).xlsx]Лист1'!$D$6</c:f>
              <c:strCache>
                <c:ptCount val="1"/>
                <c:pt idx="0">
                  <c:v>2 квартал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(1).xlsx]Лист1'!$A$7:$A$12</c:f>
              <c:strCache>
                <c:ptCount val="6"/>
                <c:pt idx="0">
                  <c:v>до 1918</c:v>
                </c:pt>
                <c:pt idx="1">
                  <c:v>1918-1953</c:v>
                </c:pt>
                <c:pt idx="2">
                  <c:v>1954-1982</c:v>
                </c:pt>
                <c:pt idx="3">
                  <c:v>1983-1999</c:v>
                </c:pt>
                <c:pt idx="4">
                  <c:v>2000-2009</c:v>
                </c:pt>
                <c:pt idx="5">
                  <c:v>2010-2017</c:v>
                </c:pt>
              </c:strCache>
            </c:strRef>
          </c:cat>
          <c:val>
            <c:numRef>
              <c:f>'[Копия старая новая вторичка (1) (1).xlsx]Лист1'!$D$7:$D$12</c:f>
              <c:numCache>
                <c:formatCode>0.0%</c:formatCode>
                <c:ptCount val="6"/>
                <c:pt idx="0">
                  <c:v>0.11962089117675952</c:v>
                </c:pt>
                <c:pt idx="1">
                  <c:v>2.3634999588982096E-2</c:v>
                </c:pt>
                <c:pt idx="2">
                  <c:v>0.22186482302199156</c:v>
                </c:pt>
                <c:pt idx="3">
                  <c:v>8.2816691976486737E-2</c:v>
                </c:pt>
                <c:pt idx="4">
                  <c:v>0.13389437827393375</c:v>
                </c:pt>
                <c:pt idx="5">
                  <c:v>0.41816821596184611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63-4B1B-9E25-66A2047E17EB}"/>
            </c:ext>
          </c:extLst>
        </c:ser>
        <c:ser>
          <c:idx val="3"/>
          <c:order val="3"/>
          <c:tx>
            <c:strRef>
              <c:f>'[Копия старая новая вторичка (1) (1).xlsx]Лист1'!$E$6</c:f>
              <c:strCache>
                <c:ptCount val="1"/>
                <c:pt idx="0">
                  <c:v>3 квартал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'[Копия старая новая вторичка (1) (1).xlsx]Лист1'!$A$7:$A$12</c:f>
              <c:strCache>
                <c:ptCount val="6"/>
                <c:pt idx="0">
                  <c:v>до 1918</c:v>
                </c:pt>
                <c:pt idx="1">
                  <c:v>1918-1953</c:v>
                </c:pt>
                <c:pt idx="2">
                  <c:v>1954-1982</c:v>
                </c:pt>
                <c:pt idx="3">
                  <c:v>1983-1999</c:v>
                </c:pt>
                <c:pt idx="4">
                  <c:v>2000-2009</c:v>
                </c:pt>
                <c:pt idx="5">
                  <c:v>2010-2017</c:v>
                </c:pt>
              </c:strCache>
            </c:strRef>
          </c:cat>
          <c:val>
            <c:numRef>
              <c:f>'[Копия старая новая вторичка (1) (1).xlsx]Лист1'!$E$7:$E$12</c:f>
              <c:numCache>
                <c:formatCode>0.0%</c:formatCode>
                <c:ptCount val="6"/>
                <c:pt idx="0">
                  <c:v>0.11485083181881699</c:v>
                </c:pt>
                <c:pt idx="1">
                  <c:v>2.4688941702782047E-2</c:v>
                </c:pt>
                <c:pt idx="2">
                  <c:v>0.22324479239479902</c:v>
                </c:pt>
                <c:pt idx="3">
                  <c:v>8.5278903956381949E-2</c:v>
                </c:pt>
                <c:pt idx="4">
                  <c:v>0.13099398853627853</c:v>
                </c:pt>
                <c:pt idx="5">
                  <c:v>0.42094254159094108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63-4B1B-9E25-66A2047E17EB}"/>
            </c:ext>
          </c:extLst>
        </c:ser>
        <c:dLbls/>
        <c:gapWidth val="219"/>
        <c:overlap val="-27"/>
        <c:axId val="67080960"/>
        <c:axId val="67082496"/>
      </c:barChart>
      <c:catAx>
        <c:axId val="67080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82496"/>
        <c:crosses val="autoZero"/>
        <c:auto val="1"/>
        <c:lblAlgn val="ctr"/>
        <c:lblOffset val="100"/>
      </c:catAx>
      <c:valAx>
        <c:axId val="67082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1400">
                <a:latin typeface="Arial"/>
                <a:cs typeface="Arial"/>
              </a:defRPr>
            </a:pPr>
            <a:r>
              <a:rPr lang="ru-RU" sz="1400">
                <a:latin typeface="Arial"/>
                <a:cs typeface="Arial"/>
              </a:rPr>
              <a:t>Структура</a:t>
            </a:r>
            <a:r>
              <a:rPr lang="ru-RU" sz="1400" baseline="0">
                <a:latin typeface="Arial"/>
                <a:cs typeface="Arial"/>
              </a:rPr>
              <a:t> предложения в зависимости от года постройки и района</a:t>
            </a:r>
            <a:endParaRPr lang="ru-RU" sz="1400">
              <a:latin typeface="Arial"/>
              <a:cs typeface="Arial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4545795427843"/>
          <c:y val="0.27503413595665904"/>
          <c:w val="0.58072333435589707"/>
          <c:h val="0.33893419760602006"/>
        </c:manualLayout>
      </c:layout>
      <c:barChart>
        <c:barDir val="col"/>
        <c:grouping val="stacked"/>
        <c:ser>
          <c:idx val="0"/>
          <c:order val="0"/>
          <c:tx>
            <c:strRef>
              <c:f>Лист1!$Q$17</c:f>
              <c:strCache>
                <c:ptCount val="1"/>
                <c:pt idx="0">
                  <c:v>дома до 2000 года постройки</c:v>
                </c:pt>
              </c:strCache>
            </c:strRef>
          </c:tx>
          <c:cat>
            <c:strRef>
              <c:f>Лист1!$P$18:$P$30</c:f>
              <c:strCache>
                <c:ptCount val="13"/>
                <c:pt idx="0">
                  <c:v>Адмиралтейский район</c:v>
                </c:pt>
                <c:pt idx="1">
                  <c:v>Василеостровский район</c:v>
                </c:pt>
                <c:pt idx="2">
                  <c:v>Выборгский район</c:v>
                </c:pt>
                <c:pt idx="3">
                  <c:v>Калининский район</c:v>
                </c:pt>
                <c:pt idx="4">
                  <c:v>Кировский район</c:v>
                </c:pt>
                <c:pt idx="5">
                  <c:v>Красногвардейский район</c:v>
                </c:pt>
                <c:pt idx="6">
                  <c:v>Красносельский район</c:v>
                </c:pt>
                <c:pt idx="7">
                  <c:v>Московский район</c:v>
                </c:pt>
                <c:pt idx="8">
                  <c:v>Невский район</c:v>
                </c:pt>
                <c:pt idx="9">
                  <c:v>Петроградский район</c:v>
                </c:pt>
                <c:pt idx="10">
                  <c:v>Приморский район</c:v>
                </c:pt>
                <c:pt idx="11">
                  <c:v>Фрунзенский район</c:v>
                </c:pt>
                <c:pt idx="12">
                  <c:v>Центральный район</c:v>
                </c:pt>
              </c:strCache>
            </c:strRef>
          </c:cat>
          <c:val>
            <c:numRef>
              <c:f>Лист1!$Q$18:$Q$30</c:f>
              <c:numCache>
                <c:formatCode>0.00%</c:formatCode>
                <c:ptCount val="13"/>
                <c:pt idx="0">
                  <c:v>0.85695276114437802</c:v>
                </c:pt>
                <c:pt idx="1">
                  <c:v>0.44989154013015192</c:v>
                </c:pt>
                <c:pt idx="2">
                  <c:v>0.47297297297297319</c:v>
                </c:pt>
                <c:pt idx="3">
                  <c:v>0.54794007490636698</c:v>
                </c:pt>
                <c:pt idx="4">
                  <c:v>0.75378538512179005</c:v>
                </c:pt>
                <c:pt idx="5">
                  <c:v>0.48179871520342604</c:v>
                </c:pt>
                <c:pt idx="6">
                  <c:v>0.36959603118355805</c:v>
                </c:pt>
                <c:pt idx="7">
                  <c:v>0.35168650793650807</c:v>
                </c:pt>
                <c:pt idx="8">
                  <c:v>0.49748269351793611</c:v>
                </c:pt>
                <c:pt idx="9">
                  <c:v>0.474425152510559</c:v>
                </c:pt>
                <c:pt idx="10">
                  <c:v>0.25815418828762005</c:v>
                </c:pt>
                <c:pt idx="11">
                  <c:v>0.69590989922940116</c:v>
                </c:pt>
                <c:pt idx="12">
                  <c:v>0.68485856905158105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D-4CA0-AEFC-2FA745185865}"/>
            </c:ext>
          </c:extLst>
        </c:ser>
        <c:ser>
          <c:idx val="1"/>
          <c:order val="1"/>
          <c:tx>
            <c:strRef>
              <c:f>Лист1!$R$17</c:f>
              <c:strCache>
                <c:ptCount val="1"/>
                <c:pt idx="0">
                  <c:v>дома 2000-2009 года постройки</c:v>
                </c:pt>
              </c:strCache>
            </c:strRef>
          </c:tx>
          <c:cat>
            <c:strRef>
              <c:f>Лист1!$P$18:$P$30</c:f>
              <c:strCache>
                <c:ptCount val="13"/>
                <c:pt idx="0">
                  <c:v>Адмиралтейский район</c:v>
                </c:pt>
                <c:pt idx="1">
                  <c:v>Василеостровский район</c:v>
                </c:pt>
                <c:pt idx="2">
                  <c:v>Выборгский район</c:v>
                </c:pt>
                <c:pt idx="3">
                  <c:v>Калининский район</c:v>
                </c:pt>
                <c:pt idx="4">
                  <c:v>Кировский район</c:v>
                </c:pt>
                <c:pt idx="5">
                  <c:v>Красногвардейский район</c:v>
                </c:pt>
                <c:pt idx="6">
                  <c:v>Красносельский район</c:v>
                </c:pt>
                <c:pt idx="7">
                  <c:v>Московский район</c:v>
                </c:pt>
                <c:pt idx="8">
                  <c:v>Невский район</c:v>
                </c:pt>
                <c:pt idx="9">
                  <c:v>Петроградский район</c:v>
                </c:pt>
                <c:pt idx="10">
                  <c:v>Приморский район</c:v>
                </c:pt>
                <c:pt idx="11">
                  <c:v>Фрунзенский район</c:v>
                </c:pt>
                <c:pt idx="12">
                  <c:v>Центральный район</c:v>
                </c:pt>
              </c:strCache>
            </c:strRef>
          </c:cat>
          <c:val>
            <c:numRef>
              <c:f>Лист1!$R$18:$R$30</c:f>
              <c:numCache>
                <c:formatCode>0.00%</c:formatCode>
                <c:ptCount val="13"/>
                <c:pt idx="0">
                  <c:v>8.6493679308050509E-3</c:v>
                </c:pt>
                <c:pt idx="1">
                  <c:v>0.13188720173535801</c:v>
                </c:pt>
                <c:pt idx="2">
                  <c:v>0.16939032055311101</c:v>
                </c:pt>
                <c:pt idx="3">
                  <c:v>0.13220973782771503</c:v>
                </c:pt>
                <c:pt idx="4">
                  <c:v>0.14614878209348303</c:v>
                </c:pt>
                <c:pt idx="5">
                  <c:v>0.115631691648822</c:v>
                </c:pt>
                <c:pt idx="6">
                  <c:v>0.111977321048901</c:v>
                </c:pt>
                <c:pt idx="7">
                  <c:v>0.10788690476190502</c:v>
                </c:pt>
                <c:pt idx="8">
                  <c:v>0.11516677155443703</c:v>
                </c:pt>
                <c:pt idx="9">
                  <c:v>3.8948850305021099E-2</c:v>
                </c:pt>
                <c:pt idx="10">
                  <c:v>0.26538176426982912</c:v>
                </c:pt>
                <c:pt idx="11">
                  <c:v>0.18850029638411403</c:v>
                </c:pt>
                <c:pt idx="12">
                  <c:v>1.1314475873544099E-2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9D-4CA0-AEFC-2FA745185865}"/>
            </c:ext>
          </c:extLst>
        </c:ser>
        <c:ser>
          <c:idx val="2"/>
          <c:order val="2"/>
          <c:tx>
            <c:strRef>
              <c:f>Лист1!$S$17</c:f>
              <c:strCache>
                <c:ptCount val="1"/>
                <c:pt idx="0">
                  <c:v>дома 2010-2017 года постройки</c:v>
                </c:pt>
              </c:strCache>
            </c:strRef>
          </c:tx>
          <c:cat>
            <c:strRef>
              <c:f>Лист1!$P$18:$P$30</c:f>
              <c:strCache>
                <c:ptCount val="13"/>
                <c:pt idx="0">
                  <c:v>Адмиралтейский район</c:v>
                </c:pt>
                <c:pt idx="1">
                  <c:v>Василеостровский район</c:v>
                </c:pt>
                <c:pt idx="2">
                  <c:v>Выборгский район</c:v>
                </c:pt>
                <c:pt idx="3">
                  <c:v>Калининский район</c:v>
                </c:pt>
                <c:pt idx="4">
                  <c:v>Кировский район</c:v>
                </c:pt>
                <c:pt idx="5">
                  <c:v>Красногвардейский район</c:v>
                </c:pt>
                <c:pt idx="6">
                  <c:v>Красносельский район</c:v>
                </c:pt>
                <c:pt idx="7">
                  <c:v>Московский район</c:v>
                </c:pt>
                <c:pt idx="8">
                  <c:v>Невский район</c:v>
                </c:pt>
                <c:pt idx="9">
                  <c:v>Петроградский район</c:v>
                </c:pt>
                <c:pt idx="10">
                  <c:v>Приморский район</c:v>
                </c:pt>
                <c:pt idx="11">
                  <c:v>Фрунзенский район</c:v>
                </c:pt>
                <c:pt idx="12">
                  <c:v>Центральный район</c:v>
                </c:pt>
              </c:strCache>
            </c:strRef>
          </c:cat>
          <c:val>
            <c:numRef>
              <c:f>Лист1!$S$18:$S$30</c:f>
              <c:numCache>
                <c:formatCode>0.00%</c:formatCode>
                <c:ptCount val="13"/>
                <c:pt idx="0">
                  <c:v>0.13439787092481698</c:v>
                </c:pt>
                <c:pt idx="1">
                  <c:v>0.41822125813449001</c:v>
                </c:pt>
                <c:pt idx="2">
                  <c:v>0.35763670647391599</c:v>
                </c:pt>
                <c:pt idx="3">
                  <c:v>0.31985018726591813</c:v>
                </c:pt>
                <c:pt idx="4">
                  <c:v>0.100065832784727</c:v>
                </c:pt>
                <c:pt idx="5">
                  <c:v>0.40256959314775204</c:v>
                </c:pt>
                <c:pt idx="6">
                  <c:v>0.51842664776754088</c:v>
                </c:pt>
                <c:pt idx="7">
                  <c:v>0.54042658730158699</c:v>
                </c:pt>
                <c:pt idx="8">
                  <c:v>0.38735053492762711</c:v>
                </c:pt>
                <c:pt idx="9">
                  <c:v>0.48662599718442012</c:v>
                </c:pt>
                <c:pt idx="10">
                  <c:v>0.47646404744255005</c:v>
                </c:pt>
                <c:pt idx="11">
                  <c:v>0.115589804386485</c:v>
                </c:pt>
                <c:pt idx="12">
                  <c:v>0.30382695507487517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9D-4CA0-AEFC-2FA745185865}"/>
            </c:ext>
          </c:extLst>
        </c:ser>
        <c:dLbls/>
        <c:overlap val="100"/>
        <c:axId val="64195200"/>
        <c:axId val="64205184"/>
      </c:barChart>
      <c:catAx>
        <c:axId val="641952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latin typeface="Arial"/>
                <a:cs typeface="Arial"/>
              </a:defRPr>
            </a:pPr>
            <a:endParaRPr lang="ru-RU"/>
          </a:p>
        </c:txPr>
        <c:crossAx val="64205184"/>
        <c:crosses val="autoZero"/>
        <c:auto val="1"/>
        <c:lblAlgn val="ctr"/>
        <c:lblOffset val="100"/>
      </c:catAx>
      <c:valAx>
        <c:axId val="64205184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100" b="1">
                <a:latin typeface="Arial"/>
                <a:cs typeface="Arial"/>
              </a:defRPr>
            </a:pPr>
            <a:endParaRPr lang="ru-RU"/>
          </a:p>
        </c:txPr>
        <c:crossAx val="64195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43159699106784"/>
          <c:y val="0.36099810440361602"/>
          <c:w val="0.27254151943731192"/>
          <c:h val="0.25578120443277896"/>
        </c:manualLayout>
      </c:layout>
      <c:txPr>
        <a:bodyPr/>
        <a:lstStyle/>
        <a:p>
          <a:pPr>
            <a:defRPr sz="1100" b="1">
              <a:latin typeface="Arial"/>
              <a:cs typeface="Arial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</a:t>
            </a:r>
            <a:r>
              <a:rPr lang="ru-RU" baseline="0"/>
              <a:t> цен вторичка\стройка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'[Копия старая новая вторичка (1) (1).xlsx]Лист1'!$B$79</c:f>
              <c:strCache>
                <c:ptCount val="1"/>
                <c:pt idx="0">
                  <c:v>Первичка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'[Копия старая новая вторичка (1) (1).xlsx]Лист1'!$A$80:$A$100</c:f>
              <c:numCache>
                <c:formatCode>[$-419]mmmm\ yyyy;@</c:formatCode>
                <c:ptCount val="2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</c:numCache>
            </c:numRef>
          </c:cat>
          <c:val>
            <c:numRef>
              <c:f>'[Копия старая новая вторичка (1) (1).xlsx]Лист1'!$B$80:$B$100</c:f>
              <c:numCache>
                <c:formatCode>#,##0</c:formatCode>
                <c:ptCount val="21"/>
                <c:pt idx="0">
                  <c:v>101012.273298924</c:v>
                </c:pt>
                <c:pt idx="1">
                  <c:v>100836.383254064</c:v>
                </c:pt>
                <c:pt idx="2">
                  <c:v>101300.45471704501</c:v>
                </c:pt>
                <c:pt idx="3">
                  <c:v>100618.45715415003</c:v>
                </c:pt>
                <c:pt idx="4">
                  <c:v>100309.25823725999</c:v>
                </c:pt>
                <c:pt idx="5">
                  <c:v>101097.00001803202</c:v>
                </c:pt>
                <c:pt idx="6">
                  <c:v>100793.82387799901</c:v>
                </c:pt>
                <c:pt idx="7">
                  <c:v>100595.87317308399</c:v>
                </c:pt>
                <c:pt idx="8">
                  <c:v>100341.27302158602</c:v>
                </c:pt>
                <c:pt idx="9">
                  <c:v>100051.58642534399</c:v>
                </c:pt>
                <c:pt idx="10">
                  <c:v>100519.45153017699</c:v>
                </c:pt>
                <c:pt idx="11">
                  <c:v>100644.64048491592</c:v>
                </c:pt>
                <c:pt idx="12">
                  <c:v>100903.479235858</c:v>
                </c:pt>
                <c:pt idx="13">
                  <c:v>101274.05986038702</c:v>
                </c:pt>
                <c:pt idx="14">
                  <c:v>101387.57762135501</c:v>
                </c:pt>
                <c:pt idx="15">
                  <c:v>101530.81874087099</c:v>
                </c:pt>
                <c:pt idx="16">
                  <c:v>102518.697924472</c:v>
                </c:pt>
                <c:pt idx="17">
                  <c:v>102706.71600174598</c:v>
                </c:pt>
                <c:pt idx="18">
                  <c:v>102951.73550447301</c:v>
                </c:pt>
                <c:pt idx="19">
                  <c:v>103742.17521178102</c:v>
                </c:pt>
                <c:pt idx="20">
                  <c:v>103934.898907315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94-40E8-9BD8-92D0B7B08A60}"/>
            </c:ext>
          </c:extLst>
        </c:ser>
        <c:ser>
          <c:idx val="1"/>
          <c:order val="1"/>
          <c:tx>
            <c:strRef>
              <c:f>'[Копия старая новая вторичка (1) (1).xlsx]Лист1'!$C$79</c:f>
              <c:strCache>
                <c:ptCount val="1"/>
                <c:pt idx="0">
                  <c:v>Вторичка (вся)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'[Копия старая новая вторичка (1) (1).xlsx]Лист1'!$A$80:$A$100</c:f>
              <c:numCache>
                <c:formatCode>[$-419]mmmm\ yyyy;@</c:formatCode>
                <c:ptCount val="2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</c:numCache>
            </c:numRef>
          </c:cat>
          <c:val>
            <c:numRef>
              <c:f>'[Копия старая новая вторичка (1) (1).xlsx]Лист1'!$C$80:$C$100</c:f>
              <c:numCache>
                <c:formatCode>#,##0</c:formatCode>
                <c:ptCount val="21"/>
                <c:pt idx="0">
                  <c:v>106035.74367502297</c:v>
                </c:pt>
                <c:pt idx="1">
                  <c:v>105625.74143052701</c:v>
                </c:pt>
                <c:pt idx="2">
                  <c:v>104095.12582835503</c:v>
                </c:pt>
                <c:pt idx="3">
                  <c:v>105132.8403419231</c:v>
                </c:pt>
                <c:pt idx="4">
                  <c:v>106321.45007046398</c:v>
                </c:pt>
                <c:pt idx="5">
                  <c:v>107190.425582564</c:v>
                </c:pt>
                <c:pt idx="6">
                  <c:v>107284.60116174004</c:v>
                </c:pt>
                <c:pt idx="7">
                  <c:v>107806</c:v>
                </c:pt>
                <c:pt idx="8">
                  <c:v>108160.16559249202</c:v>
                </c:pt>
                <c:pt idx="9">
                  <c:v>107256.02143619503</c:v>
                </c:pt>
                <c:pt idx="10">
                  <c:v>107245.06608476698</c:v>
                </c:pt>
                <c:pt idx="11">
                  <c:v>107388.21015590899</c:v>
                </c:pt>
                <c:pt idx="12">
                  <c:v>107039.104417077</c:v>
                </c:pt>
                <c:pt idx="13">
                  <c:v>107213.65728649299</c:v>
                </c:pt>
                <c:pt idx="14">
                  <c:v>107289.68544620002</c:v>
                </c:pt>
                <c:pt idx="15">
                  <c:v>107472.22035302198</c:v>
                </c:pt>
                <c:pt idx="16">
                  <c:v>108328.933667494</c:v>
                </c:pt>
                <c:pt idx="17">
                  <c:v>108765.87715655401</c:v>
                </c:pt>
                <c:pt idx="18">
                  <c:v>109045.043820044</c:v>
                </c:pt>
                <c:pt idx="19">
                  <c:v>109457.317828826</c:v>
                </c:pt>
                <c:pt idx="20">
                  <c:v>110507.224806504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94-40E8-9BD8-92D0B7B08A60}"/>
            </c:ext>
          </c:extLst>
        </c:ser>
        <c:ser>
          <c:idx val="2"/>
          <c:order val="2"/>
          <c:tx>
            <c:strRef>
              <c:f>'[Копия старая новая вторичка (1) (1).xlsx]Лист1'!$D$79</c:f>
              <c:strCache>
                <c:ptCount val="1"/>
                <c:pt idx="0">
                  <c:v>Старая вторичка (до 2000 г.)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'[Копия старая новая вторичка (1) (1).xlsx]Лист1'!$A$80:$A$100</c:f>
              <c:numCache>
                <c:formatCode>[$-419]mmmm\ yyyy;@</c:formatCode>
                <c:ptCount val="2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</c:numCache>
            </c:numRef>
          </c:cat>
          <c:val>
            <c:numRef>
              <c:f>'[Копия старая новая вторичка (1) (1).xlsx]Лист1'!$D$80:$D$100</c:f>
              <c:numCache>
                <c:formatCode>#,##0</c:formatCode>
                <c:ptCount val="21"/>
                <c:pt idx="0">
                  <c:v>96822.31348157223</c:v>
                </c:pt>
                <c:pt idx="1">
                  <c:v>96908.78601574499</c:v>
                </c:pt>
                <c:pt idx="2">
                  <c:v>96373.427698374668</c:v>
                </c:pt>
                <c:pt idx="3">
                  <c:v>96925.074006442097</c:v>
                </c:pt>
                <c:pt idx="4">
                  <c:v>96894.186810818093</c:v>
                </c:pt>
                <c:pt idx="5">
                  <c:v>97677.939290078983</c:v>
                </c:pt>
                <c:pt idx="6">
                  <c:v>97762.878787955808</c:v>
                </c:pt>
                <c:pt idx="7">
                  <c:v>98233.142479486691</c:v>
                </c:pt>
                <c:pt idx="8">
                  <c:v>98552.573990869205</c:v>
                </c:pt>
                <c:pt idx="9">
                  <c:v>97737.101961750115</c:v>
                </c:pt>
                <c:pt idx="10">
                  <c:v>97727.221034470393</c:v>
                </c:pt>
                <c:pt idx="11">
                  <c:v>97856.326537544781</c:v>
                </c:pt>
                <c:pt idx="12">
                  <c:v>97541.458644809201</c:v>
                </c:pt>
                <c:pt idx="13">
                  <c:v>98698.892591176977</c:v>
                </c:pt>
                <c:pt idx="14">
                  <c:v>99767.464441400982</c:v>
                </c:pt>
                <c:pt idx="15">
                  <c:v>100337.30426626808</c:v>
                </c:pt>
                <c:pt idx="16">
                  <c:v>100849.51212682809</c:v>
                </c:pt>
                <c:pt idx="17">
                  <c:v>101799.87683572533</c:v>
                </c:pt>
                <c:pt idx="18">
                  <c:v>102211.94050163621</c:v>
                </c:pt>
                <c:pt idx="19">
                  <c:v>103333.0556936934</c:v>
                </c:pt>
                <c:pt idx="20">
                  <c:v>103354.26988109699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94-40E8-9BD8-92D0B7B08A60}"/>
            </c:ext>
          </c:extLst>
        </c:ser>
        <c:ser>
          <c:idx val="3"/>
          <c:order val="3"/>
          <c:tx>
            <c:strRef>
              <c:f>'[Копия старая новая вторичка (1) (1).xlsx]Лист1'!$E$79</c:f>
              <c:strCache>
                <c:ptCount val="1"/>
                <c:pt idx="0">
                  <c:v>Новая вторичка (после 2010 г.)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'[Копия старая новая вторичка (1) (1).xlsx]Лист1'!$A$80:$A$100</c:f>
              <c:numCache>
                <c:formatCode>[$-419]mmmm\ yyyy;@</c:formatCode>
                <c:ptCount val="21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</c:numCache>
            </c:numRef>
          </c:cat>
          <c:val>
            <c:numRef>
              <c:f>'[Копия старая новая вторичка (1) (1).xlsx]Лист1'!$E$80:$E$100</c:f>
              <c:numCache>
                <c:formatCode>#,##0</c:formatCode>
                <c:ptCount val="21"/>
                <c:pt idx="0">
                  <c:v>114679.49759041159</c:v>
                </c:pt>
                <c:pt idx="1">
                  <c:v>115017.14852481402</c:v>
                </c:pt>
                <c:pt idx="2">
                  <c:v>114739.25573443423</c:v>
                </c:pt>
                <c:pt idx="3">
                  <c:v>115809.65690384402</c:v>
                </c:pt>
                <c:pt idx="4">
                  <c:v>115921.78265098399</c:v>
                </c:pt>
                <c:pt idx="5">
                  <c:v>116033.908398124</c:v>
                </c:pt>
                <c:pt idx="6">
                  <c:v>116646.034145264</c:v>
                </c:pt>
                <c:pt idx="7">
                  <c:v>117258.15989240402</c:v>
                </c:pt>
                <c:pt idx="8">
                  <c:v>118370.285639544</c:v>
                </c:pt>
                <c:pt idx="9">
                  <c:v>119482.41138668402</c:v>
                </c:pt>
                <c:pt idx="10">
                  <c:v>120594.53713382398</c:v>
                </c:pt>
                <c:pt idx="11">
                  <c:v>120706.662880964</c:v>
                </c:pt>
                <c:pt idx="12">
                  <c:v>121818.78862810401</c:v>
                </c:pt>
                <c:pt idx="13">
                  <c:v>122930.91437524398</c:v>
                </c:pt>
                <c:pt idx="14">
                  <c:v>123043.04012238402</c:v>
                </c:pt>
                <c:pt idx="15">
                  <c:v>124238.22215724102</c:v>
                </c:pt>
                <c:pt idx="16">
                  <c:v>125024.791725902</c:v>
                </c:pt>
                <c:pt idx="17">
                  <c:v>126864.90153214452</c:v>
                </c:pt>
                <c:pt idx="18">
                  <c:v>128057.50782161138</c:v>
                </c:pt>
                <c:pt idx="19">
                  <c:v>129597.88049525589</c:v>
                </c:pt>
                <c:pt idx="20">
                  <c:v>130614.23854311099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94-40E8-9BD8-92D0B7B08A60}"/>
            </c:ext>
          </c:extLst>
        </c:ser>
        <c:dLbls/>
        <c:marker val="1"/>
        <c:axId val="65009152"/>
        <c:axId val="65010688"/>
      </c:lineChart>
      <c:dateAx>
        <c:axId val="65009152"/>
        <c:scaling>
          <c:orientation val="minMax"/>
        </c:scaling>
        <c:axPos val="b"/>
        <c:numFmt formatCode="[$-419]mmmm\ yyyy;@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10688"/>
        <c:crosses val="autoZero"/>
        <c:auto val="1"/>
        <c:lblOffset val="100"/>
        <c:baseTimeUnit val="months"/>
      </c:dateAx>
      <c:valAx>
        <c:axId val="65010688"/>
        <c:scaling>
          <c:orientation val="minMax"/>
          <c:min val="9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0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65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03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92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8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35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50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56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29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23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07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50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BE60-3843-4FAE-B408-FFA9765BA455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271E-079C-4AED-B9AF-F3904FB83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9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68495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Прямоугольник 5"/>
          <p:cNvSpPr>
            <a:spLocks noChangeArrowheads="1"/>
          </p:cNvSpPr>
          <p:nvPr/>
        </p:nvSpPr>
        <p:spPr bwMode="auto">
          <a:xfrm>
            <a:off x="467544" y="836712"/>
            <a:ext cx="792088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5500" b="1" dirty="0" smtClean="0">
                <a:solidFill>
                  <a:srgbClr val="F58220"/>
                </a:solidFill>
              </a:rPr>
              <a:t>“</a:t>
            </a:r>
            <a:r>
              <a:rPr lang="ru-RU" altLang="ru-RU" sz="5500" b="1" dirty="0" smtClean="0">
                <a:solidFill>
                  <a:srgbClr val="F58220"/>
                </a:solidFill>
              </a:rPr>
              <a:t>новая </a:t>
            </a:r>
            <a:r>
              <a:rPr lang="ru-RU" altLang="ru-RU" sz="5500" b="1" dirty="0" err="1" smtClean="0">
                <a:solidFill>
                  <a:srgbClr val="F58220"/>
                </a:solidFill>
              </a:rPr>
              <a:t>вторичка</a:t>
            </a:r>
            <a:r>
              <a:rPr lang="en-US" altLang="ru-RU" sz="5500" b="1" dirty="0" smtClean="0">
                <a:solidFill>
                  <a:srgbClr val="F58220"/>
                </a:solidFill>
              </a:rPr>
              <a:t>”</a:t>
            </a:r>
            <a:endParaRPr lang="ru-RU" altLang="ru-RU" sz="5500" dirty="0">
              <a:solidFill>
                <a:srgbClr val="F58220"/>
              </a:solidFill>
              <a:latin typeface="Arial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323528" y="5766355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600" b="1" dirty="0" smtClean="0"/>
              <a:t>Руководитель проекта «Бюллетень Недвижимости»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292929"/>
                </a:solidFill>
                <a:latin typeface="Arial" charset="0"/>
              </a:rPr>
              <a:t>Александр Усачев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292929"/>
                </a:solidFill>
                <a:latin typeface="Arial" charset="0"/>
              </a:rPr>
              <a:t>usachev@bn.ru</a:t>
            </a:r>
            <a:endParaRPr lang="ru-RU" altLang="ru-RU" sz="1600" dirty="0">
              <a:solidFill>
                <a:srgbClr val="29292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9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8495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323528" y="5766355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600" b="1" dirty="0" smtClean="0"/>
              <a:t>Руководитель проекта «Бюллетень Недвижимости»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292929"/>
                </a:solidFill>
                <a:latin typeface="Arial" charset="0"/>
              </a:rPr>
              <a:t>Александр Усачев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292929"/>
                </a:solidFill>
                <a:latin typeface="Arial" charset="0"/>
              </a:rPr>
              <a:t>usachev@bn.ru</a:t>
            </a:r>
            <a:endParaRPr lang="ru-RU" altLang="ru-RU" sz="1600" dirty="0">
              <a:solidFill>
                <a:srgbClr val="29292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8913"/>
            <a:ext cx="2476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07504" y="6418203"/>
            <a:ext cx="88569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F58220"/>
                </a:solidFill>
              </a:rPr>
              <a:t>Соединяем продавцов с покупателями </a:t>
            </a:r>
            <a:r>
              <a:rPr lang="ru-RU" altLang="ru-RU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каждые 10 минут</a:t>
            </a:r>
            <a:endParaRPr lang="ru-RU" altLang="ru-RU" sz="1500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6381328"/>
            <a:ext cx="87849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3" y="958723"/>
            <a:ext cx="9011113" cy="4940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6987" y="1340768"/>
            <a:ext cx="2412965" cy="33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5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8913"/>
            <a:ext cx="2476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07504" y="6418203"/>
            <a:ext cx="88569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F58220"/>
                </a:solidFill>
              </a:rPr>
              <a:t>Соединяем продавцов с покупателями </a:t>
            </a:r>
            <a:r>
              <a:rPr lang="ru-RU" altLang="ru-RU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каждые 10 минут</a:t>
            </a:r>
            <a:endParaRPr lang="ru-RU" altLang="ru-RU" sz="1500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6381328"/>
            <a:ext cx="87849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08720"/>
            <a:ext cx="8954680" cy="50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9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8913"/>
            <a:ext cx="2476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07504" y="6418203"/>
            <a:ext cx="88569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F58220"/>
                </a:solidFill>
              </a:rPr>
              <a:t>Соединяем продавцов с покупателями </a:t>
            </a:r>
            <a:r>
              <a:rPr lang="ru-RU" altLang="ru-RU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каждые 10 минут</a:t>
            </a:r>
            <a:endParaRPr lang="ru-RU" altLang="ru-RU" sz="1500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6381328"/>
            <a:ext cx="87849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5734611"/>
              </p:ext>
            </p:extLst>
          </p:nvPr>
        </p:nvGraphicFramePr>
        <p:xfrm>
          <a:off x="295275" y="692696"/>
          <a:ext cx="8694956" cy="547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481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8913"/>
            <a:ext cx="2476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07504" y="6418203"/>
            <a:ext cx="88569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F58220"/>
                </a:solidFill>
              </a:rPr>
              <a:t>Соединяем продавцов с покупателями </a:t>
            </a:r>
            <a:r>
              <a:rPr lang="ru-RU" altLang="ru-RU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каждые 10 минут</a:t>
            </a:r>
            <a:endParaRPr lang="ru-RU" altLang="ru-RU" sz="1500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6381328"/>
            <a:ext cx="87849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7680459"/>
              </p:ext>
            </p:extLst>
          </p:nvPr>
        </p:nvGraphicFramePr>
        <p:xfrm>
          <a:off x="295275" y="764704"/>
          <a:ext cx="8597205" cy="540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110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8913"/>
            <a:ext cx="2476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07504" y="6418203"/>
            <a:ext cx="88569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F58220"/>
                </a:solidFill>
              </a:rPr>
              <a:t>Соединяем продавцов с покупателями </a:t>
            </a:r>
            <a:r>
              <a:rPr lang="ru-RU" altLang="ru-RU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каждые 10 минут</a:t>
            </a:r>
            <a:endParaRPr lang="ru-RU" altLang="ru-RU" sz="1500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6381328"/>
            <a:ext cx="87849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8995195"/>
              </p:ext>
            </p:extLst>
          </p:nvPr>
        </p:nvGraphicFramePr>
        <p:xfrm>
          <a:off x="467544" y="836712"/>
          <a:ext cx="81369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877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8913"/>
            <a:ext cx="2476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07504" y="6418203"/>
            <a:ext cx="88569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F58220"/>
                </a:solidFill>
              </a:rPr>
              <a:t>Соединяем продавцов с покупателями </a:t>
            </a:r>
            <a:r>
              <a:rPr lang="ru-RU" altLang="ru-RU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каждые 10 минут</a:t>
            </a:r>
            <a:endParaRPr lang="ru-RU" altLang="ru-RU" sz="1500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6381328"/>
            <a:ext cx="87849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287537306"/>
              </p:ext>
            </p:extLst>
          </p:nvPr>
        </p:nvGraphicFramePr>
        <p:xfrm>
          <a:off x="295275" y="692696"/>
          <a:ext cx="8597205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695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8913"/>
            <a:ext cx="2476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07504" y="6418203"/>
            <a:ext cx="88569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F58220"/>
                </a:solidFill>
              </a:rPr>
              <a:t>Соединяем продавцов с покупателями </a:t>
            </a:r>
            <a:r>
              <a:rPr lang="ru-RU" altLang="ru-RU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каждые 10 минут</a:t>
            </a:r>
            <a:endParaRPr lang="ru-RU" altLang="ru-RU" sz="1500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6381328"/>
            <a:ext cx="87849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7049130"/>
              </p:ext>
            </p:extLst>
          </p:nvPr>
        </p:nvGraphicFramePr>
        <p:xfrm>
          <a:off x="295276" y="908720"/>
          <a:ext cx="8435876" cy="519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165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8913"/>
            <a:ext cx="2476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07504" y="6418203"/>
            <a:ext cx="88569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F58220"/>
                </a:solidFill>
              </a:rPr>
              <a:t>Соединяем продавцов с покупателями </a:t>
            </a:r>
            <a:r>
              <a:rPr lang="ru-RU" altLang="ru-RU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каждые 10 минут</a:t>
            </a:r>
            <a:endParaRPr lang="ru-RU" altLang="ru-RU" sz="1500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6381328"/>
            <a:ext cx="87849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544" y="836712"/>
            <a:ext cx="792088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rgbClr val="F58220"/>
                </a:solidFill>
              </a:rPr>
              <a:t>«новая» </a:t>
            </a:r>
            <a:r>
              <a:rPr lang="ru-RU" altLang="ru-RU" sz="2200" b="1" dirty="0" err="1" smtClean="0">
                <a:solidFill>
                  <a:srgbClr val="F58220"/>
                </a:solidFill>
              </a:rPr>
              <a:t>вторичка</a:t>
            </a:r>
            <a:r>
              <a:rPr lang="ru-RU" altLang="ru-RU" sz="2200" b="1" dirty="0">
                <a:solidFill>
                  <a:srgbClr val="F58220"/>
                </a:solidFill>
              </a:rPr>
              <a:t> </a:t>
            </a:r>
            <a:endParaRPr lang="ru-RU" altLang="ru-RU" sz="2200" b="1" dirty="0" smtClean="0">
              <a:solidFill>
                <a:srgbClr val="F5822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rgbClr val="F5822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З</a:t>
            </a:r>
            <a:r>
              <a:rPr lang="ru-RU" altLang="ru-RU" sz="2200" b="1" dirty="0" smtClean="0"/>
              <a:t>анимает долю свыше 50% в структуре предложения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(прирост порядка 3% в год)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Представлена во всех районах города, включая центр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Наиболее сильно растет в цене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rgbClr val="F5822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 smtClean="0">
              <a:solidFill>
                <a:srgbClr val="F5822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rgbClr val="F5822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dirty="0">
              <a:solidFill>
                <a:srgbClr val="F5822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8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140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Романова Ольга Александровна</dc:creator>
  <cp:lastModifiedBy>lenovo</cp:lastModifiedBy>
  <cp:revision>21</cp:revision>
  <dcterms:created xsi:type="dcterms:W3CDTF">2018-10-09T10:20:03Z</dcterms:created>
  <dcterms:modified xsi:type="dcterms:W3CDTF">2018-10-14T00:15:28Z</dcterms:modified>
</cp:coreProperties>
</file>