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5" r:id="rId2"/>
    <p:sldId id="257" r:id="rId3"/>
    <p:sldId id="276" r:id="rId4"/>
    <p:sldId id="259" r:id="rId5"/>
    <p:sldId id="262" r:id="rId6"/>
    <p:sldId id="273" r:id="rId7"/>
    <p:sldId id="277" r:id="rId8"/>
    <p:sldId id="271" r:id="rId9"/>
    <p:sldId id="264" r:id="rId10"/>
    <p:sldId id="268" r:id="rId11"/>
    <p:sldId id="272" r:id="rId12"/>
    <p:sldId id="27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7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857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orient="horz" pos="754" userDrawn="1">
          <p15:clr>
            <a:srgbClr val="F26B43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ртём Сахаревич" initials="А. С. " lastIdx="2" clrIdx="6">
    <p:extLst/>
  </p:cmAuthor>
  <p:cmAuthor id="1" name="пользователь Microsoft Office" initials="Office" lastIdx="1" clrIdx="0">
    <p:extLst/>
  </p:cmAuthor>
  <p:cmAuthor id="2" name="пользователь Microsoft Office" initials="Office [2]" lastIdx="1" clrIdx="1">
    <p:extLst/>
  </p:cmAuthor>
  <p:cmAuthor id="3" name="пользователь Microsoft Office" initials="Office [3]" lastIdx="1" clrIdx="2">
    <p:extLst/>
  </p:cmAuthor>
  <p:cmAuthor id="4" name="пользователь Microsoft Office" initials="Office [4]" lastIdx="1" clrIdx="3">
    <p:extLst/>
  </p:cmAuthor>
  <p:cmAuthor id="5" name="пользователь Microsoft Office" initials="Office [5]" lastIdx="1" clrIdx="4">
    <p:extLst/>
  </p:cmAuthor>
  <p:cmAuthor id="6" name="пользователь Microsoft Office" initials="Office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DCE5"/>
    <a:srgbClr val="DEEBF7"/>
    <a:srgbClr val="88A6B2"/>
    <a:srgbClr val="D1DDE2"/>
    <a:srgbClr val="AA8A8A"/>
    <a:srgbClr val="BD9B9B"/>
    <a:srgbClr val="597B89"/>
    <a:srgbClr val="B3C6CE"/>
    <a:srgbClr val="BC9B9B"/>
    <a:srgbClr val="FBE5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0"/>
    <p:restoredTop sz="94629"/>
  </p:normalViewPr>
  <p:slideViewPr>
    <p:cSldViewPr snapToGrid="0" snapToObjects="1">
      <p:cViewPr varScale="1">
        <p:scale>
          <a:sx n="70" d="100"/>
          <a:sy n="70" d="100"/>
        </p:scale>
        <p:origin x="-864" y="-67"/>
      </p:cViewPr>
      <p:guideLst>
        <p:guide orient="horz" pos="2160"/>
        <p:guide orient="horz" pos="119"/>
        <p:guide orient="horz" pos="4201"/>
        <p:guide orient="horz" pos="754"/>
        <p:guide pos="272"/>
        <p:guide pos="2857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katsiarynavarsak\Google%20&#1044;&#1080;&#1089;&#1082;\&#1050;&#1086;&#1085;&#1092;&#1077;&#1088;&#1077;&#1085;&#1094;&#1080;&#1080;\&#1044;&#1083;&#1103;%20&#1043;&#1088;&#1072;&#1092;&#1080;&#1082;&#1072;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katsiarynavarsak\Google%20&#1044;&#1080;&#1089;&#1082;\&#1050;&#1086;&#1085;&#1092;&#1077;&#1088;&#1077;&#1085;&#1094;&#1080;&#1080;\&#1044;&#1083;&#1103;%20&#1043;&#1088;&#1072;&#1092;&#1080;&#1082;&#1072;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5921874999999996E-2"/>
          <c:y val="9.3228861840432511E-2"/>
          <c:w val="0.8894766240157479"/>
          <c:h val="0.82408930573082795"/>
        </c:manualLayout>
      </c:layout>
      <c:scatterChart>
        <c:scatterStyle val="lineMarker"/>
        <c:ser>
          <c:idx val="1"/>
          <c:order val="1"/>
          <c:tx>
            <c:strRef>
              <c:f>Лист3!$C$1</c:f>
              <c:strCache>
                <c:ptCount val="1"/>
                <c:pt idx="0">
                  <c:v>Среднее время продажи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9525">
                <a:solidFill>
                  <a:srgbClr val="597B89"/>
                </a:solidFill>
              </a:ln>
              <a:effectLst/>
            </c:spPr>
          </c:marker>
          <c:xVal>
            <c:numRef>
              <c:f>Лист3!$A$2:$A$21</c:f>
              <c:numCache>
                <c:formatCode>m/d/yy</c:formatCode>
                <c:ptCount val="2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</c:numCache>
            </c:numRef>
          </c:xVal>
          <c:yVal>
            <c:numRef>
              <c:f>Лист3!$C$2:$C$21</c:f>
              <c:numCache>
                <c:formatCode>0</c:formatCode>
                <c:ptCount val="20"/>
                <c:pt idx="0">
                  <c:v>96</c:v>
                </c:pt>
                <c:pt idx="1">
                  <c:v>117</c:v>
                </c:pt>
                <c:pt idx="2">
                  <c:v>102</c:v>
                </c:pt>
                <c:pt idx="3">
                  <c:v>115</c:v>
                </c:pt>
                <c:pt idx="4">
                  <c:v>126.5</c:v>
                </c:pt>
                <c:pt idx="5">
                  <c:v>114.5</c:v>
                </c:pt>
                <c:pt idx="6">
                  <c:v>122</c:v>
                </c:pt>
                <c:pt idx="7">
                  <c:v>115</c:v>
                </c:pt>
                <c:pt idx="8">
                  <c:v>136.5</c:v>
                </c:pt>
                <c:pt idx="9">
                  <c:v>135</c:v>
                </c:pt>
                <c:pt idx="10">
                  <c:v>120</c:v>
                </c:pt>
                <c:pt idx="11">
                  <c:v>111.5</c:v>
                </c:pt>
                <c:pt idx="12">
                  <c:v>104.5</c:v>
                </c:pt>
                <c:pt idx="13">
                  <c:v>115</c:v>
                </c:pt>
                <c:pt idx="14">
                  <c:v>95.5</c:v>
                </c:pt>
                <c:pt idx="15">
                  <c:v>76</c:v>
                </c:pt>
                <c:pt idx="16">
                  <c:v>70</c:v>
                </c:pt>
                <c:pt idx="17">
                  <c:v>84</c:v>
                </c:pt>
                <c:pt idx="18">
                  <c:v>98</c:v>
                </c:pt>
                <c:pt idx="19">
                  <c:v>99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FACF-4532-AA81-9B8CC3353802}"/>
            </c:ext>
          </c:extLst>
        </c:ser>
        <c:dLbls/>
        <c:axId val="61247872"/>
        <c:axId val="61249792"/>
      </c:scatterChart>
      <c:scatterChart>
        <c:scatterStyle val="lineMarker"/>
        <c:ser>
          <c:idx val="0"/>
          <c:order val="0"/>
          <c:tx>
            <c:strRef>
              <c:f>Лист3!$B$1</c:f>
              <c:strCache>
                <c:ptCount val="1"/>
                <c:pt idx="0">
                  <c:v>Средний размер торга</c:v>
                </c:pt>
              </c:strCache>
            </c:strRef>
          </c:tx>
          <c:spPr>
            <a:ln w="31750" cap="rnd">
              <a:solidFill>
                <a:srgbClr val="AA8A8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AA8A8A"/>
                </a:solidFill>
              </a:ln>
              <a:effectLst/>
            </c:spPr>
          </c:marker>
          <c:xVal>
            <c:numRef>
              <c:f>Лист3!$A$2:$A$21</c:f>
              <c:numCache>
                <c:formatCode>m/d/yy</c:formatCode>
                <c:ptCount val="2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</c:numCache>
            </c:numRef>
          </c:xVal>
          <c:yVal>
            <c:numRef>
              <c:f>Лист3!$B$2:$B$21</c:f>
              <c:numCache>
                <c:formatCode>0.0%</c:formatCode>
                <c:ptCount val="20"/>
                <c:pt idx="0">
                  <c:v>5.1219512000000009E-2</c:v>
                </c:pt>
                <c:pt idx="1">
                  <c:v>4.7151277000000012E-2</c:v>
                </c:pt>
                <c:pt idx="2">
                  <c:v>5.1020408000000003E-2</c:v>
                </c:pt>
                <c:pt idx="3">
                  <c:v>5.4571114000000011E-2</c:v>
                </c:pt>
                <c:pt idx="4">
                  <c:v>5.4038521000000013E-2</c:v>
                </c:pt>
                <c:pt idx="5">
                  <c:v>5.3191489000000008E-2</c:v>
                </c:pt>
                <c:pt idx="6">
                  <c:v>5.2289815000000003E-2</c:v>
                </c:pt>
                <c:pt idx="7">
                  <c:v>5.0043178000000008E-2</c:v>
                </c:pt>
                <c:pt idx="8">
                  <c:v>4.3988648000000012E-2</c:v>
                </c:pt>
                <c:pt idx="9">
                  <c:v>4.7624215000000004E-2</c:v>
                </c:pt>
                <c:pt idx="10">
                  <c:v>4.0468864000000007E-2</c:v>
                </c:pt>
                <c:pt idx="11">
                  <c:v>3.4971075999999997E-2</c:v>
                </c:pt>
                <c:pt idx="12">
                  <c:v>2.9837654000000005E-2</c:v>
                </c:pt>
                <c:pt idx="13">
                  <c:v>2.7027027000000006E-2</c:v>
                </c:pt>
                <c:pt idx="14">
                  <c:v>2.4390244000000005E-2</c:v>
                </c:pt>
                <c:pt idx="15">
                  <c:v>2.5641026000000004E-2</c:v>
                </c:pt>
                <c:pt idx="16">
                  <c:v>2.8409091000000004E-2</c:v>
                </c:pt>
                <c:pt idx="17">
                  <c:v>3.707566100000001E-2</c:v>
                </c:pt>
                <c:pt idx="18">
                  <c:v>3.6393025000000009E-2</c:v>
                </c:pt>
                <c:pt idx="19">
                  <c:v>3.3613445000000006E-2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FACF-4532-AA81-9B8CC3353802}"/>
            </c:ext>
          </c:extLst>
        </c:ser>
        <c:dLbls/>
        <c:axId val="61627392"/>
        <c:axId val="61624704"/>
      </c:scatterChart>
      <c:valAx>
        <c:axId val="61247872"/>
        <c:scaling>
          <c:orientation val="minMax"/>
          <c:max val="43350"/>
          <c:min val="42725"/>
        </c:scaling>
        <c:delete val="1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39000"/>
                </a:schemeClr>
              </a:solidFill>
              <a:prstDash val="sysDot"/>
              <a:round/>
            </a:ln>
            <a:effectLst/>
          </c:spPr>
        </c:majorGridlines>
        <c:numFmt formatCode="mm/yyyy" sourceLinked="0"/>
        <c:majorTickMark val="none"/>
        <c:tickLblPos val="none"/>
        <c:crossAx val="61249792"/>
        <c:crosses val="autoZero"/>
        <c:crossBetween val="midCat"/>
        <c:majorUnit val="100"/>
      </c:valAx>
      <c:valAx>
        <c:axId val="61249792"/>
        <c:scaling>
          <c:orientation val="minMax"/>
          <c:max val="300"/>
          <c:min val="6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30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tickLblPos val="none"/>
        <c:crossAx val="61247872"/>
        <c:crossesAt val="42725"/>
        <c:crossBetween val="midCat"/>
        <c:majorUnit val="20"/>
      </c:valAx>
      <c:valAx>
        <c:axId val="61624704"/>
        <c:scaling>
          <c:orientation val="minMax"/>
          <c:max val="6.0000000000000005E-2"/>
          <c:min val="2.0000000000000004E-2"/>
        </c:scaling>
        <c:axPos val="r"/>
        <c:majorGridlines>
          <c:spPr>
            <a:ln w="9525" cap="flat" cmpd="sng" algn="ctr">
              <a:solidFill>
                <a:schemeClr val="bg1">
                  <a:lumMod val="95000"/>
                  <a:alpha val="52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200" b="0" i="0" u="none" strike="noStrike" kern="1200" baseline="0">
                <a:solidFill>
                  <a:srgbClr val="AA8A8A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627392"/>
        <c:crosses val="max"/>
        <c:crossBetween val="midCat"/>
        <c:majorUnit val="1.0000000000000002E-2"/>
      </c:valAx>
      <c:valAx>
        <c:axId val="61627392"/>
        <c:scaling>
          <c:orientation val="minMax"/>
        </c:scaling>
        <c:delete val="1"/>
        <c:axPos val="b"/>
        <c:numFmt formatCode="m/d/yy" sourceLinked="1"/>
        <c:tickLblPos val="none"/>
        <c:crossAx val="61624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5921874999999996E-2"/>
          <c:y val="9.3228861840432511E-2"/>
          <c:w val="0.8894766240157479"/>
          <c:h val="0.82408930573082795"/>
        </c:manualLayout>
      </c:layout>
      <c:scatterChart>
        <c:scatterStyle val="lineMarker"/>
        <c:ser>
          <c:idx val="1"/>
          <c:order val="0"/>
          <c:tx>
            <c:strRef>
              <c:f>Лист3!$C$1</c:f>
              <c:strCache>
                <c:ptCount val="1"/>
                <c:pt idx="0">
                  <c:v>Среднее время продажи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597B89"/>
                </a:solidFill>
              </a:ln>
              <a:effectLst/>
            </c:spPr>
          </c:marker>
          <c:xVal>
            <c:numRef>
              <c:f>Лист3!$A$2:$A$21</c:f>
              <c:numCache>
                <c:formatCode>m/d/yy</c:formatCode>
                <c:ptCount val="2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</c:numCache>
            </c:numRef>
          </c:xVal>
          <c:yVal>
            <c:numRef>
              <c:f>Лист3!$C$2:$C$21</c:f>
              <c:numCache>
                <c:formatCode>0</c:formatCode>
                <c:ptCount val="20"/>
                <c:pt idx="0">
                  <c:v>96</c:v>
                </c:pt>
                <c:pt idx="1">
                  <c:v>117</c:v>
                </c:pt>
                <c:pt idx="2">
                  <c:v>102</c:v>
                </c:pt>
                <c:pt idx="3">
                  <c:v>115</c:v>
                </c:pt>
                <c:pt idx="4">
                  <c:v>126.5</c:v>
                </c:pt>
                <c:pt idx="5">
                  <c:v>114.5</c:v>
                </c:pt>
                <c:pt idx="6">
                  <c:v>122</c:v>
                </c:pt>
                <c:pt idx="7">
                  <c:v>115</c:v>
                </c:pt>
                <c:pt idx="8">
                  <c:v>136.5</c:v>
                </c:pt>
                <c:pt idx="9">
                  <c:v>135</c:v>
                </c:pt>
                <c:pt idx="10">
                  <c:v>120</c:v>
                </c:pt>
                <c:pt idx="11">
                  <c:v>111.5</c:v>
                </c:pt>
                <c:pt idx="12">
                  <c:v>104.5</c:v>
                </c:pt>
                <c:pt idx="13">
                  <c:v>115</c:v>
                </c:pt>
                <c:pt idx="14">
                  <c:v>95.5</c:v>
                </c:pt>
                <c:pt idx="15">
                  <c:v>76</c:v>
                </c:pt>
                <c:pt idx="16">
                  <c:v>70</c:v>
                </c:pt>
                <c:pt idx="17">
                  <c:v>84</c:v>
                </c:pt>
                <c:pt idx="18">
                  <c:v>98</c:v>
                </c:pt>
                <c:pt idx="19">
                  <c:v>99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FACF-4532-AA81-9B8CC3353802}"/>
            </c:ext>
          </c:extLst>
        </c:ser>
        <c:dLbls/>
        <c:axId val="64214528"/>
        <c:axId val="65992192"/>
      </c:scatterChart>
      <c:valAx>
        <c:axId val="64214528"/>
        <c:scaling>
          <c:orientation val="minMax"/>
          <c:max val="43350"/>
          <c:min val="42725"/>
        </c:scaling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39000"/>
                </a:schemeClr>
              </a:solidFill>
              <a:prstDash val="sysDot"/>
              <a:round/>
            </a:ln>
            <a:effectLst/>
          </c:spPr>
        </c:majorGridlines>
        <c:numFmt formatCode="mm/yyyy" sourceLinked="0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92192"/>
        <c:crosses val="autoZero"/>
        <c:crossBetween val="midCat"/>
        <c:majorUnit val="100"/>
      </c:valAx>
      <c:valAx>
        <c:axId val="65992192"/>
        <c:scaling>
          <c:orientation val="minMax"/>
          <c:max val="150"/>
          <c:min val="40"/>
        </c:scaling>
        <c:axPos val="l"/>
        <c:majorGridlines>
          <c:spPr>
            <a:ln w="9525" cap="flat" cmpd="sng" algn="ctr">
              <a:solidFill>
                <a:schemeClr val="bg1">
                  <a:lumMod val="85000"/>
                  <a:alpha val="30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214528"/>
        <c:crossesAt val="42725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0.05544</cdr:x>
      <cdr:y>0.5</cdr:y>
    </cdr:from>
    <cdr:to>
      <cdr:x>0.36794</cdr:x>
      <cdr:y>0.73561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0612" y="1371600"/>
          <a:ext cx="25400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AA8A8A"/>
              </a:solidFill>
            </a:rPr>
            <a:t>ТОРГ</a:t>
          </a:r>
        </a:p>
        <a:p xmlns:a="http://schemas.openxmlformats.org/drawingml/2006/main">
          <a:r>
            <a:rPr lang="ru-RU" b="1" dirty="0">
              <a:solidFill>
                <a:srgbClr val="AA8A8A"/>
              </a:solidFill>
            </a:rPr>
            <a:t>с</a:t>
          </a:r>
          <a:r>
            <a:rPr lang="ru-RU" b="1" dirty="0" smtClean="0">
              <a:solidFill>
                <a:srgbClr val="AA8A8A"/>
              </a:solidFill>
            </a:rPr>
            <a:t>редняя величина</a:t>
          </a:r>
          <a:endParaRPr lang="ru-RU" b="1" dirty="0">
            <a:solidFill>
              <a:srgbClr val="AA8A8A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0.05313</cdr:x>
      <cdr:y>0.5</cdr:y>
    </cdr:from>
    <cdr:to>
      <cdr:x>0.39688</cdr:x>
      <cdr:y>0.73743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1801" y="1361089"/>
          <a:ext cx="27940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2"/>
              </a:solidFill>
            </a:rPr>
            <a:t>ВРЕМЯ ПРОДАЖИ</a:t>
          </a:r>
        </a:p>
        <a:p xmlns:a="http://schemas.openxmlformats.org/drawingml/2006/main">
          <a:r>
            <a:rPr lang="ru-RU" b="1" dirty="0" smtClean="0">
              <a:solidFill>
                <a:schemeClr val="tx2"/>
              </a:solidFill>
            </a:rPr>
            <a:t>среднее</a:t>
          </a:r>
          <a:endParaRPr lang="ru-RU" b="1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FAF9-9C5E-4522-A580-46A349E7C8E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D0B30-9FDB-4945-9944-39168E923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64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0B30-9FDB-4945-9944-39168E92365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69EF8-94B2-D54C-8149-29FE1C52933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6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39C5-F825-AC4F-9D0F-157AAA95E658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64F0-A5B2-F145-BB50-8520EAD5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7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12" Type="http://schemas.openxmlformats.org/officeDocument/2006/relationships/image" Target="../media/image2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11" Type="http://schemas.openxmlformats.org/officeDocument/2006/relationships/image" Target="../media/image23.tiff"/><Relationship Id="rId5" Type="http://schemas.openxmlformats.org/officeDocument/2006/relationships/image" Target="../media/image17.tiff"/><Relationship Id="rId10" Type="http://schemas.openxmlformats.org/officeDocument/2006/relationships/image" Target="../media/image22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1721224"/>
            <a:ext cx="8280400" cy="1349469"/>
          </a:xfrm>
        </p:spPr>
        <p:txBody>
          <a:bodyPr>
            <a:noAutofit/>
          </a:bodyPr>
          <a:lstStyle/>
          <a:p>
            <a:r>
              <a:rPr lang="ru-RU" sz="3200" b="1" dirty="0"/>
              <a:t>Анализ реальных сделок: как мы «следим» за квартирами с момента их появления на рынке до оформления договора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2612" y="3997764"/>
            <a:ext cx="3657084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b="1" dirty="0" smtClean="0"/>
              <a:t>Артём </a:t>
            </a:r>
            <a:r>
              <a:rPr lang="ru-RU" sz="2000" b="1" dirty="0" err="1" smtClean="0"/>
              <a:t>Сахаревич</a:t>
            </a:r>
            <a:endParaRPr lang="ru-RU" sz="2000" b="1" dirty="0" smtClean="0"/>
          </a:p>
          <a:p>
            <a:pPr algn="r"/>
            <a:r>
              <a:rPr lang="ru-RU" sz="2000" dirty="0"/>
              <a:t>а</a:t>
            </a:r>
            <a:r>
              <a:rPr lang="ru-RU" sz="2000" dirty="0" smtClean="0"/>
              <a:t>налитик рынка недвижимости, </a:t>
            </a:r>
            <a:r>
              <a:rPr lang="en-US" sz="2000" dirty="0" smtClean="0"/>
              <a:t>REALT.BY</a:t>
            </a:r>
          </a:p>
          <a:p>
            <a:pPr algn="r"/>
            <a:r>
              <a:rPr lang="ru-RU" sz="2000" dirty="0" smtClean="0"/>
              <a:t>Минск, Беларусь</a:t>
            </a:r>
          </a:p>
          <a:p>
            <a:pPr algn="r"/>
            <a:r>
              <a:rPr lang="en-US" sz="1500" u="sng" dirty="0" err="1" smtClean="0"/>
              <a:t>expert@realt.by</a:t>
            </a:r>
            <a:endParaRPr lang="ru-RU" sz="1500" u="sng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64859" y="4802424"/>
            <a:ext cx="21703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 rot="10800000" flipV="1">
            <a:off x="687996" y="4802424"/>
            <a:ext cx="911414" cy="657509"/>
          </a:xfrm>
          <a:prstGeom prst="arc">
            <a:avLst>
              <a:gd name="adj1" fmla="val 16200000"/>
              <a:gd name="adj2" fmla="val 532824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26282" y="5457063"/>
            <a:ext cx="1935484" cy="54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67" t="72148" r="4168"/>
          <a:stretch/>
        </p:blipFill>
        <p:spPr>
          <a:xfrm>
            <a:off x="2708451" y="5008554"/>
            <a:ext cx="983848" cy="8970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23" t="72148" r="35425"/>
          <a:stretch/>
        </p:blipFill>
        <p:spPr>
          <a:xfrm>
            <a:off x="1512323" y="4389365"/>
            <a:ext cx="1002684" cy="897017"/>
          </a:xfrm>
          <a:prstGeom prst="rect">
            <a:avLst/>
          </a:prstGeom>
        </p:spPr>
      </p:pic>
      <p:sp>
        <p:nvSpPr>
          <p:cNvPr id="32" name="Дуга 31"/>
          <p:cNvSpPr/>
          <p:nvPr/>
        </p:nvSpPr>
        <p:spPr>
          <a:xfrm flipV="1">
            <a:off x="2866568" y="4143127"/>
            <a:ext cx="995793" cy="654809"/>
          </a:xfrm>
          <a:prstGeom prst="arc">
            <a:avLst>
              <a:gd name="adj1" fmla="val 16104407"/>
              <a:gd name="adj2" fmla="val 532824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18788" y="4145457"/>
            <a:ext cx="2505354" cy="405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8" t="72148" r="69098"/>
          <a:stretch/>
        </p:blipFill>
        <p:spPr>
          <a:xfrm>
            <a:off x="555390" y="3668057"/>
            <a:ext cx="852608" cy="8970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23" t="72148" r="35425"/>
          <a:stretch/>
        </p:blipFill>
        <p:spPr>
          <a:xfrm>
            <a:off x="2576887" y="3682322"/>
            <a:ext cx="1002684" cy="897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1491" y="387135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2" rtlCol="0">
            <a:noAutofit/>
          </a:bodyPr>
          <a:lstStyle/>
          <a:p>
            <a:pPr marL="0" indent="0">
              <a:buNone/>
            </a:pP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731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1" y="1196975"/>
            <a:ext cx="8280399" cy="54721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Бесплатное объявление </a:t>
            </a:r>
            <a:r>
              <a:rPr lang="mr-IN" dirty="0" smtClean="0"/>
              <a:t>–</a:t>
            </a:r>
            <a:r>
              <a:rPr lang="ru-RU" dirty="0" smtClean="0"/>
              <a:t> квартира продаётся </a:t>
            </a:r>
            <a:r>
              <a:rPr lang="ru-RU" b="1" dirty="0" smtClean="0"/>
              <a:t>Х</a:t>
            </a:r>
            <a:r>
              <a:rPr lang="ru-RU" dirty="0" smtClean="0"/>
              <a:t> </a:t>
            </a:r>
            <a:r>
              <a:rPr lang="ru-RU" b="1" dirty="0" smtClean="0"/>
              <a:t>дней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 type 1: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-16%</a:t>
            </a:r>
          </a:p>
          <a:p>
            <a:pPr>
              <a:lnSpc>
                <a:spcPct val="150000"/>
              </a:lnSpc>
            </a:pPr>
            <a:r>
              <a:rPr lang="en-US" dirty="0"/>
              <a:t>Ad type </a:t>
            </a:r>
            <a:r>
              <a:rPr lang="en-US" dirty="0" smtClean="0"/>
              <a:t>2: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-27%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Ad type 3</a:t>
            </a:r>
            <a:r>
              <a:rPr lang="en-US" dirty="0" smtClean="0"/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15%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Ad type </a:t>
            </a:r>
            <a:r>
              <a:rPr lang="en-US" dirty="0" smtClean="0"/>
              <a:t>4: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-70%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Ad type </a:t>
            </a:r>
            <a:r>
              <a:rPr lang="en-US" dirty="0" smtClean="0"/>
              <a:t>5: </a:t>
            </a:r>
            <a:r>
              <a:rPr lang="en-US" b="1" dirty="0" smtClean="0">
                <a:solidFill>
                  <a:srgbClr val="C00000"/>
                </a:solidFill>
              </a:rPr>
              <a:t>+14%</a:t>
            </a:r>
            <a:endParaRPr lang="ru-RU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Ad type </a:t>
            </a:r>
            <a:r>
              <a:rPr lang="en-US" dirty="0" smtClean="0"/>
              <a:t>1 + Ad type 2: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-23%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Ad type </a:t>
            </a:r>
            <a:r>
              <a:rPr lang="en-US" dirty="0" smtClean="0"/>
              <a:t>3 </a:t>
            </a:r>
            <a:r>
              <a:rPr lang="en-US" dirty="0"/>
              <a:t>+ Ad type </a:t>
            </a:r>
            <a:r>
              <a:rPr lang="en-US" dirty="0" smtClean="0"/>
              <a:t>4: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-40%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1801" y="286134"/>
            <a:ext cx="8280400" cy="987041"/>
          </a:xfrm>
        </p:spPr>
        <p:txBody>
          <a:bodyPr anchor="t" anchorCtr="0">
            <a:normAutofit fontScale="90000"/>
          </a:bodyPr>
          <a:lstStyle/>
          <a:p>
            <a:r>
              <a:rPr lang="ru-RU" sz="3600" b="1" dirty="0" smtClean="0"/>
              <a:t>Пример №1 </a:t>
            </a:r>
            <a:br>
              <a:rPr lang="ru-RU" sz="3600" b="1" dirty="0" smtClean="0"/>
            </a:br>
            <a:r>
              <a:rPr lang="ru-RU" sz="2700" dirty="0" smtClean="0"/>
              <a:t>Внутренний мониторинг эффективности рекламы на сайте</a:t>
            </a:r>
            <a:endParaRPr lang="ru-RU" sz="2700" dirty="0"/>
          </a:p>
        </p:txBody>
      </p:sp>
      <p:sp>
        <p:nvSpPr>
          <p:cNvPr id="2" name="Выноска-облако 1"/>
          <p:cNvSpPr/>
          <p:nvPr/>
        </p:nvSpPr>
        <p:spPr>
          <a:xfrm>
            <a:off x="4091551" y="2216080"/>
            <a:ext cx="3409627" cy="1189272"/>
          </a:xfrm>
          <a:prstGeom prst="cloudCallout">
            <a:avLst>
              <a:gd name="adj1" fmla="val -74915"/>
              <a:gd name="adj2" fmla="val 31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accent6">
                    <a:lumMod val="50000"/>
                  </a:schemeClr>
                </a:solidFill>
              </a:rPr>
              <a:t>Наши тарифы соответствуют приносимой пользе?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929353" y="4079621"/>
            <a:ext cx="3782848" cy="1189272"/>
          </a:xfrm>
          <a:prstGeom prst="cloudCallout">
            <a:avLst>
              <a:gd name="adj1" fmla="val -94990"/>
              <a:gd name="adj2" fmla="val 2651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В чем дело? </a:t>
            </a:r>
            <a:r>
              <a:rPr lang="mr-IN" sz="1600" b="1" dirty="0">
                <a:solidFill>
                  <a:srgbClr val="C00000"/>
                </a:solidFill>
              </a:rPr>
              <a:t>–</a:t>
            </a:r>
            <a:r>
              <a:rPr lang="ru-RU" sz="1600" b="1" dirty="0">
                <a:solidFill>
                  <a:srgbClr val="C00000"/>
                </a:solidFill>
              </a:rPr>
              <a:t> Сложные квартиры или реклама не работает</a:t>
            </a:r>
            <a:r>
              <a:rPr lang="ru-RU" sz="1600" b="1" dirty="0" smtClean="0">
                <a:solidFill>
                  <a:srgbClr val="C00000"/>
                </a:solidFill>
              </a:rPr>
              <a:t>?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05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1800" y="265113"/>
            <a:ext cx="8476674" cy="1073830"/>
          </a:xfrm>
        </p:spPr>
        <p:txBody>
          <a:bodyPr anchor="t" anchorCtr="0">
            <a:normAutofit/>
          </a:bodyPr>
          <a:lstStyle/>
          <a:p>
            <a:r>
              <a:rPr lang="ru-RU" sz="3600" b="1" dirty="0" smtClean="0"/>
              <a:t>Пример №2 </a:t>
            </a:r>
            <a:br>
              <a:rPr lang="ru-RU" sz="3600" b="1" dirty="0" smtClean="0"/>
            </a:br>
            <a:r>
              <a:rPr lang="ru-RU" sz="2700" dirty="0" smtClean="0"/>
              <a:t>Эксклюзивная информация для СМИ и участников рынка</a:t>
            </a:r>
            <a:endParaRPr lang="ru-RU" sz="2700" dirty="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7590840"/>
              </p:ext>
            </p:extLst>
          </p:nvPr>
        </p:nvGraphicFramePr>
        <p:xfrm>
          <a:off x="584200" y="1124606"/>
          <a:ext cx="8128000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2172699"/>
              </p:ext>
            </p:extLst>
          </p:nvPr>
        </p:nvGraphicFramePr>
        <p:xfrm>
          <a:off x="584200" y="3837327"/>
          <a:ext cx="8128000" cy="272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87203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5575" b="42628"/>
          <a:stretch/>
        </p:blipFill>
        <p:spPr>
          <a:xfrm>
            <a:off x="478634" y="4380288"/>
            <a:ext cx="1180800" cy="8765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814" y="4393991"/>
            <a:ext cx="1587875" cy="8424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914568" y="1329903"/>
            <a:ext cx="2649225" cy="59039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Слишком дёшево</a:t>
            </a:r>
            <a:endParaRPr lang="ru-RU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flipV="1">
            <a:off x="5914569" y="2037025"/>
            <a:ext cx="473976" cy="14987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flipV="1">
            <a:off x="6458381" y="2033962"/>
            <a:ext cx="473976" cy="14987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 flipV="1">
            <a:off x="7002193" y="2033962"/>
            <a:ext cx="473976" cy="14549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 flipV="1">
            <a:off x="7546005" y="2033962"/>
            <a:ext cx="473976" cy="14549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 flipV="1">
            <a:off x="8089817" y="2033962"/>
            <a:ext cx="473976" cy="14549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/>
          </p:cNvPicPr>
          <p:nvPr/>
        </p:nvPicPr>
        <p:blipFill rotWithShape="1">
          <a:blip r:embed="rId5"/>
          <a:srcRect r="1668" b="40272"/>
          <a:stretch/>
        </p:blipFill>
        <p:spPr>
          <a:xfrm>
            <a:off x="465694" y="5462430"/>
            <a:ext cx="1180800" cy="842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b="6485"/>
          <a:stretch/>
        </p:blipFill>
        <p:spPr>
          <a:xfrm>
            <a:off x="1731873" y="5452286"/>
            <a:ext cx="1574922" cy="842400"/>
          </a:xfrm>
          <a:prstGeom prst="rect">
            <a:avLst/>
          </a:prstGeom>
        </p:spPr>
      </p:pic>
      <p:pic>
        <p:nvPicPr>
          <p:cNvPr id="21" name="Рисунок 20"/>
          <p:cNvPicPr>
            <a:picLocks/>
          </p:cNvPicPr>
          <p:nvPr/>
        </p:nvPicPr>
        <p:blipFill rotWithShape="1">
          <a:blip r:embed="rId7"/>
          <a:srcRect l="3568" t="2568" b="45316"/>
          <a:stretch/>
        </p:blipFill>
        <p:spPr>
          <a:xfrm>
            <a:off x="491574" y="2327284"/>
            <a:ext cx="1180800" cy="8204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817" y="2327285"/>
            <a:ext cx="1554784" cy="806008"/>
          </a:xfrm>
          <a:prstGeom prst="rect">
            <a:avLst/>
          </a:prstGeom>
        </p:spPr>
      </p:pic>
      <p:pic>
        <p:nvPicPr>
          <p:cNvPr id="23" name="Рисунок 22"/>
          <p:cNvPicPr>
            <a:picLocks/>
          </p:cNvPicPr>
          <p:nvPr/>
        </p:nvPicPr>
        <p:blipFill rotWithShape="1">
          <a:blip r:embed="rId9"/>
          <a:srcRect l="3375" t="2445" r="1" b="38817"/>
          <a:stretch/>
        </p:blipFill>
        <p:spPr>
          <a:xfrm>
            <a:off x="491574" y="1339876"/>
            <a:ext cx="1177560" cy="8419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4813" y="1331605"/>
            <a:ext cx="1574922" cy="8424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/>
          <a:srcRect t="1542" b="42941"/>
          <a:stretch/>
        </p:blipFill>
        <p:spPr>
          <a:xfrm>
            <a:off x="491574" y="3322299"/>
            <a:ext cx="1180800" cy="895754"/>
          </a:xfrm>
          <a:prstGeom prst="rect">
            <a:avLst/>
          </a:prstGeom>
        </p:spPr>
      </p:pic>
      <p:sp>
        <p:nvSpPr>
          <p:cNvPr id="74" name="Скругленный прямоугольник 73"/>
          <p:cNvSpPr/>
          <p:nvPr/>
        </p:nvSpPr>
        <p:spPr>
          <a:xfrm>
            <a:off x="5903913" y="2340874"/>
            <a:ext cx="2649225" cy="52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Дёшево</a:t>
            </a:r>
            <a:endParaRPr lang="ru-RU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 flipV="1">
            <a:off x="5903914" y="3000813"/>
            <a:ext cx="473976" cy="1498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 flipV="1">
            <a:off x="6447726" y="2997750"/>
            <a:ext cx="473976" cy="1498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 flipV="1">
            <a:off x="6991538" y="2997750"/>
            <a:ext cx="473976" cy="14549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 flipV="1">
            <a:off x="7535350" y="2997750"/>
            <a:ext cx="473976" cy="14549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 flipV="1">
            <a:off x="8079162" y="2997750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914568" y="3321009"/>
            <a:ext cx="2649225" cy="577612"/>
          </a:xfrm>
          <a:prstGeom prst="roundRect">
            <a:avLst/>
          </a:prstGeom>
          <a:solidFill>
            <a:srgbClr val="9F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Приемлемо</a:t>
            </a:r>
            <a:endParaRPr lang="ru-RU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 flipV="1">
            <a:off x="5903913" y="4071657"/>
            <a:ext cx="473976" cy="149878"/>
          </a:xfrm>
          <a:prstGeom prst="roundRect">
            <a:avLst/>
          </a:prstGeom>
          <a:solidFill>
            <a:srgbClr val="9F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 flipV="1">
            <a:off x="6447725" y="4068594"/>
            <a:ext cx="473976" cy="149878"/>
          </a:xfrm>
          <a:prstGeom prst="roundRect">
            <a:avLst/>
          </a:prstGeom>
          <a:solidFill>
            <a:srgbClr val="9F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 flipV="1">
            <a:off x="6991537" y="4068594"/>
            <a:ext cx="473976" cy="145490"/>
          </a:xfrm>
          <a:prstGeom prst="roundRect">
            <a:avLst/>
          </a:prstGeom>
          <a:solidFill>
            <a:srgbClr val="9F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 flipV="1">
            <a:off x="7535349" y="4068594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 flipV="1">
            <a:off x="8079161" y="4068594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914568" y="4399068"/>
            <a:ext cx="2649225" cy="5874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Дорого</a:t>
            </a:r>
            <a:endParaRPr lang="ru-RU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 flipV="1">
            <a:off x="5914569" y="5124394"/>
            <a:ext cx="473976" cy="14987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 flipV="1">
            <a:off x="6458381" y="5121331"/>
            <a:ext cx="473976" cy="14987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 flipV="1">
            <a:off x="7002193" y="5121331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 flipV="1">
            <a:off x="7546005" y="5121331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 flipV="1">
            <a:off x="8089817" y="5121331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903912" y="5462430"/>
            <a:ext cx="2649225" cy="589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Слишком дорого</a:t>
            </a:r>
            <a:endParaRPr lang="ru-RU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 flipV="1">
            <a:off x="5903913" y="6183930"/>
            <a:ext cx="473976" cy="1498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 flipV="1">
            <a:off x="6447725" y="6180867"/>
            <a:ext cx="473976" cy="1498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 flipV="1">
            <a:off x="6991537" y="6180867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 flipV="1">
            <a:off x="7535349" y="6180867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 flipV="1">
            <a:off x="8079161" y="6180867"/>
            <a:ext cx="473976" cy="145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4813" y="3330365"/>
            <a:ext cx="1574922" cy="887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5554" y="1530028"/>
            <a:ext cx="251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$69</a:t>
            </a:r>
            <a:r>
              <a:rPr lang="ru-RU" sz="2400" b="1" dirty="0" smtClean="0">
                <a:solidFill>
                  <a:srgbClr val="00B050"/>
                </a:solidFill>
              </a:rPr>
              <a:t> 000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82315" y="2596255"/>
            <a:ext cx="252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$43 </a:t>
            </a:r>
            <a:r>
              <a:rPr lang="ru-RU" sz="2400" b="1" dirty="0" smtClean="0">
                <a:solidFill>
                  <a:srgbClr val="92D050"/>
                </a:solidFill>
              </a:rPr>
              <a:t>000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95554" y="3571090"/>
            <a:ext cx="250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CEA6"/>
                </a:solidFill>
              </a:rPr>
              <a:t>$38 5</a:t>
            </a:r>
            <a:r>
              <a:rPr lang="ru-RU" sz="2400" b="1" dirty="0" smtClean="0">
                <a:solidFill>
                  <a:srgbClr val="92CEA6"/>
                </a:solidFill>
              </a:rPr>
              <a:t>00</a:t>
            </a:r>
            <a:endParaRPr lang="ru-RU" sz="2400" b="1" dirty="0">
              <a:solidFill>
                <a:srgbClr val="92CEA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02525" y="4581564"/>
            <a:ext cx="251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$97 9</a:t>
            </a:r>
            <a:r>
              <a:rPr lang="ru-RU" sz="2400" b="1" dirty="0" smtClean="0">
                <a:solidFill>
                  <a:srgbClr val="FFC000"/>
                </a:solidFill>
              </a:rPr>
              <a:t>00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02525" y="5589818"/>
            <a:ext cx="251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$</a:t>
            </a:r>
            <a:r>
              <a:rPr lang="ru-RU" sz="2400" b="1" dirty="0" smtClean="0">
                <a:solidFill>
                  <a:srgbClr val="FF0000"/>
                </a:solidFill>
              </a:rPr>
              <a:t>11</a:t>
            </a:r>
            <a:r>
              <a:rPr lang="en-US" sz="2400" b="1" dirty="0" smtClean="0">
                <a:solidFill>
                  <a:srgbClr val="FF0000"/>
                </a:solidFill>
              </a:rPr>
              <a:t>3 500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31800" y="268947"/>
            <a:ext cx="8280400" cy="100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Пример №3 </a:t>
            </a:r>
            <a:br>
              <a:rPr lang="ru-RU" sz="3600" b="1" dirty="0" smtClean="0"/>
            </a:br>
            <a:r>
              <a:rPr lang="ru-RU" sz="2700" dirty="0" smtClean="0"/>
              <a:t>Оценка стоимости квартир по данным реальных сделок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2951060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1801" y="265113"/>
            <a:ext cx="8280400" cy="1008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Пример №4 </a:t>
            </a:r>
            <a:br>
              <a:rPr lang="ru-RU" sz="3200" b="1" dirty="0" smtClean="0"/>
            </a:br>
            <a:r>
              <a:rPr lang="ru-RU" sz="2800" dirty="0" smtClean="0"/>
              <a:t>Рекомендации пользователям</a:t>
            </a:r>
            <a:endParaRPr lang="ru-RU" sz="2800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633822" y="1481632"/>
            <a:ext cx="5129940" cy="45410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Квартира продаётся уже </a:t>
            </a:r>
            <a:r>
              <a:rPr lang="ru-RU" b="1" dirty="0" smtClean="0"/>
              <a:t>Х дней</a:t>
            </a:r>
          </a:p>
          <a:p>
            <a:r>
              <a:rPr lang="ru-RU" dirty="0" smtClean="0"/>
              <a:t>Схожие по своим характеристикам квартиры в 80% случаев уже были реализованы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Рекомендации пользователям:</a:t>
            </a:r>
          </a:p>
          <a:p>
            <a:r>
              <a:rPr lang="ru-RU" dirty="0" smtClean="0"/>
              <a:t>предложить дополнительное продвижение; </a:t>
            </a:r>
          </a:p>
          <a:p>
            <a:r>
              <a:rPr lang="ru-RU" dirty="0"/>
              <a:t>п</a:t>
            </a:r>
            <a:r>
              <a:rPr lang="ru-RU" dirty="0" smtClean="0"/>
              <a:t>редложить экспресс-оценку рыночной стоимости квартиры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575" b="42628"/>
          <a:stretch/>
        </p:blipFill>
        <p:spPr>
          <a:xfrm>
            <a:off x="505371" y="1482034"/>
            <a:ext cx="3128451" cy="2322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71" y="3926260"/>
            <a:ext cx="3128451" cy="16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17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65114"/>
            <a:ext cx="7886700" cy="1008062"/>
          </a:xfrm>
        </p:spPr>
        <p:txBody>
          <a:bodyPr anchor="t">
            <a:normAutofit/>
          </a:bodyPr>
          <a:lstStyle/>
          <a:p>
            <a:r>
              <a:rPr lang="ru-RU" sz="3600" dirty="0" smtClean="0"/>
              <a:t>Проблемы и ограничения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196976"/>
            <a:ext cx="8280400" cy="54721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200"/>
              </a:spcBef>
            </a:pPr>
            <a:r>
              <a:rPr lang="ru-RU" dirty="0" smtClean="0"/>
              <a:t>Данные не всегда высокого качества </a:t>
            </a:r>
            <a:r>
              <a:rPr lang="mr-IN" dirty="0" smtClean="0"/>
              <a:t>–</a:t>
            </a:r>
            <a:r>
              <a:rPr lang="ru-RU" dirty="0" smtClean="0"/>
              <a:t> ошибки есть и в информации о сделках, и в объявлениях о продаже квартир. Могут быть преднамеренные или технические. </a:t>
            </a:r>
          </a:p>
          <a:p>
            <a:pPr>
              <a:spcBef>
                <a:spcPts val="2200"/>
              </a:spcBef>
            </a:pPr>
            <a:r>
              <a:rPr lang="ru-RU" dirty="0" smtClean="0"/>
              <a:t>Профессиональное сообщество с настороженностью относится к возможностям сервисов, базирующихся на объединенной информации.</a:t>
            </a:r>
          </a:p>
          <a:p>
            <a:pPr>
              <a:spcBef>
                <a:spcPts val="2200"/>
              </a:spcBef>
            </a:pPr>
            <a:r>
              <a:rPr lang="ru-RU" dirty="0" smtClean="0"/>
              <a:t>Ограничены только 1 крупным городом (Минск) </a:t>
            </a:r>
            <a:r>
              <a:rPr lang="mr-IN" dirty="0" smtClean="0"/>
              <a:t>–</a:t>
            </a:r>
            <a:r>
              <a:rPr lang="ru-RU" dirty="0" smtClean="0"/>
              <a:t> в других городах недостаточная выборка для получения результатов высокого качества</a:t>
            </a:r>
          </a:p>
          <a:p>
            <a:pPr>
              <a:spcBef>
                <a:spcPts val="2200"/>
              </a:spcBef>
            </a:pPr>
            <a:r>
              <a:rPr lang="ru-RU" dirty="0" smtClean="0"/>
              <a:t>Трудоемкая работа </a:t>
            </a:r>
            <a:r>
              <a:rPr lang="mr-IN" dirty="0" smtClean="0"/>
              <a:t>–</a:t>
            </a:r>
            <a:r>
              <a:rPr lang="ru-RU" dirty="0" smtClean="0"/>
              <a:t> необходимо тщательно просчитывать экономику каждого сервиса, будет ли на него достаточный спрос.</a:t>
            </a:r>
          </a:p>
        </p:txBody>
      </p:sp>
    </p:spTree>
    <p:extLst>
      <p:ext uri="{BB962C8B-B14F-4D97-AF65-F5344CB8AC3E}">
        <p14:creationId xmlns:p14="http://schemas.microsoft.com/office/powerpoint/2010/main" xmlns="" val="142674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79973"/>
            <a:ext cx="8712200" cy="943709"/>
          </a:xfrm>
        </p:spPr>
        <p:txBody>
          <a:bodyPr anchor="t" anchorCtr="0">
            <a:noAutofit/>
          </a:bodyPr>
          <a:lstStyle/>
          <a:p>
            <a:r>
              <a:rPr lang="ru-RU" sz="3200" dirty="0" smtClean="0"/>
              <a:t>Собираем данные о спросе на жильё</a:t>
            </a:r>
            <a:r>
              <a:rPr lang="en-US" sz="3200" dirty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краткая характеристика ситуации в Беларуси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08" y="2282430"/>
            <a:ext cx="7872984" cy="4439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198" y="2944197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ПЕРВИЧНЫЙ РЫНОК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2438" y="1675411"/>
            <a:ext cx="225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ВТОРИЧНЫЙ РЫНОК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2944197"/>
            <a:ext cx="959224" cy="707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06098" y="2044743"/>
            <a:ext cx="2328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Сделки купли-продажи </a:t>
            </a:r>
          </a:p>
          <a:p>
            <a:r>
              <a:rPr lang="ru-RU" sz="1600" b="1" dirty="0" smtClean="0"/>
              <a:t>готового жилья</a:t>
            </a:r>
            <a:endParaRPr lang="en-US" sz="1600" b="1" dirty="0" smtClean="0"/>
          </a:p>
          <a:p>
            <a:r>
              <a:rPr lang="ru-RU" sz="1600" dirty="0" smtClean="0"/>
              <a:t>-полная информация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0" y="4605867"/>
            <a:ext cx="9144000" cy="225213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99058" y="5636721"/>
            <a:ext cx="3568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Продажи на стадии строительства</a:t>
            </a:r>
          </a:p>
          <a:p>
            <a:r>
              <a:rPr lang="ru-RU" sz="1600" dirty="0" smtClean="0"/>
              <a:t>- нерегулярная информация</a:t>
            </a:r>
          </a:p>
          <a:p>
            <a:r>
              <a:rPr lang="ru-RU" sz="1600" dirty="0" smtClean="0"/>
              <a:t>- нет единой БД</a:t>
            </a:r>
          </a:p>
          <a:p>
            <a:r>
              <a:rPr lang="ru-RU" sz="1600" dirty="0" smtClean="0"/>
              <a:t>- </a:t>
            </a:r>
            <a:r>
              <a:rPr lang="ru-RU" sz="1600" dirty="0"/>
              <a:t>р</a:t>
            </a:r>
            <a:r>
              <a:rPr lang="ru-RU" sz="1600" dirty="0" smtClean="0"/>
              <a:t>азные ведомства и стандарты сбора</a:t>
            </a:r>
            <a:endParaRPr lang="ru-RU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199058" y="5176084"/>
            <a:ext cx="1131037" cy="411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253839" y="2944197"/>
            <a:ext cx="603010" cy="885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0660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1800" y="265114"/>
            <a:ext cx="8280400" cy="1008062"/>
          </a:xfrm>
        </p:spPr>
        <p:txBody>
          <a:bodyPr anchor="t" anchorCtr="0">
            <a:normAutofit/>
          </a:bodyPr>
          <a:lstStyle/>
          <a:p>
            <a:r>
              <a:rPr lang="ru-RU" sz="3200" dirty="0" smtClean="0"/>
              <a:t>Особенности сбора информации о реализованных квартирах в Беларуси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2478481"/>
              </p:ext>
            </p:extLst>
          </p:nvPr>
        </p:nvGraphicFramePr>
        <p:xfrm>
          <a:off x="483630" y="1196976"/>
          <a:ext cx="8176740" cy="5472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8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601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01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Современная система регистрации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недвижимого имущества и сделок с ним</a:t>
                      </a:r>
                      <a:endPara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Реализованный спрос на новостройки невозможно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точно оценить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2033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Бесплатно можно получить информацию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 числе сделок купли-продажи в соответствии с необходимыми фильтрами. </a:t>
                      </a:r>
                      <a:b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Платно можно получить доступ к самим сделкам и атрибутам к ним. 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Информацию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 собирают 3 различных ведомства: сделки купли-продажи </a:t>
                      </a:r>
                      <a:r>
                        <a:rPr lang="mr-IN" sz="1600" baseline="0" dirty="0" smtClean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Национальное кадастровое агентство, долевое строительство </a:t>
                      </a:r>
                      <a:r>
                        <a:rPr lang="mr-IN" sz="1600" baseline="0" dirty="0" smtClean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городской исполком, жилищные облигации </a:t>
                      </a:r>
                      <a:r>
                        <a:rPr lang="mr-IN" sz="1600" baseline="0" dirty="0" smtClean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Нацбанк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1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Открытый и прозрачный вторичный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рынок + готовые новостройки. 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общей базы, нет единых стандартов сбора и тем более стандартов отчетности. 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2033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Конкуренция между различными поставщиками информации конечным пользователям. 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На запрос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сторонней организации можно получить лишь общий показатель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(например общее количество договоров долевого строительства без какой-либо сегментации). Получить данные по конкретному договору нельзя. 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1840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1928" y="4149929"/>
            <a:ext cx="4102410" cy="2554545"/>
          </a:xfrm>
          <a:prstGeom prst="rect">
            <a:avLst/>
          </a:prstGeom>
          <a:solidFill>
            <a:srgbClr val="D1DDE2"/>
          </a:solidFill>
        </p:spPr>
        <p:txBody>
          <a:bodyPr wrap="square" rtlCol="0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район города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микрорайон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удаленность от центра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/>
              <a:t>б</a:t>
            </a:r>
            <a:r>
              <a:rPr lang="ru-RU" sz="2000" dirty="0" smtClean="0"/>
              <a:t>лизость к метро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экология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криминогенная обстановка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инфраструктура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аличие зеленых зон</a:t>
            </a:r>
            <a:r>
              <a:rPr lang="en-US" sz="2000" dirty="0" smtClean="0"/>
              <a:t> </a:t>
            </a:r>
            <a:r>
              <a:rPr lang="ru-RU" sz="2000" dirty="0" smtClean="0"/>
              <a:t>и др.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49873"/>
            <a:ext cx="8280400" cy="995933"/>
          </a:xfrm>
        </p:spPr>
        <p:txBody>
          <a:bodyPr anchor="t" anchorCtr="0">
            <a:normAutofit/>
          </a:bodyPr>
          <a:lstStyle/>
          <a:p>
            <a:r>
              <a:rPr lang="ru-RU" sz="3200" dirty="0" smtClean="0"/>
              <a:t>Спрос на «</a:t>
            </a:r>
            <a:r>
              <a:rPr lang="ru-RU" sz="3200" dirty="0" err="1" smtClean="0"/>
              <a:t>вторичку</a:t>
            </a:r>
            <a:r>
              <a:rPr lang="ru-RU" sz="3200" dirty="0" smtClean="0"/>
              <a:t>» и готовые новостройки, какие данные у нас есть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2704" y="1161649"/>
            <a:ext cx="294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Мы получаем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3612" y="1813033"/>
            <a:ext cx="92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</a:t>
            </a:r>
            <a:r>
              <a:rPr lang="ru-RU" sz="2800" b="1" dirty="0" smtClean="0"/>
              <a:t>ом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67639" y="1813033"/>
            <a:ext cx="17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Квартира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38441" y="1813033"/>
            <a:ext cx="201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Сделка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2704" y="2365711"/>
            <a:ext cx="2779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/>
              <a:t>г</a:t>
            </a:r>
            <a:r>
              <a:rPr lang="ru-RU" sz="2000" dirty="0" smtClean="0"/>
              <a:t>од ввода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/>
              <a:t>м</a:t>
            </a:r>
            <a:r>
              <a:rPr lang="ru-RU" sz="2000" dirty="0" smtClean="0"/>
              <a:t>атериал стен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/>
              <a:t>э</a:t>
            </a:r>
            <a:r>
              <a:rPr lang="ru-RU" sz="2000" dirty="0" smtClean="0"/>
              <a:t>тажность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u="sng" dirty="0" smtClean="0"/>
              <a:t>Адрес = координаты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6231" y="2365711"/>
            <a:ext cx="3077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/>
              <a:t>и</a:t>
            </a:r>
            <a:r>
              <a:rPr lang="ru-RU" sz="2000" dirty="0" smtClean="0"/>
              <a:t>нвентарный номер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этаж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количество комнат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площадь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6400" y="2365711"/>
            <a:ext cx="34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Дата</a:t>
            </a:r>
            <a:r>
              <a:rPr lang="en-US" sz="2000" dirty="0" smtClean="0"/>
              <a:t> </a:t>
            </a:r>
            <a:r>
              <a:rPr lang="ru-RU" sz="2000" dirty="0" smtClean="0"/>
              <a:t>заключения договора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цена м</a:t>
            </a:r>
            <a:r>
              <a:rPr lang="ru-RU" sz="2000" b="1" baseline="30000" dirty="0" smtClean="0"/>
              <a:t>2</a:t>
            </a:r>
            <a:r>
              <a:rPr lang="ru-RU" sz="2000" b="1" dirty="0" smtClean="0"/>
              <a:t> </a:t>
            </a:r>
            <a:r>
              <a:rPr lang="ru-RU" sz="2000" dirty="0" smtClean="0"/>
              <a:t>в рублях</a:t>
            </a:r>
            <a:endParaRPr lang="ru-RU" sz="2000" baseline="30000" dirty="0" smtClean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u="sng" dirty="0" smtClean="0"/>
              <a:t>цена квартиры</a:t>
            </a:r>
            <a:r>
              <a:rPr lang="en-US" sz="2000" u="sng" dirty="0" smtClean="0"/>
              <a:t> </a:t>
            </a:r>
            <a:r>
              <a:rPr lang="ru-RU" sz="2000" u="sng" dirty="0"/>
              <a:t>в </a:t>
            </a:r>
            <a:r>
              <a:rPr lang="ru-RU" sz="2000" u="sng" dirty="0" smtClean="0"/>
              <a:t>рублях</a:t>
            </a:r>
            <a:endParaRPr lang="ru-RU" sz="2000" u="sng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45238" y="5626370"/>
            <a:ext cx="3425052" cy="1077218"/>
          </a:xfrm>
          <a:prstGeom prst="rect">
            <a:avLst/>
          </a:prstGeom>
          <a:solidFill>
            <a:srgbClr val="D1DDE2"/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Р</a:t>
            </a:r>
            <a:r>
              <a:rPr lang="ru-RU" sz="3200" b="1" dirty="0" smtClean="0"/>
              <a:t>ассчитываем</a:t>
            </a:r>
            <a:r>
              <a:rPr lang="ru-RU" sz="3200" dirty="0" smtClean="0"/>
              <a:t> </a:t>
            </a:r>
            <a:r>
              <a:rPr lang="ru-RU" sz="3200" b="1" dirty="0" smtClean="0"/>
              <a:t>самостоятельно</a:t>
            </a:r>
            <a:endParaRPr lang="ru-RU" sz="32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500"/>
          <a:stretch/>
        </p:blipFill>
        <p:spPr>
          <a:xfrm>
            <a:off x="428632" y="1773603"/>
            <a:ext cx="541903" cy="6020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15" r="32332"/>
          <a:stretch/>
        </p:blipFill>
        <p:spPr>
          <a:xfrm>
            <a:off x="3024811" y="1776493"/>
            <a:ext cx="595164" cy="5963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45" r="4333"/>
          <a:stretch/>
        </p:blipFill>
        <p:spPr>
          <a:xfrm>
            <a:off x="5643612" y="1754234"/>
            <a:ext cx="594830" cy="640819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9" idx="2"/>
          </p:cNvCxnSpPr>
          <p:nvPr/>
        </p:nvCxnSpPr>
        <p:spPr>
          <a:xfrm>
            <a:off x="1802412" y="3689150"/>
            <a:ext cx="700758" cy="3685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1" idx="2"/>
          </p:cNvCxnSpPr>
          <p:nvPr/>
        </p:nvCxnSpPr>
        <p:spPr>
          <a:xfrm flipH="1">
            <a:off x="6751809" y="3381374"/>
            <a:ext cx="560526" cy="67627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45239" y="4149929"/>
            <a:ext cx="3425051" cy="707886"/>
          </a:xfrm>
          <a:prstGeom prst="rect">
            <a:avLst/>
          </a:prstGeom>
          <a:solidFill>
            <a:srgbClr val="D1DDE2"/>
          </a:solidFill>
        </p:spPr>
        <p:txBody>
          <a:bodyPr wrap="square" rtlCol="0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цена м</a:t>
            </a:r>
            <a:r>
              <a:rPr lang="ru-RU" sz="2000" b="1" baseline="30000" dirty="0" smtClean="0"/>
              <a:t>2</a:t>
            </a:r>
            <a:r>
              <a:rPr lang="ru-RU" sz="2000" b="1" dirty="0" smtClean="0"/>
              <a:t> </a:t>
            </a:r>
            <a:r>
              <a:rPr lang="ru-RU" sz="2000" dirty="0" smtClean="0"/>
              <a:t>в </a:t>
            </a:r>
            <a:r>
              <a:rPr lang="en-US" sz="2000" dirty="0" smtClean="0"/>
              <a:t>USD</a:t>
            </a:r>
            <a:endParaRPr lang="ru-RU" sz="2000" baseline="30000" dirty="0" smtClean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2000" dirty="0" smtClean="0"/>
              <a:t>цена квартиры</a:t>
            </a:r>
            <a:r>
              <a:rPr lang="en-US" sz="2000" dirty="0" smtClean="0"/>
              <a:t> </a:t>
            </a:r>
            <a:r>
              <a:rPr lang="ru-RU" sz="2000" dirty="0"/>
              <a:t>в </a:t>
            </a:r>
            <a:r>
              <a:rPr lang="en-US" sz="2000" dirty="0" smtClean="0"/>
              <a:t>USD</a:t>
            </a:r>
            <a:endParaRPr lang="ru-RU" sz="2000" baseline="30000" dirty="0"/>
          </a:p>
        </p:txBody>
      </p:sp>
      <p:cxnSp>
        <p:nvCxnSpPr>
          <p:cNvPr id="16" name="Соединительная линия уступом 15"/>
          <p:cNvCxnSpPr>
            <a:stCxn id="12" idx="1"/>
            <a:endCxn id="13" idx="3"/>
          </p:cNvCxnSpPr>
          <p:nvPr/>
        </p:nvCxnSpPr>
        <p:spPr>
          <a:xfrm rot="10800000">
            <a:off x="4584338" y="5427203"/>
            <a:ext cx="860900" cy="737777"/>
          </a:xfrm>
          <a:prstGeom prst="bentConnector3">
            <a:avLst/>
          </a:prstGeom>
          <a:ln>
            <a:solidFill>
              <a:srgbClr val="88A6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2" idx="0"/>
            <a:endCxn id="52" idx="2"/>
          </p:cNvCxnSpPr>
          <p:nvPr/>
        </p:nvCxnSpPr>
        <p:spPr>
          <a:xfrm rot="5400000" flipH="1" flipV="1">
            <a:off x="6773487" y="5242093"/>
            <a:ext cx="768555" cy="1"/>
          </a:xfrm>
          <a:prstGeom prst="bentConnector3">
            <a:avLst/>
          </a:prstGeom>
          <a:ln>
            <a:solidFill>
              <a:srgbClr val="88A6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158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 autoUpdateAnimBg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162" b="1396"/>
          <a:stretch/>
        </p:blipFill>
        <p:spPr>
          <a:xfrm>
            <a:off x="239391" y="1090495"/>
            <a:ext cx="5504725" cy="550568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1800" y="265205"/>
            <a:ext cx="8280400" cy="1007970"/>
          </a:xfrm>
        </p:spPr>
        <p:txBody>
          <a:bodyPr anchor="t" anchorCtr="0">
            <a:normAutofit/>
          </a:bodyPr>
          <a:lstStyle/>
          <a:p>
            <a:r>
              <a:rPr lang="ru-RU" sz="3200" dirty="0" smtClean="0"/>
              <a:t>Сегменты рынка, которые мы анализируем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09" y="1121589"/>
            <a:ext cx="5504400" cy="4765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544" y="3479858"/>
            <a:ext cx="815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Минск</a:t>
            </a:r>
            <a:endParaRPr lang="ru-RU" sz="1600" b="1" dirty="0"/>
          </a:p>
        </p:txBody>
      </p:sp>
      <p:sp>
        <p:nvSpPr>
          <p:cNvPr id="17" name="Овал 16"/>
          <p:cNvSpPr/>
          <p:nvPr/>
        </p:nvSpPr>
        <p:spPr>
          <a:xfrm>
            <a:off x="3307065" y="1646645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91868" y="1731448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80907" y="2040081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65710" y="2721943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27677" y="3910350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65710" y="3285911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41024" y="4439147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27350" y="4828142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7165" y="4912945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4435" y="3419665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21607" y="2804622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41107" y="2898842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70259" y="4271161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863689" y="3899359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1444" y="4904728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717298" y="3157023"/>
            <a:ext cx="384223" cy="361381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573697" y="1196975"/>
            <a:ext cx="3408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КВАРТИРЫ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Минск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Областные центры (6)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Крупные города (10)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88A6B2"/>
                </a:solidFill>
              </a:rPr>
              <a:t>Любой населенный пункт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724" y="6213136"/>
            <a:ext cx="3985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8A6B2"/>
                </a:solidFill>
              </a:rPr>
              <a:t>*</a:t>
            </a:r>
            <a:r>
              <a:rPr lang="ru-RU" dirty="0" smtClean="0">
                <a:solidFill>
                  <a:srgbClr val="88A6B2"/>
                </a:solidFill>
              </a:rPr>
              <a:t>Данные можно собрать и обработать</a:t>
            </a:r>
            <a:endParaRPr lang="ru-RU" dirty="0">
              <a:solidFill>
                <a:srgbClr val="88A6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54364" y="2974228"/>
            <a:ext cx="3408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ДОМА </a:t>
            </a:r>
            <a:r>
              <a:rPr lang="ru-RU" sz="2000" b="1" dirty="0" smtClean="0"/>
              <a:t>и УЧАСТКИ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Минск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Ближний пригород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Дальний пригород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88A6B2"/>
                </a:solidFill>
              </a:rPr>
              <a:t>Любой населенный пункт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>
              <a:solidFill>
                <a:srgbClr val="AA8A8A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rgbClr val="88A6B2"/>
                </a:solidFill>
              </a:rPr>
              <a:t>КОММЕРЧЕСКАЯ НЕДВИЖИМОСТЬ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88A6B2"/>
                </a:solidFill>
              </a:rPr>
              <a:t>Любой населенный пункт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solidFill>
                <a:srgbClr val="AA8A8A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456736" y="3250059"/>
            <a:ext cx="169606" cy="169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034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5113"/>
            <a:ext cx="8280400" cy="52299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 </a:t>
            </a:r>
            <a:r>
              <a:rPr lang="ru-RU" sz="3200" dirty="0" err="1" smtClean="0"/>
              <a:t>дашборда</a:t>
            </a:r>
            <a:r>
              <a:rPr lang="ru-RU" sz="3200" dirty="0" smtClean="0"/>
              <a:t> для пользователей сайта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9" r="2182"/>
          <a:stretch/>
        </p:blipFill>
        <p:spPr>
          <a:xfrm>
            <a:off x="431800" y="1105994"/>
            <a:ext cx="4188941" cy="3185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68"/>
          <a:stretch/>
        </p:blipFill>
        <p:spPr>
          <a:xfrm>
            <a:off x="4572000" y="1081930"/>
            <a:ext cx="4300151" cy="3477895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7081" y="4828369"/>
            <a:ext cx="8812454" cy="1430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МЫ ВЕДЕМ СТАТИСТИКУ ПО:</a:t>
            </a:r>
            <a:endParaRPr lang="en-US" sz="1800" b="1" dirty="0" smtClean="0"/>
          </a:p>
          <a:p>
            <a:r>
              <a:rPr lang="ru-RU" sz="2000" dirty="0" smtClean="0"/>
              <a:t>объему спроса</a:t>
            </a:r>
          </a:p>
          <a:p>
            <a:r>
              <a:rPr lang="ru-RU" sz="2000" dirty="0" smtClean="0"/>
              <a:t>структуре сделок </a:t>
            </a:r>
            <a:endParaRPr lang="ru-RU" sz="2000" dirty="0"/>
          </a:p>
          <a:p>
            <a:r>
              <a:rPr lang="ru-RU" sz="2000" dirty="0" smtClean="0"/>
              <a:t>динамике средней цены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среднему диапазону цен</a:t>
            </a:r>
          </a:p>
          <a:p>
            <a:r>
              <a:rPr lang="ru-RU" sz="2000" dirty="0" smtClean="0"/>
              <a:t>демографии, строительству и доходам (дополнительно)</a:t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5443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65113"/>
            <a:ext cx="8818536" cy="1220020"/>
          </a:xfrm>
        </p:spPr>
        <p:txBody>
          <a:bodyPr anchor="t" anchorCtr="0">
            <a:normAutofit/>
          </a:bodyPr>
          <a:lstStyle/>
          <a:p>
            <a:r>
              <a:rPr lang="ru-RU" sz="3200" dirty="0" smtClean="0"/>
              <a:t>Связываем спрос с предложением - получаем полную картину происходящего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2" r="15764"/>
          <a:stretch/>
        </p:blipFill>
        <p:spPr>
          <a:xfrm>
            <a:off x="532596" y="1622723"/>
            <a:ext cx="2993876" cy="1876889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" t="12062" r="4190" b="13009"/>
          <a:stretch/>
        </p:blipFill>
        <p:spPr>
          <a:xfrm>
            <a:off x="5597840" y="1622723"/>
            <a:ext cx="2993876" cy="1876889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108" y="3103845"/>
            <a:ext cx="1062293" cy="32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/>
        </p:nvSpPr>
        <p:spPr>
          <a:xfrm>
            <a:off x="389223" y="3677156"/>
            <a:ext cx="3280621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ru-RU" sz="2400" dirty="0" smtClean="0"/>
              <a:t>БАЗА СДЕЛОК </a:t>
            </a:r>
            <a:br>
              <a:rPr lang="ru-RU" sz="2400" dirty="0" smtClean="0"/>
            </a:br>
            <a:r>
              <a:rPr lang="ru-RU" sz="2400" dirty="0" smtClean="0"/>
              <a:t>КУПЛИ-ПРОДАЖИ</a:t>
            </a:r>
            <a:endParaRPr lang="ru-RU" sz="24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69280">
            <a:off x="4017288" y="2015751"/>
            <a:ext cx="1089736" cy="1109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3587" y="3861822"/>
            <a:ext cx="2725475" cy="41549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ru-RU" sz="2400" dirty="0" smtClean="0"/>
              <a:t>БАЗА ОБЪЯВЛЕНИЙ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2596" y="4661204"/>
            <a:ext cx="8059120" cy="4629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rtlCol="0"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МОЖЕМ ЛИ МЫ НАЙТИ В АРХИВЕ ОБЪЯВЛЕНИЙ КВАРТИРУ, ИДЕНТИЧНУЮ ПРОДАННОЙ? </a:t>
            </a:r>
          </a:p>
        </p:txBody>
      </p:sp>
      <p:sp>
        <p:nvSpPr>
          <p:cNvPr id="5" name="Открывающая фигурная скобка 4"/>
          <p:cNvSpPr/>
          <p:nvPr/>
        </p:nvSpPr>
        <p:spPr>
          <a:xfrm rot="16200000">
            <a:off x="3768602" y="4070534"/>
            <a:ext cx="227447" cy="227825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ткрывающая фигурная скобка 12"/>
          <p:cNvSpPr/>
          <p:nvPr/>
        </p:nvSpPr>
        <p:spPr>
          <a:xfrm rot="16200000">
            <a:off x="1480078" y="4148456"/>
            <a:ext cx="227444" cy="212240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ткрывающая фигурная скобка 13"/>
          <p:cNvSpPr/>
          <p:nvPr/>
        </p:nvSpPr>
        <p:spPr>
          <a:xfrm rot="16200000">
            <a:off x="6736960" y="3468626"/>
            <a:ext cx="227445" cy="348206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8572" y="5510088"/>
            <a:ext cx="1470453" cy="6510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rtlCol="0">
            <a:no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1</a:t>
            </a:r>
          </a:p>
          <a:p>
            <a:pPr marL="0" indent="0" algn="ctr">
              <a:buNone/>
            </a:pPr>
            <a:r>
              <a:rPr lang="ru-RU" b="1" dirty="0" smtClean="0"/>
              <a:t>У нас много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объявлений?</a:t>
            </a:r>
            <a:endParaRPr lang="ru-RU" sz="18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735091" y="5510088"/>
            <a:ext cx="294468" cy="37195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rtlCol="0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2</a:t>
            </a:r>
          </a:p>
          <a:p>
            <a:pPr marL="0" indent="0" algn="ctr">
              <a:buNone/>
            </a:pPr>
            <a:r>
              <a:rPr lang="ru-RU" b="1" dirty="0" smtClean="0"/>
              <a:t>Мы ведем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архив?</a:t>
            </a:r>
          </a:p>
          <a:p>
            <a:pPr marL="0" indent="0" algn="ctr">
              <a:buNone/>
            </a:pPr>
            <a:endParaRPr lang="ru-RU" sz="1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682225" y="5496308"/>
            <a:ext cx="294468" cy="37195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rtlCol="0"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3</a:t>
            </a:r>
          </a:p>
          <a:p>
            <a:pPr marL="0" indent="0" algn="ctr">
              <a:buNone/>
            </a:pPr>
            <a:r>
              <a:rPr lang="ru-RU" b="1" dirty="0" smtClean="0"/>
              <a:t>Качество и полнота информации </a:t>
            </a:r>
            <a:br>
              <a:rPr lang="ru-RU" b="1" dirty="0" smtClean="0"/>
            </a:br>
            <a:r>
              <a:rPr lang="ru-RU" b="1" dirty="0" smtClean="0"/>
              <a:t>в объявлениях на должном уровне?</a:t>
            </a:r>
          </a:p>
        </p:txBody>
      </p:sp>
    </p:spTree>
    <p:extLst>
      <p:ext uri="{BB962C8B-B14F-4D97-AF65-F5344CB8AC3E}">
        <p14:creationId xmlns:p14="http://schemas.microsoft.com/office/powerpoint/2010/main" xmlns="" val="778953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4241"/>
          <a:stretch/>
        </p:blipFill>
        <p:spPr>
          <a:xfrm>
            <a:off x="459227" y="1504504"/>
            <a:ext cx="3304480" cy="3008257"/>
          </a:xfrm>
          <a:prstGeom prst="rect">
            <a:avLst/>
          </a:prstGeom>
        </p:spPr>
      </p:pic>
      <p:sp>
        <p:nvSpPr>
          <p:cNvPr id="43" name="Дуга 42"/>
          <p:cNvSpPr/>
          <p:nvPr/>
        </p:nvSpPr>
        <p:spPr>
          <a:xfrm flipV="1">
            <a:off x="6745586" y="2556027"/>
            <a:ext cx="1040016" cy="1211982"/>
          </a:xfrm>
          <a:prstGeom prst="arc">
            <a:avLst>
              <a:gd name="adj1" fmla="val 16200000"/>
              <a:gd name="adj2" fmla="val 532824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endCxn id="44" idx="6"/>
          </p:cNvCxnSpPr>
          <p:nvPr/>
        </p:nvCxnSpPr>
        <p:spPr>
          <a:xfrm>
            <a:off x="4329288" y="2551583"/>
            <a:ext cx="2999366" cy="95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1800" y="265113"/>
            <a:ext cx="8280400" cy="1073830"/>
          </a:xfrm>
        </p:spPr>
        <p:txBody>
          <a:bodyPr anchor="t" anchorCtr="0">
            <a:normAutofit fontScale="90000"/>
          </a:bodyPr>
          <a:lstStyle/>
          <a:p>
            <a:r>
              <a:rPr lang="ru-RU" sz="3600" dirty="0" smtClean="0"/>
              <a:t>Отслеживаем «жизненный путь» объявления о продаже квартиры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066" y="4754522"/>
            <a:ext cx="3304641" cy="128959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flipV="1">
            <a:off x="3999397" y="2353948"/>
            <a:ext cx="428927" cy="428927"/>
          </a:xfrm>
          <a:prstGeom prst="ellipse">
            <a:avLst/>
          </a:prstGeom>
          <a:solidFill>
            <a:srgbClr val="BD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7411" y="1484132"/>
            <a:ext cx="2201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Вышла на рынок </a:t>
            </a:r>
            <a:r>
              <a:rPr lang="ru-RU" sz="1600" b="1" dirty="0" smtClean="0"/>
              <a:t>22.01.2018 </a:t>
            </a:r>
            <a:endParaRPr lang="en-US" sz="1600" b="1" dirty="0" smtClean="0"/>
          </a:p>
          <a:p>
            <a:r>
              <a:rPr lang="en-US" sz="1600" b="1" dirty="0" smtClean="0"/>
              <a:t>$65 000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798168" y="2101053"/>
            <a:ext cx="880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-$1 500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64014" y="2709096"/>
            <a:ext cx="228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Объявление сняли</a:t>
            </a:r>
          </a:p>
          <a:p>
            <a:r>
              <a:rPr lang="ru-RU" sz="1600" b="1" dirty="0" smtClean="0"/>
              <a:t>26.06.2018</a:t>
            </a:r>
          </a:p>
          <a:p>
            <a:r>
              <a:rPr lang="en-US" sz="1600" b="1" dirty="0"/>
              <a:t>$</a:t>
            </a:r>
            <a:r>
              <a:rPr lang="en-US" sz="1600" b="1" dirty="0" smtClean="0"/>
              <a:t>6</a:t>
            </a:r>
            <a:r>
              <a:rPr lang="ru-RU" sz="1600" b="1" dirty="0" smtClean="0"/>
              <a:t>3</a:t>
            </a:r>
            <a:r>
              <a:rPr lang="en-US" sz="1600" b="1" dirty="0" smtClean="0"/>
              <a:t> 000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8105" y="3998253"/>
            <a:ext cx="2397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Продана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24.07.2018,</a:t>
            </a:r>
            <a:r>
              <a:rPr lang="ru-RU" sz="1600" b="1" dirty="0" smtClean="0"/>
              <a:t> </a:t>
            </a:r>
            <a:endParaRPr lang="en-US" sz="1600" b="1" dirty="0" smtClean="0"/>
          </a:p>
          <a:p>
            <a:r>
              <a:rPr lang="en-US" sz="1600" b="1" dirty="0" smtClean="0"/>
              <a:t>$6</a:t>
            </a:r>
            <a:r>
              <a:rPr lang="ru-RU" sz="1600" b="1" dirty="0" smtClean="0"/>
              <a:t>1 500 </a:t>
            </a:r>
            <a:r>
              <a:rPr lang="en-US" sz="1600" b="1" dirty="0" smtClean="0">
                <a:solidFill>
                  <a:srgbClr val="FF0000"/>
                </a:solidFill>
              </a:rPr>
              <a:t>(-$</a:t>
            </a:r>
            <a:r>
              <a:rPr lang="ru-RU" sz="1600" b="1" dirty="0" smtClean="0">
                <a:solidFill>
                  <a:srgbClr val="FF0000"/>
                </a:solidFill>
              </a:rPr>
              <a:t>1 </a:t>
            </a:r>
            <a:r>
              <a:rPr lang="en-US" sz="1600" b="1" dirty="0" smtClean="0">
                <a:solidFill>
                  <a:srgbClr val="FF0000"/>
                </a:solidFill>
              </a:rPr>
              <a:t>500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  <a:endParaRPr lang="ru-RU" sz="1600" b="1" dirty="0">
              <a:solidFill>
                <a:srgbClr val="FF0000"/>
              </a:solidFill>
            </a:endParaRPr>
          </a:p>
          <a:p>
            <a:r>
              <a:rPr lang="en-US" sz="1600" b="1" dirty="0" smtClean="0"/>
              <a:t> </a:t>
            </a:r>
            <a:endParaRPr lang="ru-RU" sz="1600" b="1" dirty="0" smtClean="0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 flipV="1">
            <a:off x="7148654" y="2471154"/>
            <a:ext cx="180000" cy="180000"/>
          </a:xfrm>
          <a:prstGeom prst="ellipse">
            <a:avLst/>
          </a:prstGeom>
          <a:solidFill>
            <a:srgbClr val="E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590044" y="3770337"/>
            <a:ext cx="2681910" cy="2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 flipV="1">
            <a:off x="5279226" y="3544647"/>
            <a:ext cx="428927" cy="428927"/>
          </a:xfrm>
          <a:prstGeom prst="ellipse">
            <a:avLst/>
          </a:prstGeom>
          <a:solidFill>
            <a:srgbClr val="E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0800000" flipV="1">
            <a:off x="4039075" y="3768009"/>
            <a:ext cx="1060572" cy="1216874"/>
          </a:xfrm>
          <a:prstGeom prst="arc">
            <a:avLst>
              <a:gd name="adj1" fmla="val 16200000"/>
              <a:gd name="adj2" fmla="val 5350065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565001" y="4985955"/>
            <a:ext cx="3118343" cy="368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 flipV="1">
            <a:off x="7400982" y="4813157"/>
            <a:ext cx="428927" cy="428927"/>
          </a:xfrm>
          <a:prstGeom prst="ellipse">
            <a:avLst/>
          </a:prstGeom>
          <a:solidFill>
            <a:srgbClr val="88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61747" y="5727804"/>
            <a:ext cx="198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ДНЕЙ НА РЫНКЕ 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34067" y="5727804"/>
            <a:ext cx="22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ВЕЛИЧИНА ТОРГА</a:t>
            </a:r>
            <a:endParaRPr lang="ru-RU" b="1" dirty="0"/>
          </a:p>
        </p:txBody>
      </p:sp>
      <p:sp>
        <p:nvSpPr>
          <p:cNvPr id="29" name="Овал 28"/>
          <p:cNvSpPr/>
          <p:nvPr/>
        </p:nvSpPr>
        <p:spPr>
          <a:xfrm flipV="1">
            <a:off x="4176415" y="6216127"/>
            <a:ext cx="199671" cy="199671"/>
          </a:xfrm>
          <a:prstGeom prst="ellipse">
            <a:avLst/>
          </a:prstGeom>
          <a:solidFill>
            <a:srgbClr val="BD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flipV="1">
            <a:off x="4443984" y="6216127"/>
            <a:ext cx="199671" cy="199671"/>
          </a:xfrm>
          <a:prstGeom prst="ellipse">
            <a:avLst/>
          </a:prstGeom>
          <a:solidFill>
            <a:srgbClr val="88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flipV="1">
            <a:off x="6394212" y="6203897"/>
            <a:ext cx="199671" cy="199671"/>
          </a:xfrm>
          <a:prstGeom prst="ellipse">
            <a:avLst/>
          </a:prstGeom>
          <a:solidFill>
            <a:srgbClr val="E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flipV="1">
            <a:off x="6661781" y="6203897"/>
            <a:ext cx="199671" cy="199671"/>
          </a:xfrm>
          <a:prstGeom prst="ellipse">
            <a:avLst/>
          </a:prstGeom>
          <a:solidFill>
            <a:srgbClr val="88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 flipV="1">
            <a:off x="7548727" y="3496691"/>
            <a:ext cx="180000" cy="180000"/>
          </a:xfrm>
          <a:prstGeom prst="ellipse">
            <a:avLst/>
          </a:prstGeom>
          <a:solidFill>
            <a:srgbClr val="E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752686" y="3386667"/>
            <a:ext cx="79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-$500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9349" y="6103677"/>
            <a:ext cx="20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</a:t>
            </a:r>
            <a:r>
              <a:rPr lang="ru-RU" sz="2000" b="1" dirty="0" smtClean="0"/>
              <a:t>1500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или 2,4%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715719" y="6115907"/>
            <a:ext cx="164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183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68224" y="2352182"/>
            <a:ext cx="137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smtClean="0"/>
              <a:t>Коррекции </a:t>
            </a:r>
            <a:br>
              <a:rPr lang="ru-RU" sz="1600" i="1" smtClean="0"/>
            </a:br>
            <a:r>
              <a:rPr lang="ru-RU" sz="1600" i="1" smtClean="0"/>
              <a:t>цены</a:t>
            </a:r>
            <a:endParaRPr lang="ru-RU" sz="1600" i="1" dirty="0"/>
          </a:p>
          <a:p>
            <a:pPr algn="ctr"/>
            <a:r>
              <a:rPr lang="ru-RU" sz="1600" i="1" dirty="0"/>
              <a:t>в объявлении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85854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43962"/>
            <a:ext cx="8280400" cy="10292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Какие возможности открывает анализ «жизненного цикла» рекламных объявлений?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432410"/>
            <a:ext cx="8280400" cy="4351338"/>
          </a:xfrm>
        </p:spPr>
        <p:txBody>
          <a:bodyPr>
            <a:normAutofit/>
          </a:bodyPr>
          <a:lstStyle/>
          <a:p>
            <a:pPr marL="0">
              <a:spcBef>
                <a:spcPts val="2200"/>
              </a:spcBef>
              <a:buFont typeface="Wingdings" charset="2"/>
              <a:buChar char="ü"/>
            </a:pPr>
            <a:r>
              <a:rPr lang="ru-RU" dirty="0" smtClean="0"/>
              <a:t>Внутренняя аналитика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ru-RU" dirty="0" smtClean="0"/>
              <a:t>насколько эффективно работают наши рекламные позиции</a:t>
            </a:r>
          </a:p>
          <a:p>
            <a:pPr marL="0">
              <a:spcBef>
                <a:spcPts val="2200"/>
              </a:spcBef>
              <a:buFont typeface="Wingdings" charset="2"/>
              <a:buChar char="ü"/>
            </a:pPr>
            <a:r>
              <a:rPr lang="ru-RU" dirty="0" smtClean="0"/>
              <a:t>Внешняя аналитика </a:t>
            </a:r>
            <a:r>
              <a:rPr lang="mr-IN" dirty="0" smtClean="0"/>
              <a:t>–</a:t>
            </a:r>
            <a:r>
              <a:rPr lang="ru-RU" dirty="0" smtClean="0"/>
              <a:t> эксклюзивные рыночные индикаторы для СМИ и игроков рынка</a:t>
            </a:r>
          </a:p>
          <a:p>
            <a:pPr marL="0">
              <a:spcBef>
                <a:spcPts val="2200"/>
              </a:spcBef>
              <a:buFont typeface="Wingdings" charset="2"/>
              <a:buChar char="ü"/>
            </a:pPr>
            <a:r>
              <a:rPr lang="ru-RU" dirty="0" smtClean="0"/>
              <a:t>Оценка рыночной стоимости квартир по данным реальных сделок, а не предложения</a:t>
            </a:r>
          </a:p>
          <a:p>
            <a:pPr marL="0">
              <a:spcBef>
                <a:spcPts val="2200"/>
              </a:spcBef>
              <a:buFont typeface="Wingdings" charset="2"/>
              <a:buChar char="ü"/>
            </a:pPr>
            <a:r>
              <a:rPr lang="ru-RU" dirty="0" smtClean="0"/>
              <a:t>Система рекомендаций для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911281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numCol="2" rtlCol="0">
        <a:noAutofit/>
      </a:bodyPr>
      <a:lstStyle>
        <a:defPPr marL="0" indent="0">
          <a:buNone/>
          <a:defRPr sz="1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9354</TotalTime>
  <Words>693</Words>
  <Application>Microsoft Office PowerPoint</Application>
  <PresentationFormat>Экран (4:3)</PresentationFormat>
  <Paragraphs>154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Анализ реальных сделок: как мы «следим» за квартирами с момента их появления на рынке до оформления договора</vt:lpstr>
      <vt:lpstr>Собираем данные о спросе на жильё: краткая характеристика ситуации в Беларуси</vt:lpstr>
      <vt:lpstr>Особенности сбора информации о реализованных квартирах в Беларуси</vt:lpstr>
      <vt:lpstr>Спрос на «вторичку» и готовые новостройки, какие данные у нас есть</vt:lpstr>
      <vt:lpstr>Сегменты рынка, которые мы анализируем</vt:lpstr>
      <vt:lpstr>Пример дашборда для пользователей сайта</vt:lpstr>
      <vt:lpstr>Связываем спрос с предложением - получаем полную картину происходящего</vt:lpstr>
      <vt:lpstr>Отслеживаем «жизненный путь» объявления о продаже квартиры</vt:lpstr>
      <vt:lpstr>Какие возможности открывает анализ «жизненного цикла» рекламных объявлений?</vt:lpstr>
      <vt:lpstr>Пример №1  Внутренний мониторинг эффективности рекламы на сайте</vt:lpstr>
      <vt:lpstr>Пример №2  Эксклюзивная информация для СМИ и участников рынка</vt:lpstr>
      <vt:lpstr>Слайд 12</vt:lpstr>
      <vt:lpstr>Слайд 13</vt:lpstr>
      <vt:lpstr>Проблемы и ограничения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lenovo</cp:lastModifiedBy>
  <cp:revision>231</cp:revision>
  <dcterms:created xsi:type="dcterms:W3CDTF">2018-09-27T14:26:24Z</dcterms:created>
  <dcterms:modified xsi:type="dcterms:W3CDTF">2018-10-14T00:18:57Z</dcterms:modified>
</cp:coreProperties>
</file>