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576" autoAdjust="0"/>
    <p:restoredTop sz="94611" autoAdjust="0"/>
  </p:normalViewPr>
  <p:slideViewPr>
    <p:cSldViewPr snapToGrid="0" snapToObjects="1">
      <p:cViewPr>
        <p:scale>
          <a:sx n="70" d="100"/>
          <a:sy n="70" d="100"/>
        </p:scale>
        <p:origin x="-1378" y="-1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9F4CD-6E4C-BE40-8AA8-2AA439F10DBE}" type="datetimeFigureOut">
              <a:rPr lang="ru-RU" smtClean="0"/>
              <a:pPr/>
              <a:t>23.08.2017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033C9-438E-DD49-AD73-2A0D4ADAE6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04607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9F4CD-6E4C-BE40-8AA8-2AA439F10DBE}" type="datetimeFigureOut">
              <a:rPr lang="ru-RU" smtClean="0"/>
              <a:pPr/>
              <a:t>23.08.2017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033C9-438E-DD49-AD73-2A0D4ADAE6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9736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9F4CD-6E4C-BE40-8AA8-2AA439F10DBE}" type="datetimeFigureOut">
              <a:rPr lang="ru-RU" smtClean="0"/>
              <a:pPr/>
              <a:t>23.08.2017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033C9-438E-DD49-AD73-2A0D4ADAE6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3755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9F4CD-6E4C-BE40-8AA8-2AA439F10DBE}" type="datetimeFigureOut">
              <a:rPr lang="ru-RU" smtClean="0"/>
              <a:pPr/>
              <a:t>23.08.2017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033C9-438E-DD49-AD73-2A0D4ADAE6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70567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9F4CD-6E4C-BE40-8AA8-2AA439F10DBE}" type="datetimeFigureOut">
              <a:rPr lang="ru-RU" smtClean="0"/>
              <a:pPr/>
              <a:t>23.08.2017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033C9-438E-DD49-AD73-2A0D4ADAE6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07855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9F4CD-6E4C-BE40-8AA8-2AA439F10DBE}" type="datetimeFigureOut">
              <a:rPr lang="ru-RU" smtClean="0"/>
              <a:pPr/>
              <a:t>23.08.2017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033C9-438E-DD49-AD73-2A0D4ADAE6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55531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9F4CD-6E4C-BE40-8AA8-2AA439F10DBE}" type="datetimeFigureOut">
              <a:rPr lang="ru-RU" smtClean="0"/>
              <a:pPr/>
              <a:t>23.08.2017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033C9-438E-DD49-AD73-2A0D4ADAE6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4351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9F4CD-6E4C-BE40-8AA8-2AA439F10DBE}" type="datetimeFigureOut">
              <a:rPr lang="ru-RU" smtClean="0"/>
              <a:pPr/>
              <a:t>23.08.2017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033C9-438E-DD49-AD73-2A0D4ADAE6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47860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9F4CD-6E4C-BE40-8AA8-2AA439F10DBE}" type="datetimeFigureOut">
              <a:rPr lang="ru-RU" smtClean="0"/>
              <a:pPr/>
              <a:t>23.08.2017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033C9-438E-DD49-AD73-2A0D4ADAE6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28873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9F4CD-6E4C-BE40-8AA8-2AA439F10DBE}" type="datetimeFigureOut">
              <a:rPr lang="ru-RU" smtClean="0"/>
              <a:pPr/>
              <a:t>23.08.2017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033C9-438E-DD49-AD73-2A0D4ADAE6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81448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Чтобы добавить рисунок, перетащите его на заполнитель или щелкните значок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9F4CD-6E4C-BE40-8AA8-2AA439F10DBE}" type="datetimeFigureOut">
              <a:rPr lang="ru-RU" smtClean="0"/>
              <a:pPr/>
              <a:t>23.08.2017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033C9-438E-DD49-AD73-2A0D4ADAE6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81040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99F4CD-6E4C-BE40-8AA8-2AA439F10DBE}" type="datetimeFigureOut">
              <a:rPr lang="ru-RU" smtClean="0"/>
              <a:pPr/>
              <a:t>23.08.2017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1033C9-438E-DD49-AD73-2A0D4ADAE6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04824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Изображение 7" descr="Конгресс_шаблон-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471609"/>
            <a:ext cx="9144000" cy="4420257"/>
          </a:xfrm>
          <a:prstGeom prst="rect">
            <a:avLst/>
          </a:prstGeom>
        </p:spPr>
      </p:pic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1280160"/>
            <a:ext cx="7772400" cy="1470025"/>
          </a:xfrm>
        </p:spPr>
        <p:txBody>
          <a:bodyPr>
            <a:normAutofit/>
          </a:bodyPr>
          <a:lstStyle/>
          <a:p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Стерник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Г.М.,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председатель Комитета МАР по аналитике и консалтингу, к.т.н., управляющий партнер ООО «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Стерникс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Консалтинг» 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realtymarket.ru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+7(903)747-43-96 ,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gm_sternik@sterno.ru</a:t>
            </a: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9486" y="3265714"/>
            <a:ext cx="8622574" cy="1752600"/>
          </a:xfrm>
        </p:spPr>
        <p:txBody>
          <a:bodyPr>
            <a:normAutofit fontScale="925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Прогноз объемов ввода жилья в городе К. 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2017-2021 году и на перспективу до 2031 года</a:t>
            </a:r>
          </a:p>
          <a:p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(доклад на конференции «Массовое строительство: новые вызовы рынка» 5.10.2017</a:t>
            </a:r>
            <a:endParaRPr lang="ru-RU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Изображение 6" descr="Конгр_презент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5400" y="0"/>
            <a:ext cx="9232900" cy="1057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20149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25" name="Object 1"/>
          <p:cNvGraphicFramePr>
            <a:graphicFrameLocks noChangeAspect="1"/>
          </p:cNvGraphicFramePr>
          <p:nvPr/>
        </p:nvGraphicFramePr>
        <p:xfrm>
          <a:off x="315913" y="196725"/>
          <a:ext cx="8435975" cy="6019800"/>
        </p:xfrm>
        <a:graphic>
          <a:graphicData uri="http://schemas.openxmlformats.org/presentationml/2006/ole">
            <p:oleObj spid="_x0000_s1025" name="Диаграмма" r:id="rId3" imgW="8435448" imgH="6019728" progId="MSGraph.Chart.8">
              <p:embed/>
            </p:oleObj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15913" y="5802868"/>
            <a:ext cx="3531993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Источник: ООО «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Стерникс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Консалтинг»</a:t>
            </a:r>
            <a:endParaRPr lang="ru-RU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2" name="Object 2"/>
          <p:cNvGraphicFramePr>
            <a:graphicFrameLocks noChangeAspect="1"/>
          </p:cNvGraphicFramePr>
          <p:nvPr/>
        </p:nvGraphicFramePr>
        <p:xfrm>
          <a:off x="304800" y="153081"/>
          <a:ext cx="8501063" cy="5811837"/>
        </p:xfrm>
        <a:graphic>
          <a:graphicData uri="http://schemas.openxmlformats.org/presentationml/2006/ole">
            <p:oleObj spid="_x0000_s15362" name="Диаграмма" r:id="rId3" imgW="8503920" imgH="5813988" progId="MSGraph.Chart.8">
              <p:embed/>
            </p:oleObj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04800" y="6009987"/>
            <a:ext cx="83275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Источник: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исторические данные - Росстат, прогнозы - МЭР РФ, Институт Гайдара, ООО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Стерникс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Консалтинг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6" name="Object 2"/>
          <p:cNvGraphicFramePr>
            <a:graphicFrameLocks noChangeAspect="1"/>
          </p:cNvGraphicFramePr>
          <p:nvPr/>
        </p:nvGraphicFramePr>
        <p:xfrm>
          <a:off x="457200" y="327025"/>
          <a:ext cx="8370888" cy="5726113"/>
        </p:xfrm>
        <a:graphic>
          <a:graphicData uri="http://schemas.openxmlformats.org/presentationml/2006/ole">
            <p:oleObj spid="_x0000_s16386" name="Диаграмма" r:id="rId3" imgW="8374320" imgH="5722548" progId="MSGraph.Chart.8">
              <p:embed/>
            </p:oleObj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52400" y="6053138"/>
            <a:ext cx="86756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Источник: исторические данные -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Росреестр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ООО «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Стерникс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Консалтинг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», прогноз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ООО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Стерникс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Консалтинг»</a:t>
            </a:r>
            <a:endParaRPr lang="ru-RU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0" name="Object 3"/>
          <p:cNvGraphicFramePr>
            <a:graphicFrameLocks noChangeAspect="1"/>
          </p:cNvGraphicFramePr>
          <p:nvPr/>
        </p:nvGraphicFramePr>
        <p:xfrm>
          <a:off x="338138" y="228600"/>
          <a:ext cx="8467725" cy="5737225"/>
        </p:xfrm>
        <a:graphic>
          <a:graphicData uri="http://schemas.openxmlformats.org/presentationml/2006/ole">
            <p:oleObj spid="_x0000_s17410" name="Диаграмма" r:id="rId3" imgW="8465904" imgH="5737860" progId="MSGraph.Chart.8">
              <p:embed/>
            </p:oleObj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38138" y="6172982"/>
            <a:ext cx="353199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Источник: ООО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Стерникс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Консалтинг»</a:t>
            </a:r>
            <a:endParaRPr lang="ru-RU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8433" name="Object 1"/>
          <p:cNvGraphicFramePr>
            <a:graphicFrameLocks noChangeAspect="1"/>
          </p:cNvGraphicFramePr>
          <p:nvPr/>
        </p:nvGraphicFramePr>
        <p:xfrm>
          <a:off x="261938" y="217488"/>
          <a:ext cx="8555037" cy="5965825"/>
        </p:xfrm>
        <a:graphic>
          <a:graphicData uri="http://schemas.openxmlformats.org/presentationml/2006/ole">
            <p:oleObj spid="_x0000_s18433" name="Диаграмма" r:id="rId3" imgW="8557272" imgH="5966460" progId="MSGraph.Chart.8">
              <p:embed/>
            </p:oleObj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61938" y="6183313"/>
            <a:ext cx="773173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Источник: официальные данные – Росстат,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Росреестр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, расчет - ООО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Стерникс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Консалтинг»</a:t>
            </a:r>
            <a:endParaRPr lang="ru-RU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217714" y="381000"/>
            <a:ext cx="8610600" cy="59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Риски отклонения динамики рынка от прогноза: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плюс - рост цен на нефть выше 50-55 долларов за баррель, вследствие этого повышение доходов населения и более раннее начало роста цен на жилье и других индикаторов рынка. Но это может привести к отказу властей от реформирования экономики до следующего обвала нефтяных цен (вероятность 3%);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плюс - изменение финансово-экономической политики, отказ от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таргетирования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инфляции, накачка экономики деньгами, гиперинфляция, рост номинальных доходов населения и рост цен на жилье (вероятность  2%);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в плюс – рост государственных и частных инвестиций в экономику К. в преддверии Универсиады 2019 года, повышение привлекательности города для проживания, темпов роста цен на жилье, доходности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девелопмента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объемов строительства и ввода жилья в последующие годы (вероятность – 3%);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минус - новый обвал цен на нефть, курса рубля к доллару и вторая волна кризиса на рынке недвижимости (вероятность  2%).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Суммарная вероятность реализации рисков и неосуществления прогноза, т.е. выхода за пределы априорной погрешности – не более 6%.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8" name="Object 2"/>
          <p:cNvGraphicFramePr>
            <a:graphicFrameLocks noChangeAspect="1"/>
          </p:cNvGraphicFramePr>
          <p:nvPr/>
        </p:nvGraphicFramePr>
        <p:xfrm>
          <a:off x="315913" y="196850"/>
          <a:ext cx="8435975" cy="6019800"/>
        </p:xfrm>
        <a:graphic>
          <a:graphicData uri="http://schemas.openxmlformats.org/presentationml/2006/ole">
            <p:oleObj spid="_x0000_s19458" name="Диаграмма" r:id="rId3" imgW="8435448" imgH="6019728" progId="MSGraph.Chart.8">
              <p:embed/>
            </p:oleObj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93688" y="6232038"/>
            <a:ext cx="8458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Источник: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ООО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Стерникс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Консалтинг»</a:t>
            </a:r>
            <a:endParaRPr lang="ru-RU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1982450"/>
            <a:ext cx="4572000" cy="289310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0850"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  <a:p>
            <a:pPr indent="450850"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Вопросы?</a:t>
            </a:r>
          </a:p>
          <a:p>
            <a:pPr indent="450850" algn="ctr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indent="450850"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indent="450850" algn="ctr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Стерник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Г.М.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indent="450850"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ООО «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Sternik′s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Consulting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indent="450850"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www.realtymarket.ru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indent="450850"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тел.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моб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+7(903)747-43-96 </a:t>
            </a:r>
          </a:p>
          <a:p>
            <a:pPr indent="450850" algn="ctr"/>
            <a:r>
              <a:rPr lang="en-US" b="1" smtClean="0">
                <a:latin typeface="Times New Roman" pitchFamily="18" charset="0"/>
                <a:cs typeface="Times New Roman" pitchFamily="18" charset="0"/>
              </a:rPr>
              <a:t>gm_sternik@sterno.ru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Конгресс (2017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Конгресс (2017).thmx</Template>
  <TotalTime>348</TotalTime>
  <Words>310</Words>
  <Application>Microsoft Office PowerPoint</Application>
  <PresentationFormat>Экран (4:3)</PresentationFormat>
  <Paragraphs>27</Paragraphs>
  <Slides>9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Конгресс (2017)</vt:lpstr>
      <vt:lpstr>Диаграмма Microsoft Graph</vt:lpstr>
      <vt:lpstr>Диаграмма</vt:lpstr>
      <vt:lpstr>Стерник Г.М.,  председатель Комитета МАР по аналитике и консалтингу, к.т.н., управляющий партнер ООО «Стерникс Консалтинг»  realtymarket.ru, +7(903)747-43-96 , gm_sternik@sterno.ru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Юля Селявина</dc:creator>
  <cp:lastModifiedBy>lenovo</cp:lastModifiedBy>
  <cp:revision>16</cp:revision>
  <dcterms:created xsi:type="dcterms:W3CDTF">2017-07-12T08:52:53Z</dcterms:created>
  <dcterms:modified xsi:type="dcterms:W3CDTF">2017-08-23T10:35:41Z</dcterms:modified>
</cp:coreProperties>
</file>