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76" autoAdjust="0"/>
    <p:restoredTop sz="94611" autoAdjust="0"/>
  </p:normalViewPr>
  <p:slideViewPr>
    <p:cSldViewPr snapToGrid="0" snapToObjects="1">
      <p:cViewPr>
        <p:scale>
          <a:sx n="70" d="100"/>
          <a:sy n="70" d="100"/>
        </p:scale>
        <p:origin x="-1378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460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73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75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056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785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53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35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786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887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144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104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48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Конгресс_шаблон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1609"/>
            <a:ext cx="9144000" cy="4420257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31620"/>
            <a:ext cx="8092440" cy="1470025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Стерник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Г.М.,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председатель Комитета МАР по аналитике и консалтингу, к.т.н., управляющий партнер ООО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Стерникс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Консалтинг»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realtymarket.ru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+7(903)747-43-96 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gm_sternik@sterno.ru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720" y="3886200"/>
            <a:ext cx="8351520" cy="1752600"/>
          </a:xfrm>
        </p:spPr>
        <p:txBody>
          <a:bodyPr>
            <a:normAutofit fontScale="55000" lnSpcReduction="20000"/>
          </a:bodyPr>
          <a:lstStyle/>
          <a:p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Сопоставление с фактическими данными за 2017 год </a:t>
            </a:r>
          </a:p>
          <a:p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корректировка прогноза развития жилищного рынка</a:t>
            </a:r>
          </a:p>
          <a:p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Московского региона до 2020 года</a:t>
            </a: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(доклад на конференции «Анализ и прогноз рынка недвижимости и строительства» 6.10.2017)</a:t>
            </a:r>
            <a:endParaRPr lang="ru-RU" dirty="0"/>
          </a:p>
        </p:txBody>
      </p:sp>
      <p:pic>
        <p:nvPicPr>
          <p:cNvPr id="7" name="Изображение 6" descr="Конгр_презент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232900" cy="1057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01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71488" y="336550"/>
          <a:ext cx="8345487" cy="5832475"/>
        </p:xfrm>
        <a:graphic>
          <a:graphicData uri="http://schemas.openxmlformats.org/presentationml/2006/ole">
            <p:oleObj spid="_x0000_s1026" name="Диаграмма" r:id="rId3" imgW="8359200" imgH="5844612" progId="MSGraph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9550" y="6290846"/>
            <a:ext cx="838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Комитет по аналитике МАР, ООО «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Консалтинг»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79400" y="404813"/>
          <a:ext cx="8632825" cy="5880100"/>
        </p:xfrm>
        <a:graphic>
          <a:graphicData uri="http://schemas.openxmlformats.org/presentationml/2006/ole">
            <p:oleObj spid="_x0000_s2050" name="Диаграмма" r:id="rId3" imgW="8656416" imgH="5890332" progId="MSGraph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9399" y="6416873"/>
            <a:ext cx="84359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Комитет по аналитике МАР, ООО «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Консалтинг»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824" y="0"/>
            <a:ext cx="8886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Виды, периодичность и продолжительность циклов и кризисов в экономике и на рынке недвижимости России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380174" y="646331"/>
            <a:ext cx="8496944" cy="5740400"/>
            <a:chOff x="2362" y="1365"/>
            <a:chExt cx="7200" cy="6755"/>
          </a:xfrm>
        </p:grpSpPr>
        <p:sp>
          <p:nvSpPr>
            <p:cNvPr id="4" name="AutoShape 54"/>
            <p:cNvSpPr>
              <a:spLocks noChangeAspect="1" noChangeArrowheads="1" noTextEdit="1"/>
            </p:cNvSpPr>
            <p:nvPr/>
          </p:nvSpPr>
          <p:spPr bwMode="auto">
            <a:xfrm>
              <a:off x="2362" y="1365"/>
              <a:ext cx="7200" cy="67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AutoShape 53"/>
            <p:cNvSpPr>
              <a:spLocks noChangeArrowheads="1"/>
            </p:cNvSpPr>
            <p:nvPr/>
          </p:nvSpPr>
          <p:spPr bwMode="auto">
            <a:xfrm>
              <a:off x="2544" y="2067"/>
              <a:ext cx="1490" cy="819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52"/>
            <p:cNvSpPr>
              <a:spLocks noChangeArrowheads="1"/>
            </p:cNvSpPr>
            <p:nvPr/>
          </p:nvSpPr>
          <p:spPr bwMode="auto">
            <a:xfrm>
              <a:off x="2544" y="2997"/>
              <a:ext cx="1490" cy="71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utoShape 51"/>
            <p:cNvSpPr>
              <a:spLocks noChangeArrowheads="1"/>
            </p:cNvSpPr>
            <p:nvPr/>
          </p:nvSpPr>
          <p:spPr bwMode="auto">
            <a:xfrm>
              <a:off x="2544" y="3894"/>
              <a:ext cx="1490" cy="79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50"/>
            <p:cNvSpPr txBox="1">
              <a:spLocks noChangeArrowheads="1"/>
            </p:cNvSpPr>
            <p:nvPr/>
          </p:nvSpPr>
          <p:spPr bwMode="auto">
            <a:xfrm>
              <a:off x="2544" y="1630"/>
              <a:ext cx="1423" cy="3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Виды кризисов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49"/>
            <p:cNvSpPr txBox="1">
              <a:spLocks noChangeArrowheads="1"/>
            </p:cNvSpPr>
            <p:nvPr/>
          </p:nvSpPr>
          <p:spPr bwMode="auto">
            <a:xfrm>
              <a:off x="2670" y="2157"/>
              <a:ext cx="1174" cy="5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Информационный сегментный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48"/>
            <p:cNvSpPr txBox="1">
              <a:spLocks noChangeArrowheads="1"/>
            </p:cNvSpPr>
            <p:nvPr/>
          </p:nvSpPr>
          <p:spPr bwMode="auto">
            <a:xfrm>
              <a:off x="2766" y="3112"/>
              <a:ext cx="1078" cy="4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Инвестици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онный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47"/>
            <p:cNvSpPr txBox="1">
              <a:spLocks noChangeArrowheads="1"/>
            </p:cNvSpPr>
            <p:nvPr/>
          </p:nvSpPr>
          <p:spPr bwMode="auto">
            <a:xfrm>
              <a:off x="2789" y="4055"/>
              <a:ext cx="1037" cy="4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Финансовый (валютный)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46"/>
            <p:cNvSpPr>
              <a:spLocks noChangeArrowheads="1"/>
            </p:cNvSpPr>
            <p:nvPr/>
          </p:nvSpPr>
          <p:spPr bwMode="auto">
            <a:xfrm>
              <a:off x="2468" y="4791"/>
              <a:ext cx="1566" cy="79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45"/>
            <p:cNvSpPr>
              <a:spLocks noChangeArrowheads="1"/>
            </p:cNvSpPr>
            <p:nvPr/>
          </p:nvSpPr>
          <p:spPr bwMode="auto">
            <a:xfrm>
              <a:off x="2468" y="5665"/>
              <a:ext cx="1566" cy="76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44"/>
            <p:cNvSpPr>
              <a:spLocks noChangeArrowheads="1"/>
            </p:cNvSpPr>
            <p:nvPr/>
          </p:nvSpPr>
          <p:spPr bwMode="auto">
            <a:xfrm>
              <a:off x="2544" y="7403"/>
              <a:ext cx="1423" cy="717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Text Box 43"/>
            <p:cNvSpPr txBox="1">
              <a:spLocks noChangeArrowheads="1"/>
            </p:cNvSpPr>
            <p:nvPr/>
          </p:nvSpPr>
          <p:spPr bwMode="auto">
            <a:xfrm>
              <a:off x="2766" y="4903"/>
              <a:ext cx="938" cy="4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Мыльных пузырей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2766" y="5923"/>
              <a:ext cx="980" cy="3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долговой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2789" y="7573"/>
              <a:ext cx="915" cy="3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структурный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4627" y="1653"/>
              <a:ext cx="1461" cy="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Даты кризисов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9"/>
            <p:cNvSpPr txBox="1">
              <a:spLocks noChangeArrowheads="1"/>
            </p:cNvSpPr>
            <p:nvPr/>
          </p:nvSpPr>
          <p:spPr bwMode="auto">
            <a:xfrm>
              <a:off x="6088" y="1562"/>
              <a:ext cx="3317" cy="5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Периодичность и продолжительность циклов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6178" y="2213"/>
              <a:ext cx="3137" cy="52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3-летние циклы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(аналог – циклы Йозефа Китчина)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37"/>
            <p:cNvSpPr>
              <a:spLocks noChangeArrowheads="1"/>
            </p:cNvSpPr>
            <p:nvPr/>
          </p:nvSpPr>
          <p:spPr bwMode="auto">
            <a:xfrm>
              <a:off x="4774" y="3222"/>
              <a:ext cx="987" cy="89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4945" y="3513"/>
              <a:ext cx="686" cy="3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1998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35"/>
            <p:cNvSpPr>
              <a:spLocks noChangeArrowheads="1"/>
            </p:cNvSpPr>
            <p:nvPr/>
          </p:nvSpPr>
          <p:spPr bwMode="auto">
            <a:xfrm>
              <a:off x="4830" y="4388"/>
              <a:ext cx="998" cy="9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4949" y="4690"/>
              <a:ext cx="68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2008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4752" y="6461"/>
              <a:ext cx="1009" cy="94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4986" y="6811"/>
              <a:ext cx="583" cy="3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2018?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5057" y="5385"/>
              <a:ext cx="1298" cy="107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5336" y="5676"/>
              <a:ext cx="752" cy="3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2015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5996" y="3300"/>
              <a:ext cx="3409" cy="81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Первый 10-летний цикл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06.1990 - 08.1998 – 06.2000 (8 + 2)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(аналог – циклы Клемана Жугляра)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5996" y="4467"/>
              <a:ext cx="3409" cy="53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Второй 10-летний цикл 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06.2000 – 10.2008 – 12.2009 (8 + 1,5)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6088" y="6675"/>
              <a:ext cx="3317" cy="55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Третий 10-летний цикл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2010 –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2018?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2020?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(8 + 2)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6467" y="5452"/>
              <a:ext cx="3037" cy="85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30-летний цикл смены </a:t>
              </a:r>
              <a:r>
                <a:rPr kumimoji="0" 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экономиической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модели страны (аналог – ритмы </a:t>
              </a:r>
              <a:r>
                <a:rPr kumimoji="0" 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Саймона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Кузнеца) 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1990-2015-2022? (25 + 6?)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AutoShape 25"/>
            <p:cNvSpPr>
              <a:spLocks noChangeShapeType="1"/>
            </p:cNvSpPr>
            <p:nvPr/>
          </p:nvSpPr>
          <p:spPr bwMode="auto">
            <a:xfrm>
              <a:off x="4050" y="2477"/>
              <a:ext cx="582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AutoShape 24"/>
            <p:cNvSpPr>
              <a:spLocks noChangeShapeType="1"/>
            </p:cNvSpPr>
            <p:nvPr/>
          </p:nvSpPr>
          <p:spPr bwMode="auto">
            <a:xfrm>
              <a:off x="4050" y="2477"/>
              <a:ext cx="868" cy="8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AutoShape 23"/>
            <p:cNvSpPr>
              <a:spLocks noChangeShapeType="1"/>
            </p:cNvSpPr>
            <p:nvPr/>
          </p:nvSpPr>
          <p:spPr bwMode="auto">
            <a:xfrm>
              <a:off x="4050" y="2477"/>
              <a:ext cx="926" cy="204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AutoShape 22"/>
            <p:cNvSpPr>
              <a:spLocks noChangeShapeType="1"/>
            </p:cNvSpPr>
            <p:nvPr/>
          </p:nvSpPr>
          <p:spPr bwMode="auto">
            <a:xfrm>
              <a:off x="4050" y="2477"/>
              <a:ext cx="702" cy="44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AutoShape 21"/>
            <p:cNvSpPr>
              <a:spLocks noChangeShapeType="1"/>
            </p:cNvSpPr>
            <p:nvPr/>
          </p:nvSpPr>
          <p:spPr bwMode="auto">
            <a:xfrm>
              <a:off x="4050" y="2477"/>
              <a:ext cx="990" cy="34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AutoShape 20"/>
            <p:cNvSpPr>
              <a:spLocks noChangeShapeType="1"/>
            </p:cNvSpPr>
            <p:nvPr/>
          </p:nvSpPr>
          <p:spPr bwMode="auto">
            <a:xfrm>
              <a:off x="4050" y="3356"/>
              <a:ext cx="724" cy="3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AutoShape 19"/>
            <p:cNvSpPr>
              <a:spLocks noChangeShapeType="1"/>
            </p:cNvSpPr>
            <p:nvPr/>
          </p:nvSpPr>
          <p:spPr bwMode="auto">
            <a:xfrm>
              <a:off x="4050" y="3356"/>
              <a:ext cx="789" cy="1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AutoShape 18"/>
            <p:cNvSpPr>
              <a:spLocks noChangeShapeType="1"/>
            </p:cNvSpPr>
            <p:nvPr/>
          </p:nvSpPr>
          <p:spPr bwMode="auto">
            <a:xfrm>
              <a:off x="4050" y="3356"/>
              <a:ext cx="990" cy="25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AutoShape 17"/>
            <p:cNvSpPr>
              <a:spLocks noChangeShapeType="1"/>
            </p:cNvSpPr>
            <p:nvPr/>
          </p:nvSpPr>
          <p:spPr bwMode="auto">
            <a:xfrm>
              <a:off x="4034" y="3356"/>
              <a:ext cx="718" cy="35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AutoShape 16"/>
            <p:cNvSpPr>
              <a:spLocks noChangeShapeType="1"/>
            </p:cNvSpPr>
            <p:nvPr/>
          </p:nvSpPr>
          <p:spPr bwMode="auto">
            <a:xfrm flipV="1">
              <a:off x="3983" y="5923"/>
              <a:ext cx="1057" cy="183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AutoShape 15"/>
            <p:cNvSpPr>
              <a:spLocks noChangeShapeType="1"/>
            </p:cNvSpPr>
            <p:nvPr/>
          </p:nvSpPr>
          <p:spPr bwMode="auto">
            <a:xfrm flipV="1">
              <a:off x="4034" y="3671"/>
              <a:ext cx="740" cy="2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AutoShape 14"/>
            <p:cNvSpPr>
              <a:spLocks noChangeShapeType="1"/>
            </p:cNvSpPr>
            <p:nvPr/>
          </p:nvSpPr>
          <p:spPr bwMode="auto">
            <a:xfrm flipV="1">
              <a:off x="4034" y="5192"/>
              <a:ext cx="942" cy="8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AutoShape 13"/>
            <p:cNvSpPr>
              <a:spLocks noChangeShapeType="1"/>
            </p:cNvSpPr>
            <p:nvPr/>
          </p:nvSpPr>
          <p:spPr bwMode="auto">
            <a:xfrm flipV="1">
              <a:off x="4034" y="3671"/>
              <a:ext cx="740" cy="6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AutoShape 12"/>
            <p:cNvSpPr>
              <a:spLocks noChangeShapeType="1"/>
            </p:cNvSpPr>
            <p:nvPr/>
          </p:nvSpPr>
          <p:spPr bwMode="auto">
            <a:xfrm flipV="1">
              <a:off x="4034" y="4859"/>
              <a:ext cx="796" cy="3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AutoShape 11"/>
            <p:cNvSpPr>
              <a:spLocks noChangeArrowheads="1"/>
            </p:cNvSpPr>
            <p:nvPr/>
          </p:nvSpPr>
          <p:spPr bwMode="auto">
            <a:xfrm>
              <a:off x="2468" y="6564"/>
              <a:ext cx="1566" cy="67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2766" y="6675"/>
              <a:ext cx="1077" cy="3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Внешних шоков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AutoShape 9"/>
            <p:cNvSpPr>
              <a:spLocks noChangeShapeType="1"/>
            </p:cNvSpPr>
            <p:nvPr/>
          </p:nvSpPr>
          <p:spPr bwMode="auto">
            <a:xfrm flipV="1">
              <a:off x="4034" y="5192"/>
              <a:ext cx="942" cy="17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AutoShape 8"/>
            <p:cNvSpPr>
              <a:spLocks noChangeShapeType="1"/>
            </p:cNvSpPr>
            <p:nvPr/>
          </p:nvSpPr>
          <p:spPr bwMode="auto">
            <a:xfrm flipV="1">
              <a:off x="4034" y="5923"/>
              <a:ext cx="1006" cy="9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AutoShape 7"/>
            <p:cNvSpPr>
              <a:spLocks noChangeShapeType="1"/>
            </p:cNvSpPr>
            <p:nvPr/>
          </p:nvSpPr>
          <p:spPr bwMode="auto">
            <a:xfrm flipV="1">
              <a:off x="4034" y="3988"/>
              <a:ext cx="884" cy="29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Oval 6"/>
            <p:cNvSpPr>
              <a:spLocks noChangeArrowheads="1"/>
            </p:cNvSpPr>
            <p:nvPr/>
          </p:nvSpPr>
          <p:spPr bwMode="auto">
            <a:xfrm>
              <a:off x="4627" y="2067"/>
              <a:ext cx="1076" cy="8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4830" y="2102"/>
              <a:ext cx="776" cy="7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2004, 2007, 2009?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AutoShape 4"/>
            <p:cNvSpPr>
              <a:spLocks noChangeShapeType="1"/>
            </p:cNvSpPr>
            <p:nvPr/>
          </p:nvSpPr>
          <p:spPr bwMode="auto">
            <a:xfrm>
              <a:off x="3967" y="4290"/>
              <a:ext cx="863" cy="5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AutoShape 3"/>
            <p:cNvSpPr>
              <a:spLocks noChangeShapeType="1"/>
            </p:cNvSpPr>
            <p:nvPr/>
          </p:nvSpPr>
          <p:spPr bwMode="auto">
            <a:xfrm>
              <a:off x="3967" y="4290"/>
              <a:ext cx="1073" cy="16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AutoShape 2"/>
            <p:cNvSpPr>
              <a:spLocks noChangeShapeType="1"/>
            </p:cNvSpPr>
            <p:nvPr/>
          </p:nvSpPr>
          <p:spPr bwMode="auto">
            <a:xfrm>
              <a:off x="3967" y="4290"/>
              <a:ext cx="785" cy="26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97913" y="6386731"/>
            <a:ext cx="3531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ООО «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Консалтинг»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79400" y="336550"/>
          <a:ext cx="8585200" cy="5976938"/>
        </p:xfrm>
        <a:graphic>
          <a:graphicData uri="http://schemas.openxmlformats.org/presentationml/2006/ole">
            <p:oleObj spid="_x0000_s3074" name="Диаграмма" r:id="rId3" imgW="8595288" imgH="5989320" progId="MSGraph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25" y="6365557"/>
            <a:ext cx="7505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данные – Росстат, прогноз - ООО «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Консалтинг»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74650" y="336550"/>
          <a:ext cx="8480425" cy="5872163"/>
        </p:xfrm>
        <a:graphic>
          <a:graphicData uri="http://schemas.openxmlformats.org/presentationml/2006/ole">
            <p:oleObj spid="_x0000_s4098" name="Диаграмма" r:id="rId3" imgW="8503920" imgH="5882568" progId="MSGraph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2399" y="6242447"/>
            <a:ext cx="7870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факт – Комитет по аналитике МАР, прогноз - ООО «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Консалтинг»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207396"/>
            <a:ext cx="9002486" cy="706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Риски отклонения динамики рынка от прогноза: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плюс - рост цен на нефть выше 50-55 долларов за баррель, вследствие этого повышение доходов населения и более раннее начало роста цен на жилье и других индикаторов рынка. Но это может привести к отказу властей от реформирования экономики до следующего обвала нефтяных цен (вероятность 5%);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плюс - изменение финансово-экономической политики, отказ от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таргетирования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инфляции, накачка экономики деньгами, гиперинфляция, рост номинальных доходов населения и рост цен на жилье (вероятность  2%);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минус - новый обвал цен на нефть, курса рубля к доллару и вторая волна кризиса на рынке недвижимости (вероятность  2%).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Кроме того, в Москве возникли новые риски, связанные с программой реновации и зависящие от сценариев развития проекта: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в плюс – выкуп городом нераспроданных квартир УЭЗ и др.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афилированных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девелоперов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переселение, снижение объема предложения, инверсия соотношения спрос/предложение, рост цен;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в минус – строительство дополнительного объема коммерческих квартир и повышение предложения на рынке, новая волна снижения цен.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Суммарная вероятность реализации рисков и неосуществления прогноза, т.е. выхода за пределы априорной погрешности – не более 7%.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8245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indent="45085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Вопросы?</a:t>
            </a:r>
          </a:p>
          <a:p>
            <a:pPr indent="450850"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Стерник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Г.М.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Sternik′s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Consulting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450850"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www.realtymarket.ru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+7(903)747-43-96 </a:t>
            </a:r>
          </a:p>
          <a:p>
            <a:pPr indent="450850"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gm_sternik@sterno.ru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онгресс (2017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Конгресс (2017).thmx</Template>
  <TotalTime>62</TotalTime>
  <Words>447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Конгресс (2017)</vt:lpstr>
      <vt:lpstr>Диаграмма Microsoft Graph</vt:lpstr>
      <vt:lpstr>Стерник Г.М.,  председатель Комитета МАР по аналитике и консалтингу, к.т.н., управляющий партнер ООО «Стерникс Консалтинг»  realtymarket.ru, +7(903)747-43-96 , gm_sternik@sterno.ru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 Селявина</dc:creator>
  <cp:lastModifiedBy>lenovo</cp:lastModifiedBy>
  <cp:revision>13</cp:revision>
  <dcterms:created xsi:type="dcterms:W3CDTF">2017-07-12T08:52:53Z</dcterms:created>
  <dcterms:modified xsi:type="dcterms:W3CDTF">2017-09-28T14:27:09Z</dcterms:modified>
</cp:coreProperties>
</file>