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8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5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4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140968"/>
            <a:ext cx="7920880" cy="302433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Долгосрочный прогноз развития рынка строительства и продажи жилой недвижимости Москвы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Доклад на Аналитической конференции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Всероссийского жилищного конгресса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.10.201</a:t>
            </a:r>
            <a:r>
              <a:rPr lang="en-US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 noGrp="1"/>
          </p:cNvSpPr>
          <p:nvPr>
            <p:ph type="ctrTitle"/>
          </p:nvPr>
        </p:nvSpPr>
        <p:spPr>
          <a:xfrm>
            <a:off x="611560" y="1124744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u="sng" dirty="0" smtClean="0">
                <a:latin typeface="Times New Roman" pitchFamily="18" charset="0"/>
                <a:cs typeface="Times New Roman" pitchFamily="18" charset="0"/>
              </a:rPr>
              <a:t>ООО </a:t>
            </a:r>
            <a:r>
              <a:rPr lang="en-US" sz="2200" b="1" u="sng" dirty="0" err="1" smtClean="0">
                <a:latin typeface="Times New Roman" pitchFamily="18" charset="0"/>
                <a:cs typeface="Times New Roman" pitchFamily="18" charset="0"/>
              </a:rPr>
              <a:t>Sternik’s</a:t>
            </a:r>
            <a:r>
              <a:rPr lang="en-US" sz="2200" b="1" u="sng" dirty="0" smtClean="0">
                <a:latin typeface="Times New Roman" pitchFamily="18" charset="0"/>
                <a:cs typeface="Times New Roman" pitchFamily="18" charset="0"/>
              </a:rPr>
              <a:t> Consulting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www.realtymarket.ru</a:t>
            </a:r>
            <a:br>
              <a:rPr lang="en-US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Стерник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Г.М.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профессор кафедры «Управление проектами и программами»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РЭУ им. Г.В. Плеханова, председатель комиссии по аттестации аналитиков рынка недвижимости РГР</a:t>
            </a:r>
            <a:endParaRPr lang="ru-RU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120950"/>
            <a:ext cx="4572000" cy="261610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850"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  <a:p>
            <a:pPr indent="450850"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Вопросы?</a:t>
            </a:r>
          </a:p>
          <a:p>
            <a:pPr indent="450850"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indent="450850"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450850"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Стерник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Г.М.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0850"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ООО «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Sternik′s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Consulting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indent="450850"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тел.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моб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+7(964)556-72-32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0850"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gm_sternik@sterno.ru</a:t>
            </a:r>
            <a:endParaRPr lang="ru-RU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7504" y="-22122"/>
            <a:ext cx="8820472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Несмотря на успехи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мировой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экономики по преодолению кризиса, экономисты активно обсуждают проблему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new normal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модели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посткризисного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роста, которую характеризуют более низкие темпы, чем это было в 1990-2000-е годы.</a:t>
            </a:r>
          </a:p>
          <a:p>
            <a:pPr lvl="0" indent="4508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2013 год для России ознаменовал окончание стадии </a:t>
            </a:r>
            <a:r>
              <a:rPr lang="ru-RU" sz="16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послекризисного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восстановительного роста и вступление в новую фазу социально-экономического развития.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В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опрос о новой модели роста встал в практическую плоскость, поскольку темпы экономического роста упали до беспрецедентно низкого уровня, причем это торможение уже нельзя объяснить исключительно или даже преимущественно внешними факторами.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Соответствующий вывод получил политическое оформление в Послании Президента РФ от 12 декабря 2013 г.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экономической точки зрения сущность новой модели роста состоит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переходе от политики стимулирования спроса к политике стимулирования предложения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Это предполагает создание условий, благоприятных для роста производительности отечественного производства: низкая инфляция и на этой базе низкие процентные ставки, снятие институциональных барьеров и т.д. В этой ситуации государство берет на себя развитие технической и социальной инфраструктуры, включая эффективные финансовые рынки, гибкий рынок труда (включая миграционную политику),  обеспечение высокого качества человеческого капитала (образование и здравоохранение).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51520" y="75982"/>
            <a:ext cx="8496944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Сегодня, после политических и макроэкономических шоков последних полугодия-года, можно окончательно утверждать, что период неопределенности, турбулентности в экономике закончился.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одной стороны, события вокруг Украины заставили государство принять и признать негативные тенденции и риски в экономике и сосредоточиться на мерах по их нейтрализации. Готовящееся перераспределение бюджетных расходов в пользу оборонного сектора (с целью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импортозамещения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и сокращение госрасходов на экономику и социальную сферу закрепили новое понимание макроэкономической ситуации. С другой, политика изоляции России,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санкционного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давления не принесла ожидаемого Западом эффекта, 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дополнительгно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сплотиа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наше общество вокруг президента и подтвердила устойчивость нашей политической системы, экономики и резервы ее развития.  </a:t>
            </a:r>
          </a:p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08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целом, на основании результатов исследований ряда институтов и центров (в том числе неопубликованных) мы сформировали как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единственный долгосрочный сценарий развития макроэкономических параметров в РФ, влияющих на спрос и цены на рынке жилой недвижимости.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6385" name="Object 1"/>
          <p:cNvGraphicFramePr>
            <a:graphicFrameLocks noChangeAspect="1"/>
          </p:cNvGraphicFramePr>
          <p:nvPr/>
        </p:nvGraphicFramePr>
        <p:xfrm>
          <a:off x="115888" y="336550"/>
          <a:ext cx="8739187" cy="6199188"/>
        </p:xfrm>
        <a:graphic>
          <a:graphicData uri="http://schemas.openxmlformats.org/presentationml/2006/ole">
            <p:oleObj spid="_x0000_s16385" name="Диаграмма" r:id="rId3" imgW="8755344" imgH="6217920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79512" y="0"/>
            <a:ext cx="8820472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Ключевые макроэкономические показатели - исходные данные в математической модели развития локального рынка жилой недвижимости – это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темпы роста ВВП и доходов населения.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2014-2015 г. ожидается незначительное снижение этих показателей, а в последующие два года – их падение до отрицательных значений (стагнация в экономике с переходом к рецессии). С 2019 года предсказывается начало восстановления экономики и переход к устойчивому росту.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Важными исходными данными макроэкономического характера служат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доля теневых доходов и доля сбережений в располагаемых доходах.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последние годы эксперты говорят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снижении доли теневых доходов в общем объеме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доходов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населения.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Причины этого (в целом положительного) тренда сводятся к двум группам: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со стороны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верхнедоходного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эшелона - более-менее настойчивая борьба с коррупцией, прежде всего на федеральном уровне, «национализация элит», в первую очередь госслужащих и представителей законодательной власти федерального уровня,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деофшоризация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экономики,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санкционные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процедуры, введенные США и ЕС;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со стороны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среднедоходного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эшелона - повышение эффективности налогового администрирования, а также повышение налоговой нагрузки на малый и средний бизнес, что в условиях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стагнирующей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экономики привело к сокращению его объема.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56895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рынка недвижимости это явление носит негативный характер – спрос на рынке снижается даже в случае сохранения высоких официальных доходов. Принято, что доля теневых доходов относительно официальных будет продолжать снижение и понизится к 2024 году относительно 2012 года вдвое.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Доля сбережений в располагаемых доходах характеризует тот объем денег, который население имеет возможность  использовать для дорогостоящих покупок, прежде всего недвижимости.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условиях низких темпов роста экономики и доходов населения этот показатель снижается уже три года. Отметим, что в этот тренд включена и тенденция к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перетоку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спроса на недвижимость из России в зарубежные страны. В целом ожидается, что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2024 году данный показатель будет ниже по сравнению с 2010 годом на 30%. </a:t>
            </a: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Применительно к моделированию рынка жилой недвижимости Москвы все макроэкономические и отраслевые показатели пересчитывались с учетом фактического уровня в Москве в 2012 году.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Другие макроэкономические и рыночные исходные данные (расслоение населения по доходам, доля предъявленного спроса в зависимости от соотношения спрос/предложение, денежный объем предложения ипотечных кредитов и др.) сохранялись по данным базового 2012 года.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79512" y="-161582"/>
            <a:ext cx="8784976" cy="7063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Основные показатели прогноза развития рынка жилой недвижимости Москвы на 2014-2024 годы приведены на рисунках.</a:t>
            </a:r>
          </a:p>
          <a:p>
            <a:pPr indent="4508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краткосрочном периоде (февраль-апрель 2014)  склонность населения к инвестициям в жилье на фоне политических и макроэкономических событий последнего времени даже выросла. С учетом прогноза динамики доходов населения, а также возможного повышения стоимости кредитования застройщиков и населения в результате новых санкций США в ближайшие два года прогнозируется снижение, а в 2018 г. - падение спроса. Застройщики будут реагировать на это уменьшением объема выводимых площадей, поведут более консервативную политику, продолжат строить только самые коммерчески прибыльные объекты и предпочтут в течение некоторого времени не инициировать новые проекты. Через два-три года это отразится в уменьшении объемов ввода жилья.</a:t>
            </a:r>
          </a:p>
          <a:p>
            <a:pPr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Как следует из рисунков,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 2016 года продолжится стагнационная стадия развития рынка жилой недвижимости Москвы: замедление темпов роста спроса, строительства, ввода, предложения, поглощения и цен. В 2017-2018 годах расчеты показывают переход рынка в состоянии рецессии: уменьшение спроса, строительства, предложения и ввода, превышение предложения над спросом,  снижение объема поглощения, падение цен на первичном и вторичном рынке. С 2019 года ожидается начало восстановительной стадии рынка.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Object 1"/>
          <p:cNvGraphicFramePr>
            <a:graphicFrameLocks noChangeAspect="1"/>
          </p:cNvGraphicFramePr>
          <p:nvPr/>
        </p:nvGraphicFramePr>
        <p:xfrm>
          <a:off x="758825" y="338138"/>
          <a:ext cx="3694113" cy="3081337"/>
        </p:xfrm>
        <a:graphic>
          <a:graphicData uri="http://schemas.openxmlformats.org/presentationml/2006/ole">
            <p:oleObj spid="_x0000_s21506" name="Диаграмма" r:id="rId3" imgW="3710880" imgH="3093648" progId="MSGraph.Chart.8">
              <p:embed/>
            </p:oleObj>
          </a:graphicData>
        </a:graphic>
      </p:graphicFrame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4516438" y="328613"/>
          <a:ext cx="4033837" cy="3054350"/>
        </p:xfrm>
        <a:graphic>
          <a:graphicData uri="http://schemas.openxmlformats.org/presentationml/2006/ole">
            <p:oleObj spid="_x0000_s21507" name="Диаграмма" r:id="rId4" imgW="4046328" imgH="3063240" progId="MSGraph.Chart.8">
              <p:embed/>
            </p:oleObj>
          </a:graphicData>
        </a:graphic>
      </p:graphicFrame>
      <p:graphicFrame>
        <p:nvGraphicFramePr>
          <p:cNvPr id="2" name="Object 4"/>
          <p:cNvGraphicFramePr>
            <a:graphicFrameLocks noChangeAspect="1"/>
          </p:cNvGraphicFramePr>
          <p:nvPr/>
        </p:nvGraphicFramePr>
        <p:xfrm>
          <a:off x="685800" y="3502025"/>
          <a:ext cx="3786188" cy="3219450"/>
        </p:xfrm>
        <a:graphic>
          <a:graphicData uri="http://schemas.openxmlformats.org/presentationml/2006/ole">
            <p:oleObj spid="_x0000_s21508" name="Диаграмма" r:id="rId5" imgW="3802464" imgH="3230808" progId="MSGraph.Chart.8">
              <p:embed/>
            </p:oleObj>
          </a:graphicData>
        </a:graphic>
      </p:graphicFrame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4572000" y="3575050"/>
          <a:ext cx="3959225" cy="3017838"/>
        </p:xfrm>
        <a:graphic>
          <a:graphicData uri="http://schemas.openxmlformats.org/presentationml/2006/ole">
            <p:oleObj spid="_x0000_s21509" name="Диаграмма" r:id="rId6" imgW="3977640" imgH="3032832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4969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За 20 лет новейшей истории российский рынок недвижимости пережил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два долгосрочных цикла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протяженностью около 10 лет (120 и  112 месяцев от нижней до нижней точки) и сейчас находится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середине третьего долгосрочного цикла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 Согласно прогнозу, третий цикл продлится около 110 месяцев и завершится в 2018 году снижением долларового эквивалента цен на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40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-45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%, а в четвертом цикле за 6 лет (до 2024 года) цены вырастут вдвое.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577850" y="2541588"/>
          <a:ext cx="8161338" cy="4070350"/>
        </p:xfrm>
        <a:graphic>
          <a:graphicData uri="http://schemas.openxmlformats.org/presentationml/2006/ole">
            <p:oleObj spid="_x0000_s38915" name="Диаграмма" r:id="rId3" imgW="8176248" imgH="4076628" progId="MSGraph.Chart.8">
              <p:embed/>
            </p:oleObj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 flipV="1">
            <a:off x="1907704" y="3212976"/>
            <a:ext cx="0" cy="26642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2627784" y="3212976"/>
            <a:ext cx="72008" cy="2736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3347864" y="3212976"/>
            <a:ext cx="72008" cy="2736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4067944" y="3212976"/>
            <a:ext cx="72008" cy="2736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4788024" y="3212976"/>
            <a:ext cx="0" cy="2736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5508104" y="3212976"/>
            <a:ext cx="0" cy="26642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 flipV="1">
            <a:off x="6228184" y="3212976"/>
            <a:ext cx="72008" cy="2736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 flipV="1">
            <a:off x="6948264" y="3212976"/>
            <a:ext cx="72008" cy="2736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7668344" y="3212976"/>
            <a:ext cx="72008" cy="2736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187624" y="3356992"/>
            <a:ext cx="11521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Начало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периода:</a:t>
            </a:r>
          </a:p>
          <a:p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I -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06.1990</a:t>
            </a:r>
          </a:p>
          <a:p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II -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06.2000</a:t>
            </a:r>
          </a:p>
          <a:p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III -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12.2009</a:t>
            </a:r>
          </a:p>
          <a:p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IV -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06.2019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</TotalTime>
  <Words>1027</Words>
  <Application>Microsoft Office PowerPoint</Application>
  <PresentationFormat>Экран (4:3)</PresentationFormat>
  <Paragraphs>38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Тема Office</vt:lpstr>
      <vt:lpstr>Диаграмма</vt:lpstr>
      <vt:lpstr>Диаграмма Microsoft Graph</vt:lpstr>
      <vt:lpstr> ООО Sternik’s Consulting www.realtymarket.ru  Стерник Г.М. профессор кафедры «Управление проектами и программами»  РЭУ им. Г.В. Плеханова, председатель комиссии по аттестации аналитиков рынка недвижимости РГР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ООО Sternik’s Consulting www.realtymarket.ru  Стерник Г.М. профессор кафедры «Управление проектами и программами»  РЭУ им. Г.В. Плеханова, председатель комиссии по аттестации аналитиков рынка недвижимости РГР</dc:title>
  <dc:creator>Геннадий Моисеевич</dc:creator>
  <cp:lastModifiedBy>lenovo</cp:lastModifiedBy>
  <cp:revision>28</cp:revision>
  <dcterms:created xsi:type="dcterms:W3CDTF">2014-08-09T08:25:21Z</dcterms:created>
  <dcterms:modified xsi:type="dcterms:W3CDTF">2014-09-03T12:59:43Z</dcterms:modified>
</cp:coreProperties>
</file>