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86" r:id="rId3"/>
    <p:sldId id="298" r:id="rId4"/>
    <p:sldId id="299" r:id="rId5"/>
    <p:sldId id="287" r:id="rId6"/>
    <p:sldId id="300" r:id="rId7"/>
    <p:sldId id="302" r:id="rId8"/>
    <p:sldId id="301" r:id="rId9"/>
    <p:sldId id="289" r:id="rId10"/>
    <p:sldId id="265" r:id="rId11"/>
    <p:sldId id="276" r:id="rId12"/>
    <p:sldId id="272" r:id="rId13"/>
    <p:sldId id="297" r:id="rId14"/>
    <p:sldId id="278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73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203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069DB-A151-46A7-80F2-BE80D95CC287}" type="datetimeFigureOut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46EC1-AEE6-4A43-B76F-801C11413D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6EC1-AEE6-4A43-B76F-801C11413DD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497F4-16EC-4C28-9C71-5620240FA232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4543-C4AA-4A18-8177-0A84C75D0E4C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5581C-F4DF-430D-8868-2FD8A27BD4CA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EA58C-0324-4581-BA4B-DCA25E5E30AA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9ACC5-262F-496F-B543-1CA3E3BAE878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1AAF1-3142-43A4-83A4-0754A78ECFD9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99F42-3A1B-4E37-97FC-1E2396B1C833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462D1-BCB1-4BAC-8978-2FAA6E82142B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69F67-DE67-44B6-B56D-D191D4E011F0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77D5D-D65E-4C9D-ADDB-8C82EA6713EC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4407D-C7C9-4865-9806-D4EB083576DE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B752-7759-411A-9792-57C450A01BCF}" type="datetime1">
              <a:rPr lang="ru-RU" smtClean="0"/>
              <a:pPr/>
              <a:t>12.10.2015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140968"/>
            <a:ext cx="8424936" cy="302433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Макроэкономические сценарные условия и прогноз развития рынка жилой недвижимости Московского региона </a:t>
            </a: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 2020 года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(Доклад на Аналитической конференции Всероссийского жилищного конгресса 2.10.2015)</a:t>
            </a:r>
          </a:p>
          <a:p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Москва -</a:t>
            </a:r>
          </a:p>
        </p:txBody>
      </p:sp>
      <p:sp>
        <p:nvSpPr>
          <p:cNvPr id="4" name="Заголовок 1"/>
          <p:cNvSpPr txBox="1">
            <a:spLocks noGrp="1"/>
          </p:cNvSpPr>
          <p:nvPr>
            <p:ph type="ctrTitle"/>
          </p:nvPr>
        </p:nvSpPr>
        <p:spPr>
          <a:xfrm>
            <a:off x="611560" y="1124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u="sng" dirty="0" smtClean="0">
                <a:latin typeface="Times New Roman" pitchFamily="18" charset="0"/>
                <a:cs typeface="Times New Roman" pitchFamily="18" charset="0"/>
              </a:rPr>
              <a:t>ООО </a:t>
            </a:r>
            <a:r>
              <a:rPr lang="en-US" sz="2200" b="1" u="sng" dirty="0" err="1" smtClean="0">
                <a:latin typeface="Times New Roman" pitchFamily="18" charset="0"/>
                <a:cs typeface="Times New Roman" pitchFamily="18" charset="0"/>
              </a:rPr>
              <a:t>Sternik’s</a:t>
            </a:r>
            <a:r>
              <a:rPr lang="en-US" sz="2200" b="1" u="sng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www.realtymarket.ru</a:t>
            </a:r>
            <a:br>
              <a:rPr lang="en-US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профессор кафедры «Управление проектами и программами»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РЭУ им. Г.В. Плеханова</a:t>
            </a:r>
            <a:endParaRPr lang="ru-RU" sz="2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395536" y="476672"/>
          <a:ext cx="6092825" cy="3224213"/>
        </p:xfrm>
        <a:graphic>
          <a:graphicData uri="http://schemas.openxmlformats.org/presentationml/2006/ole">
            <p:oleObj spid="_x0000_s23553" name="Диаграмма" r:id="rId3" imgW="6103728" imgH="3230808" progId="MSGraph.Chart.8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67544" y="3717032"/>
          <a:ext cx="6054725" cy="3022600"/>
        </p:xfrm>
        <a:graphic>
          <a:graphicData uri="http://schemas.openxmlformats.org/presentationml/2006/ole">
            <p:oleObj spid="_x0000_s23555" name="Диаграмма" r:id="rId4" imgW="6073056" imgH="3025068" progId="MSGraph.Char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6516216" y="980728"/>
            <a:ext cx="244827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Фактическое состояние рынка жилья до ноября 2014 г. соответствовало прогнозу, но в декабре по известным причинам произошел скачок спроса и цен (цены от декабря 2013 года выросли в Москве с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7,3% в ноябре 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11,4%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декабре  - вровень с инфляцией).</a:t>
            </a:r>
          </a:p>
          <a:p>
            <a:endParaRPr lang="ru-RU" sz="16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44408" y="6356350"/>
            <a:ext cx="442392" cy="365125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10</a:t>
            </a:fld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88640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Прогноз развития рынка жилой недвижимости Москвы от июня 2014 г. и реальность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06" name="Object 3"/>
          <p:cNvGraphicFramePr>
            <a:graphicFrameLocks noChangeAspect="1"/>
          </p:cNvGraphicFramePr>
          <p:nvPr/>
        </p:nvGraphicFramePr>
        <p:xfrm>
          <a:off x="251520" y="116632"/>
          <a:ext cx="4424363" cy="2652712"/>
        </p:xfrm>
        <a:graphic>
          <a:graphicData uri="http://schemas.openxmlformats.org/presentationml/2006/ole">
            <p:oleObj spid="_x0000_s47106" name="Диаграмма" r:id="rId3" imgW="4442472" imgH="2659308" progId="MSGraph.Chart.8">
              <p:embed/>
            </p:oleObj>
          </a:graphicData>
        </a:graphic>
      </p:graphicFrame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23528" y="2780928"/>
          <a:ext cx="4287838" cy="3648075"/>
        </p:xfrm>
        <a:graphic>
          <a:graphicData uri="http://schemas.openxmlformats.org/presentationml/2006/ole">
            <p:oleObj spid="_x0000_s47109" name="Диаграмма" r:id="rId4" imgW="4305312" imgH="3665148" progId="MSGraph.Chart.8">
              <p:embed/>
            </p:oleObj>
          </a:graphicData>
        </a:graphic>
      </p:graphicFrame>
      <p:sp>
        <p:nvSpPr>
          <p:cNvPr id="4711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0" name="Object 6"/>
          <p:cNvGraphicFramePr>
            <a:graphicFrameLocks noChangeAspect="1"/>
          </p:cNvGraphicFramePr>
          <p:nvPr/>
        </p:nvGraphicFramePr>
        <p:xfrm>
          <a:off x="4716016" y="0"/>
          <a:ext cx="3987800" cy="6419850"/>
        </p:xfrm>
        <a:graphic>
          <a:graphicData uri="http://schemas.openxmlformats.org/presentationml/2006/ole">
            <p:oleObj spid="_x0000_s47110" name="Диаграмма" r:id="rId5" imgW="4015656" imgH="6454068" progId="MSGraph.Chart.8">
              <p:embed/>
            </p:oleObj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flipV="1">
            <a:off x="2915816" y="836712"/>
            <a:ext cx="0" cy="468052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0" y="6488668"/>
            <a:ext cx="914400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Источники: Москва и МО – ГК «МИЭЛЬ», «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МИЭЛЬ-Новостройки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СПБ – ГК «БН», регионы - сертифицированные аналитики. </a:t>
            </a:r>
            <a:endParaRPr lang="ru-RU" sz="1200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01608" y="2924944"/>
            <a:ext cx="442392" cy="365125"/>
          </a:xfrm>
        </p:spPr>
        <p:txBody>
          <a:bodyPr/>
          <a:lstStyle/>
          <a:p>
            <a:pPr algn="ctr"/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 algn="ctr"/>
              <a:t>11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4033" name="Object 1"/>
          <p:cNvGraphicFramePr>
            <a:graphicFrameLocks noChangeAspect="1"/>
          </p:cNvGraphicFramePr>
          <p:nvPr/>
        </p:nvGraphicFramePr>
        <p:xfrm>
          <a:off x="320675" y="274638"/>
          <a:ext cx="5467350" cy="5605462"/>
        </p:xfrm>
        <a:graphic>
          <a:graphicData uri="http://schemas.openxmlformats.org/presentationml/2006/ole">
            <p:oleObj spid="_x0000_s44033" name="Диаграмма" r:id="rId3" imgW="5486400" imgH="5646420" progId="MSGraph.Chart.8">
              <p:embed/>
            </p:oleObj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23528" y="5903114"/>
            <a:ext cx="54006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Примечание: *Доля первичного рынка и ипотечных сделок - с исключением сделок мены (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0%).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Источник: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Росреестр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по Москве.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68144" y="116632"/>
            <a:ext cx="3059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результате весеннего и осеннего всплеска активности рынка по итогам 2014 года был зарегистрирован рост оборотов рынка, объемов ввода жилья.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Рынок жилой недвижимости оказался одним из сегментов отечественной экономики, который на фоне общеэкономической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стагна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ции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сохранил высокие темпы роста.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4139952" y="1628800"/>
            <a:ext cx="0" cy="3528392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39944" y="6381328"/>
            <a:ext cx="504056" cy="365125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12</a:t>
            </a:fld>
            <a:endParaRPr lang="ru-RU" sz="16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68144" y="4581128"/>
            <a:ext cx="3024336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кризис начинается не с падения цен, а с падения объемов спроса и продаж, что и произошло с января 2015 г.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090" name="Picture 2" descr="C:\Users\lenovo\Documents\МИЭЛЬ\Статьи\2015\статистика\НОЗА\11896106_691551420977044_6975903824393431408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052736"/>
            <a:ext cx="7776864" cy="43144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3" name="Прямоугольник 2"/>
          <p:cNvSpPr/>
          <p:nvPr/>
        </p:nvSpPr>
        <p:spPr>
          <a:xfrm>
            <a:off x="827584" y="5589240"/>
            <a:ext cx="1596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Источник: НОЗА</a:t>
            </a:r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9" y="188640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Индекс роста количества зарегистрированных ДДУ в РФ относительно того же периода предыдущего года </a:t>
            </a:r>
            <a:endParaRPr lang="ru-RU" sz="16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13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476250" y="1390650"/>
          <a:ext cx="4076700" cy="4754563"/>
        </p:xfrm>
        <a:graphic>
          <a:graphicData uri="http://schemas.openxmlformats.org/presentationml/2006/ole">
            <p:oleObj spid="_x0000_s49154" name="Диаграмма" r:id="rId3" imgW="4084344" imgH="4777740" progId="MSGraph.Chart.8">
              <p:embed/>
            </p:oleObj>
          </a:graphicData>
        </a:graphic>
      </p:graphicFrame>
      <p:graphicFrame>
        <p:nvGraphicFramePr>
          <p:cNvPr id="49155" name="Object 3"/>
          <p:cNvGraphicFramePr>
            <a:graphicFrameLocks noChangeAspect="1"/>
          </p:cNvGraphicFramePr>
          <p:nvPr/>
        </p:nvGraphicFramePr>
        <p:xfrm>
          <a:off x="4718050" y="1381125"/>
          <a:ext cx="4124325" cy="4772025"/>
        </p:xfrm>
        <a:graphic>
          <a:graphicData uri="http://schemas.openxmlformats.org/presentationml/2006/ole">
            <p:oleObj spid="_x0000_s49155" name="Диаграмма" r:id="rId4" imgW="4053888" imgH="4678752" progId="MSGraph.Chart.8">
              <p:embed/>
            </p:oleObj>
          </a:graphicData>
        </a:graphic>
      </p:graphicFrame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187624" y="764704"/>
            <a:ext cx="643817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а) первичный рынок                                              б) вторичный рынок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188640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Долгосрочный прогноз развития рынка жилой недвижимости Московской области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028384" y="6356350"/>
            <a:ext cx="658416" cy="365125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14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120950"/>
            <a:ext cx="4572000" cy="261610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</a:p>
          <a:p>
            <a:pPr indent="450850"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Вопросы?</a:t>
            </a:r>
          </a:p>
          <a:p>
            <a:pPr indent="450850"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Стерник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Г.М.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Sternik′s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Consulting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indent="450850"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тел.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моб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+7(964)556-72-32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0850"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gm_sternik@sterno.ru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88640"/>
            <a:ext cx="88569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Виды кризисов в экономике, их периодичность и продолжительность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51520" y="620688"/>
          <a:ext cx="8496944" cy="3943203"/>
        </p:xfrm>
        <a:graphic>
          <a:graphicData uri="http://schemas.openxmlformats.org/drawingml/2006/table">
            <a:tbl>
              <a:tblPr/>
              <a:tblGrid>
                <a:gridCol w="1584176"/>
                <a:gridCol w="1584176"/>
                <a:gridCol w="1296144"/>
                <a:gridCol w="4032448"/>
              </a:tblGrid>
              <a:tr h="3602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Виды кризисов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Средняя периодичность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Продолжите </a:t>
                      </a:r>
                      <a:r>
                        <a:rPr lang="ru-RU" sz="14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льность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фазы спада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Примеры кризисов одного вида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Циклический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сегментный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Среднесрочный -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2,0-3,0 года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0,6-0,8 года 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Москва: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2002, 2004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2007,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(2009?)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Циклический инвестиционный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Долгосрочный – 10 лет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1,5-2,0 года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Россия: 1998, 2008,  (2018?)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США: 1975, 1985, 1996, (2006?)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Кризис «мыльных пузырей»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Апериодический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2-3 года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Голландия: </a:t>
                      </a:r>
                      <a:r>
                        <a:rPr lang="ru-RU" sz="14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тюльпаномания</a:t>
                      </a: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 кризис в 1637 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США: ипотечный кризис в 2008 г.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Китай: кризис на фондовом рынке в 2015 г.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2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Финансовый (валютный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Апериодический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1,0-1,5 года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Россия: 1998 г.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0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Долговой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Апериодический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Греция: 2014 г.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Внешних шоков (война, </a:t>
                      </a:r>
                      <a:r>
                        <a:rPr lang="ru-RU" sz="14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глобаль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ный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кризис и др.)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Апериодический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США: падение цен на жилье после Первой мировой войны, связано с пандемией гриппа 1918–1919 г.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03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Структурный кризис</a:t>
                      </a: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25-30 лет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6-8 лет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США: Великая депрессия 1929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г.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Россия: 1860, 1890, 1915, 1940, 1965, 1990, 2015 </a:t>
                      </a:r>
                      <a:r>
                        <a:rPr lang="ru-RU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г.</a:t>
                      </a: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546" marR="675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4725144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Составлено по публикациям: Владимир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Мау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(ректор </a:t>
            </a:r>
            <a:r>
              <a:rPr lang="ru-RU" sz="16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РАНХиГС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Евгений Ясин (научный руководитель ВШЭ), Игорь Николаев (руководитель Центра макроэкономических исследований РБК), Александр </a:t>
            </a:r>
            <a:r>
              <a:rPr lang="ru-RU" sz="1600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Аузан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(декан экономического факультета МГУ), Роберт Шиллер (нобелевский лауреат по экономике, США).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165304"/>
            <a:ext cx="2133600" cy="556171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2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86018" name="Object 1"/>
          <p:cNvGraphicFramePr>
            <a:graphicFrameLocks noChangeAspect="1"/>
          </p:cNvGraphicFramePr>
          <p:nvPr/>
        </p:nvGraphicFramePr>
        <p:xfrm>
          <a:off x="612775" y="401638"/>
          <a:ext cx="4022725" cy="4911725"/>
        </p:xfrm>
        <a:graphic>
          <a:graphicData uri="http://schemas.openxmlformats.org/presentationml/2006/ole">
            <p:oleObj spid="_x0000_s86018" name="Диаграмма" r:id="rId3" imgW="4038552" imgH="4930212" progId="MSGraph.Chart.8">
              <p:embed/>
            </p:oleObj>
          </a:graphicData>
        </a:graphic>
      </p:graphicFrame>
      <p:graphicFrame>
        <p:nvGraphicFramePr>
          <p:cNvPr id="86020" name="Object 12"/>
          <p:cNvGraphicFramePr>
            <a:graphicFrameLocks noChangeAspect="1"/>
          </p:cNvGraphicFramePr>
          <p:nvPr/>
        </p:nvGraphicFramePr>
        <p:xfrm>
          <a:off x="4781550" y="401638"/>
          <a:ext cx="3740150" cy="4919662"/>
        </p:xfrm>
        <a:graphic>
          <a:graphicData uri="http://schemas.openxmlformats.org/presentationml/2006/ole">
            <p:oleObj spid="_x0000_s86020" name="Диаграмма" r:id="rId4" imgW="3756672" imgH="4937760" progId="MSGraph.Char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95536" y="5445224"/>
            <a:ext cx="842493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Источник: ООО «</a:t>
            </a:r>
            <a:r>
              <a:rPr lang="ru-RU" sz="14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Стерникс</a:t>
            </a:r>
            <a:r>
              <a:rPr lang="ru-RU" sz="1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Консалтинг»</a:t>
            </a: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Третий за «тучные» годы среднесрочный циклический кризис был прерван началом долгосрочного инвестиционного кризиса 2008 года.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4</a:t>
            </a:fld>
            <a:endParaRPr lang="ru-RU"/>
          </a:p>
        </p:txBody>
      </p:sp>
      <p:graphicFrame>
        <p:nvGraphicFramePr>
          <p:cNvPr id="84994" name="Object 3"/>
          <p:cNvGraphicFramePr>
            <a:graphicFrameLocks noChangeAspect="1"/>
          </p:cNvGraphicFramePr>
          <p:nvPr/>
        </p:nvGraphicFramePr>
        <p:xfrm>
          <a:off x="173038" y="192088"/>
          <a:ext cx="8686800" cy="4425950"/>
        </p:xfrm>
        <a:graphic>
          <a:graphicData uri="http://schemas.openxmlformats.org/presentationml/2006/ole">
            <p:oleObj spid="_x0000_s84994" name="Диаграмма" r:id="rId3" imgW="8724888" imgH="4442388" progId="MSGraph.Chart.8">
              <p:embed/>
            </p:oleObj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4797152"/>
            <a:ext cx="8533456" cy="193899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Третий за годы новейшей истории России долгосрочный цикл был прерван в 2014 году началом структурного кризиса. А.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Азуан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: «Никакого дна у этого кризиса нет, дно бывает только у циклического кризиса, какой был, например, в 2008 году, кризиса перепроизводства. Нынешний кризис в России связан с исчерпанием сырьевой модели экономики.»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 noChangeAspect="1"/>
          </p:cNvGrpSpPr>
          <p:nvPr/>
        </p:nvGrpSpPr>
        <p:grpSpPr bwMode="auto">
          <a:xfrm>
            <a:off x="395536" y="404664"/>
            <a:ext cx="8352928" cy="5904656"/>
            <a:chOff x="2360" y="5566"/>
            <a:chExt cx="7200" cy="5007"/>
          </a:xfrm>
        </p:grpSpPr>
        <p:sp>
          <p:nvSpPr>
            <p:cNvPr id="3" name="AutoShape 23"/>
            <p:cNvSpPr>
              <a:spLocks noChangeAspect="1" noChangeArrowheads="1" noTextEdit="1"/>
            </p:cNvSpPr>
            <p:nvPr/>
          </p:nvSpPr>
          <p:spPr bwMode="auto">
            <a:xfrm>
              <a:off x="2360" y="5566"/>
              <a:ext cx="7200" cy="5007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" name="AutoShape 22"/>
            <p:cNvSpPr>
              <a:spLocks noChangeArrowheads="1"/>
            </p:cNvSpPr>
            <p:nvPr/>
          </p:nvSpPr>
          <p:spPr bwMode="auto">
            <a:xfrm>
              <a:off x="3074" y="6123"/>
              <a:ext cx="1624" cy="844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Циклический (инвестиционный) кризис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AutoShape 21"/>
            <p:cNvSpPr>
              <a:spLocks noChangeArrowheads="1"/>
            </p:cNvSpPr>
            <p:nvPr/>
          </p:nvSpPr>
          <p:spPr bwMode="auto">
            <a:xfrm>
              <a:off x="3912" y="7045"/>
              <a:ext cx="1545" cy="894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Финансовый (валютный) кризис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AutoShape 20"/>
            <p:cNvSpPr>
              <a:spLocks noChangeArrowheads="1"/>
            </p:cNvSpPr>
            <p:nvPr/>
          </p:nvSpPr>
          <p:spPr bwMode="auto">
            <a:xfrm>
              <a:off x="2536" y="7743"/>
              <a:ext cx="1524" cy="875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Кризис «мыльных пузырей»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AutoShape 19"/>
            <p:cNvSpPr>
              <a:spLocks noChangeArrowheads="1"/>
            </p:cNvSpPr>
            <p:nvPr/>
          </p:nvSpPr>
          <p:spPr bwMode="auto">
            <a:xfrm>
              <a:off x="3960" y="8381"/>
              <a:ext cx="1413" cy="724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Долговой кризис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AutoShape 18"/>
            <p:cNvSpPr>
              <a:spLocks noChangeArrowheads="1"/>
            </p:cNvSpPr>
            <p:nvPr/>
          </p:nvSpPr>
          <p:spPr bwMode="auto">
            <a:xfrm>
              <a:off x="2496" y="9170"/>
              <a:ext cx="1464" cy="838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Кризис внешних шоков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3912" y="9817"/>
              <a:ext cx="1663" cy="634"/>
            </a:xfrm>
            <a:custGeom>
              <a:avLst/>
              <a:gdLst>
                <a:gd name="G0" fmla="+- 2700 0 0"/>
                <a:gd name="G1" fmla="*/ G0 2 1"/>
                <a:gd name="G2" fmla="+- 21600 0 G1"/>
                <a:gd name="G3" fmla="*/ G2 G2 1"/>
                <a:gd name="G4" fmla="*/ G0 G0 1"/>
                <a:gd name="G5" fmla="+- G3 0 G4"/>
                <a:gd name="G6" fmla="*/ G5 1 8"/>
                <a:gd name="G7" fmla="sqrt G6"/>
                <a:gd name="G8" fmla="*/ G4 1 8"/>
                <a:gd name="G9" fmla="sqrt G8"/>
                <a:gd name="G10" fmla="+- G7 G9 0"/>
                <a:gd name="G11" fmla="+- G7 0 G9"/>
                <a:gd name="G12" fmla="+- G10 10800 0"/>
                <a:gd name="G13" fmla="+- 10800 0 G10"/>
                <a:gd name="G14" fmla="+- G11 10800 0"/>
                <a:gd name="G15" fmla="+- 10800 0 G11"/>
                <a:gd name="G16" fmla="+- 21600 0 G0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17401" y="15493"/>
                  </a:moveTo>
                  <a:cubicBezTo>
                    <a:pt x="18376" y="14122"/>
                    <a:pt x="18900" y="12482"/>
                    <a:pt x="18900" y="10800"/>
                  </a:cubicBezTo>
                  <a:cubicBezTo>
                    <a:pt x="18900" y="6326"/>
                    <a:pt x="15273" y="2700"/>
                    <a:pt x="10800" y="2700"/>
                  </a:cubicBezTo>
                  <a:cubicBezTo>
                    <a:pt x="9117" y="2699"/>
                    <a:pt x="7477" y="3223"/>
                    <a:pt x="6106" y="4198"/>
                  </a:cubicBezTo>
                  <a:close/>
                  <a:moveTo>
                    <a:pt x="4198" y="6106"/>
                  </a:moveTo>
                  <a:cubicBezTo>
                    <a:pt x="3223" y="7477"/>
                    <a:pt x="2700" y="9117"/>
                    <a:pt x="2700" y="10799"/>
                  </a:cubicBezTo>
                  <a:cubicBezTo>
                    <a:pt x="2700" y="15273"/>
                    <a:pt x="6326" y="18900"/>
                    <a:pt x="10800" y="18900"/>
                  </a:cubicBezTo>
                  <a:cubicBezTo>
                    <a:pt x="12482" y="18900"/>
                    <a:pt x="14122" y="18376"/>
                    <a:pt x="15493" y="17401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Структурный кризис</a:t>
              </a:r>
              <a:endPara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16"/>
            <p:cNvSpPr txBox="1">
              <a:spLocks noChangeArrowheads="1"/>
            </p:cNvSpPr>
            <p:nvPr/>
          </p:nvSpPr>
          <p:spPr bwMode="auto">
            <a:xfrm>
              <a:off x="3960" y="5684"/>
              <a:ext cx="4582" cy="389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Примеры комбинированных кризисов в России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5"/>
            <p:cNvSpPr>
              <a:spLocks noChangeArrowheads="1"/>
            </p:cNvSpPr>
            <p:nvPr/>
          </p:nvSpPr>
          <p:spPr bwMode="auto">
            <a:xfrm>
              <a:off x="7465" y="6258"/>
              <a:ext cx="1077" cy="57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1998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7825" y="7655"/>
              <a:ext cx="1076" cy="597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2008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Oval 13"/>
            <p:cNvSpPr>
              <a:spLocks noChangeArrowheads="1"/>
            </p:cNvSpPr>
            <p:nvPr/>
          </p:nvSpPr>
          <p:spPr bwMode="auto">
            <a:xfrm>
              <a:off x="7884" y="9509"/>
              <a:ext cx="1077" cy="5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Calibri" pitchFamily="34" charset="0"/>
                  <a:cs typeface="Times New Roman" pitchFamily="18" charset="0"/>
                </a:rPr>
                <a:t>2015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12"/>
            <p:cNvSpPr>
              <a:spLocks noChangeShapeType="1"/>
            </p:cNvSpPr>
            <p:nvPr/>
          </p:nvSpPr>
          <p:spPr bwMode="auto">
            <a:xfrm>
              <a:off x="4698" y="6545"/>
              <a:ext cx="2767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11"/>
            <p:cNvSpPr>
              <a:spLocks noChangeShapeType="1"/>
            </p:cNvSpPr>
            <p:nvPr/>
          </p:nvSpPr>
          <p:spPr bwMode="auto">
            <a:xfrm flipV="1">
              <a:off x="5463" y="6750"/>
              <a:ext cx="2160" cy="78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10"/>
            <p:cNvSpPr>
              <a:spLocks noChangeShapeType="1"/>
            </p:cNvSpPr>
            <p:nvPr/>
          </p:nvSpPr>
          <p:spPr bwMode="auto">
            <a:xfrm>
              <a:off x="4698" y="6545"/>
              <a:ext cx="3665" cy="11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9"/>
            <p:cNvSpPr>
              <a:spLocks noChangeShapeType="1"/>
            </p:cNvSpPr>
            <p:nvPr/>
          </p:nvSpPr>
          <p:spPr bwMode="auto">
            <a:xfrm flipV="1">
              <a:off x="3960" y="8252"/>
              <a:ext cx="4403" cy="133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8"/>
            <p:cNvSpPr>
              <a:spLocks noChangeShapeType="1"/>
            </p:cNvSpPr>
            <p:nvPr/>
          </p:nvSpPr>
          <p:spPr bwMode="auto">
            <a:xfrm flipV="1">
              <a:off x="5373" y="6835"/>
              <a:ext cx="2631" cy="190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7"/>
            <p:cNvSpPr>
              <a:spLocks noChangeShapeType="1"/>
            </p:cNvSpPr>
            <p:nvPr/>
          </p:nvSpPr>
          <p:spPr bwMode="auto">
            <a:xfrm flipV="1">
              <a:off x="5373" y="8165"/>
              <a:ext cx="2610" cy="5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6"/>
            <p:cNvSpPr>
              <a:spLocks noChangeShapeType="1"/>
            </p:cNvSpPr>
            <p:nvPr/>
          </p:nvSpPr>
          <p:spPr bwMode="auto">
            <a:xfrm>
              <a:off x="5463" y="7537"/>
              <a:ext cx="2520" cy="2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5"/>
            <p:cNvSpPr>
              <a:spLocks noChangeShapeType="1"/>
            </p:cNvSpPr>
            <p:nvPr/>
          </p:nvSpPr>
          <p:spPr bwMode="auto">
            <a:xfrm flipV="1">
              <a:off x="5588" y="10023"/>
              <a:ext cx="2855" cy="163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4"/>
            <p:cNvSpPr>
              <a:spLocks noChangeShapeType="1"/>
            </p:cNvSpPr>
            <p:nvPr/>
          </p:nvSpPr>
          <p:spPr bwMode="auto">
            <a:xfrm>
              <a:off x="3960" y="9589"/>
              <a:ext cx="3924" cy="22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3"/>
            <p:cNvSpPr>
              <a:spLocks noChangeShapeType="1"/>
            </p:cNvSpPr>
            <p:nvPr/>
          </p:nvSpPr>
          <p:spPr bwMode="auto">
            <a:xfrm>
              <a:off x="5463" y="7537"/>
              <a:ext cx="2545" cy="20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2"/>
            <p:cNvSpPr>
              <a:spLocks noChangeShapeType="1"/>
            </p:cNvSpPr>
            <p:nvPr/>
          </p:nvSpPr>
          <p:spPr bwMode="auto">
            <a:xfrm flipV="1">
              <a:off x="4060" y="7954"/>
              <a:ext cx="3765" cy="2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cxnSp>
        <p:nvCxnSpPr>
          <p:cNvPr id="26" name="Прямая со стрелкой 25"/>
          <p:cNvCxnSpPr>
            <a:stCxn id="4" idx="6"/>
            <a:endCxn id="13" idx="0"/>
          </p:cNvCxnSpPr>
          <p:nvPr/>
        </p:nvCxnSpPr>
        <p:spPr>
          <a:xfrm>
            <a:off x="3107917" y="1559179"/>
            <a:ext cx="4320901" cy="34953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>
          <a:xfrm>
            <a:off x="8316416" y="6356350"/>
            <a:ext cx="370384" cy="365125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5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188640"/>
            <a:ext cx="814389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Основные показатели прогнозов социально-экономического развития РФ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2015 год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51520" y="692696"/>
          <a:ext cx="8784977" cy="4179771"/>
        </p:xfrm>
        <a:graphic>
          <a:graphicData uri="http://schemas.openxmlformats.org/drawingml/2006/table">
            <a:tbl>
              <a:tblPr/>
              <a:tblGrid>
                <a:gridCol w="2664296"/>
                <a:gridCol w="1368152"/>
                <a:gridCol w="1080120"/>
                <a:gridCol w="1080120"/>
                <a:gridCol w="720080"/>
                <a:gridCol w="720080"/>
                <a:gridCol w="1152129"/>
              </a:tblGrid>
              <a:tr h="52217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Параметры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Прогнозы от июня 2014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Пересмотренные прогнозы от февраля 2015 года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0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Принятый для расчетов по модели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Прави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тель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>
                          <a:latin typeface="Times New Roman"/>
                          <a:ea typeface="Calibri"/>
                          <a:cs typeface="Times New Roman"/>
                        </a:rPr>
                        <a:t>ственный</a:t>
                      </a: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Прави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тель</a:t>
                      </a:r>
                      <a:r>
                        <a:rPr lang="ru-RU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ственный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ФБК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ВШЭ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Институт Гайдара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Рост ВВП,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-3,5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+2,5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-4,0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-7,0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-6,8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Среднегодовая цена на нефть, $/баррель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55-60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110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курс доллара, руб./ $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60-65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61,5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75,0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64,5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0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темп роста реальных доходов населения,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-6,3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-6,5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-8,0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-8,5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0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Инфляция,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12,2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15,2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0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Среднегодовой темп роста номинальных доходов населения, %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5,0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5,1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3,6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Calibri"/>
                          <a:cs typeface="Times New Roman"/>
                        </a:rPr>
                        <a:t>6,0</a:t>
                      </a:r>
                      <a:endParaRPr lang="ru-RU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7,1</a:t>
                      </a:r>
                      <a:endParaRPr lang="ru-RU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567" marR="6756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79512" y="5301208"/>
            <a:ext cx="8640960" cy="115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онсенсус-прогноз, принятый в июне 2014 года для расчетов по модели функционирования локального рынка жилья, укладывается в диапазон скорректированных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прогнозов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404664"/>
            <a:ext cx="849694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Динамика официального курса доллара США </a:t>
            </a: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ekb.dk.ru/system/ckeditor_pictures/000/107/790_content.png?143989717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764704"/>
            <a:ext cx="4392488" cy="417646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aphicFrame>
        <p:nvGraphicFramePr>
          <p:cNvPr id="88066" name="Object 2"/>
          <p:cNvGraphicFramePr>
            <a:graphicFrameLocks noChangeAspect="1"/>
          </p:cNvGraphicFramePr>
          <p:nvPr/>
        </p:nvGraphicFramePr>
        <p:xfrm>
          <a:off x="4788024" y="620688"/>
          <a:ext cx="4197350" cy="4335463"/>
        </p:xfrm>
        <a:graphic>
          <a:graphicData uri="http://schemas.openxmlformats.org/presentationml/2006/ole">
            <p:oleObj spid="_x0000_s88066" name="Диаграмма" r:id="rId4" imgW="2987064" imgH="3086100" progId="MSGraph.Chart.8">
              <p:embed/>
            </p:oleObj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515719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 маю 2015 года последствия валютно-финансового шока сгладились, курс доллара снизился до 48-50 руб., население, предприниматели, правительство перешли от паники к умеренному оптимизму. Но в августе нефть снова подешевела, доллар вырос до 65-68  руб.  Минэкономразвития произвел расчет «консервативного» сценария.</a:t>
            </a:r>
            <a:endParaRPr lang="ru-RU" sz="1600" dirty="0"/>
          </a:p>
        </p:txBody>
      </p:sp>
      <p:sp>
        <p:nvSpPr>
          <p:cNvPr id="7" name="Блок-схема: узел 6"/>
          <p:cNvSpPr/>
          <p:nvPr/>
        </p:nvSpPr>
        <p:spPr>
          <a:xfrm>
            <a:off x="6732240" y="3356992"/>
            <a:ext cx="144016" cy="1440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endCxn id="7" idx="2"/>
          </p:cNvCxnSpPr>
          <p:nvPr/>
        </p:nvCxnSpPr>
        <p:spPr>
          <a:xfrm>
            <a:off x="5292080" y="3429000"/>
            <a:ext cx="14401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804248" y="3429000"/>
            <a:ext cx="0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67544" y="332656"/>
            <a:ext cx="82351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Новые правительственные  макроэкономические прогнозы от мая и августа 2015 года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5011" y="836712"/>
          <a:ext cx="8928989" cy="4313674"/>
        </p:xfrm>
        <a:graphic>
          <a:graphicData uri="http://schemas.openxmlformats.org/drawingml/2006/table">
            <a:tbl>
              <a:tblPr/>
              <a:tblGrid>
                <a:gridCol w="3130657"/>
                <a:gridCol w="853816"/>
                <a:gridCol w="1138422"/>
                <a:gridCol w="711513"/>
                <a:gridCol w="1067270"/>
                <a:gridCol w="853816"/>
                <a:gridCol w="1173495"/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Параметры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2015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2016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2017-2018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Базо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Консер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вативный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Базо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Консер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вативный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Базо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вый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Консер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вативный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Среднегодовые цены на нефть </a:t>
                      </a:r>
                      <a:r>
                        <a:rPr lang="ru-RU" sz="16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Urals</a:t>
                      </a: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$/баррель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65-70</a:t>
                      </a: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Чистый отток капитала,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$ млрд.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60-55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Среднегодовой курс рубля, руб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./$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75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Инфляция,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11,9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7,0-6,0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Прирост ВВП в реальном выражении, 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-2,8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-3,3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+2,3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+2,4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Прирост инвестиций в основной капитал,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-10,6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+3,1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+2,9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Прирост реальных доходов населения, 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-6,3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-6,5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+1,1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-4,0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+2,7</a:t>
                      </a:r>
                      <a:endParaRPr lang="ru-RU" sz="1600" b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-3,0-2,0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0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Прирост номинальных доходов населения, 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+5,0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+,4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+8,0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+1,8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+7,8</a:t>
                      </a: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+3,8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94" marR="684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23528" y="5373216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Базовый вариант – от мая 2015 г., консервативный – от августа.</a:t>
            </a:r>
          </a:p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сентябре в качестве базового на 2016 год принят  «облегченный» консервативный вариант: нефть – 48 долларов/баррель, ВВП - +1%.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856984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 основании приведенного анализа характеристик начавшегося кризиса как структурного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мы сохраняем «пессимистический» сценарий прогноза макроэкономических показателей, принятый для расчетов по модели развития локального рынка жилой недвижимости в июне 2014 года.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				Риски отклонения от  прогноза: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- резкий рост нефтяных цен и отказ 						от структурных реформ;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- резкое падение нефтяных цен 							(Иран);  </a:t>
            </a:r>
          </a:p>
          <a:p>
            <a:pPr algn="just">
              <a:lnSpc>
                <a:spcPct val="150000"/>
              </a:lnSpc>
            </a:pPr>
            <a:r>
              <a:rPr lang="ru-RU" sz="1600" dirty="0" smtClean="0"/>
              <a:t>						-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неадекватная реакция властей 						и населения, выражающаяся в 						отказе от баланса целей и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ресур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				сов и попытке принятия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искуст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						венных и неадекватных  мер для						ускорения роста (В.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Мау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).						            </a:t>
            </a:r>
          </a:p>
          <a:p>
            <a:pPr algn="just">
              <a:lnSpc>
                <a:spcPct val="150000"/>
              </a:lnSpc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</a:t>
            </a: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lnSpc>
                <a:spcPct val="150000"/>
              </a:lnSpc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323528" y="1700808"/>
          <a:ext cx="5138737" cy="5011737"/>
        </p:xfrm>
        <a:graphic>
          <a:graphicData uri="http://schemas.openxmlformats.org/presentationml/2006/ole">
            <p:oleObj spid="_x0000_s58370" name="Диаграмма" r:id="rId3" imgW="5158728" imgH="5021652" progId="MSGraph.Chart.8">
              <p:embed/>
            </p:oleObj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611560" y="5013176"/>
            <a:ext cx="460851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16416" y="6356350"/>
            <a:ext cx="370384" cy="365125"/>
          </a:xfrm>
        </p:spPr>
        <p:txBody>
          <a:bodyPr/>
          <a:lstStyle/>
          <a:p>
            <a:fld id="{725C68B6-61C2-468F-89AB-4B9F7531AA68}" type="slidenum">
              <a:rPr lang="ru-RU" sz="1600" b="1" smtClean="0">
                <a:solidFill>
                  <a:schemeClr val="tx1"/>
                </a:solidFill>
              </a:rPr>
              <a:pPr/>
              <a:t>9</a:t>
            </a:fld>
            <a:endParaRPr lang="ru-RU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15102</TotalTime>
  <Words>987</Words>
  <Application>Microsoft Office PowerPoint</Application>
  <PresentationFormat>Экран (4:3)</PresentationFormat>
  <Paragraphs>217</Paragraphs>
  <Slides>15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Диаграмма</vt:lpstr>
      <vt:lpstr> ООО Sternik’s Consulting www.realtymarket.ru  Стерник Г.М. профессор кафедры «Управление проектами и программами»  РЭУ им. Г.В. Плеханова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ООО Sternik’s Consulting www.realtymarket.ru  Стерник Г.М. профессор кафедры «Управление проектами и программами»  РЭУ им. Г.В. Плеханова, председатель комиссии по аттестации аналитиков рынка недвижимости РГР</dc:title>
  <dc:creator>Геннадий Моисеевич</dc:creator>
  <cp:lastModifiedBy>mama_ari</cp:lastModifiedBy>
  <cp:revision>307</cp:revision>
  <dcterms:created xsi:type="dcterms:W3CDTF">2014-08-09T08:25:21Z</dcterms:created>
  <dcterms:modified xsi:type="dcterms:W3CDTF">2015-10-12T13:01:53Z</dcterms:modified>
</cp:coreProperties>
</file>