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992888" cy="2952328"/>
          </a:xfrm>
        </p:spPr>
        <p:txBody>
          <a:bodyPr>
            <a:normAutofit fontScale="40000" lnSpcReduction="20000"/>
          </a:bodyPr>
          <a:lstStyle/>
          <a:p>
            <a:r>
              <a:rPr lang="ru-RU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Факторы, определяющие объем ипотечного жилищного кредитования</a:t>
            </a:r>
            <a:endParaRPr lang="ru-RU" sz="67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Ипотечном Форуме Всероссийского жилищного конгресса)</a:t>
            </a: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Санкт-Петербург, 2.10.14</a:t>
            </a:r>
          </a:p>
          <a:p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000" b="1" dirty="0" smtClean="0">
                <a:latin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</a:rPr>
              <a:t>Стерник</a:t>
            </a:r>
            <a:r>
              <a:rPr lang="ru-RU" sz="2800" b="1" dirty="0" smtClean="0">
                <a:latin typeface="Times New Roman" pitchFamily="18" charset="0"/>
              </a:rPr>
              <a:t> Г.М.</a:t>
            </a:r>
            <a:r>
              <a:rPr lang="ru-RU" sz="1600" b="1" dirty="0" smtClean="0">
                <a:latin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</a:rPr>
              <a:t>профессор кафедры «Управление проектами и программами» </a:t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</a:rPr>
              <a:t>Российского экономического университета им. Г.В.Плеханова, </a:t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</a:rPr>
              <a:t>председатель комиссии по аттестации аналитиков рынка недвижимости РГ</a:t>
            </a:r>
            <a:r>
              <a:rPr lang="ru-RU" sz="1600" b="1" dirty="0" smtClean="0">
                <a:latin typeface="Times New Roman" pitchFamily="18" charset="0"/>
              </a:rPr>
              <a:t>Р </a:t>
            </a:r>
            <a:r>
              <a:rPr lang="ru-RU" sz="1600" dirty="0" smtClean="0">
                <a:latin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</a:rPr>
            </a:br>
            <a:endParaRPr lang="ru-RU" sz="1600" dirty="0" smtClean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166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Sternik’s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www.realtymarket.ru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9512" y="-184666"/>
            <a:ext cx="8784976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 рисунка показывают, что при базовых значениях средней удельной цены квартир и при их изменении в широких пределах доля населения, которой жилье без ипотеки доступно, сохраняется на уровне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44,5%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(меняется лишь структура населения, которой жилье доступно, по группам доходности). Но при повышении средних цен на 30% эта величина снижается до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33,2%.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 зачета имеющейся квартиры она находится в пределах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17,4-26,9%.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базовых значениях средней цены и изменении ставки кредита в широких пределах доля населения, которой доступен кредит, сохраняется на уровне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69,4%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 только при снижении ставки до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9,5%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 доля вырастает до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88,6%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снижении средних цен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этот рост происходит уже при ставке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при ставке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при ставке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15,5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повышении средних цен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рост доли населения, которой доступен кредит, при ставке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уже не происходит, при повышении цен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ставки до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 доля снижается до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44,5%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при росте цен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снижается уже при ставке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Таким образом, при существующей ситуации на рынке жилой недвижимости, когда темпы роста цен незначительны (что поддерживает спрос населения на кредиты), повышение процентных ставок с 11,5 до 15,5% практически не влияет на долю населения, которой доступен кредит, а повышение этой доли возможно лишь при снижении ставок до 9,5-10,5%.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</a:rPr>
              <a:t>Стерник</a:t>
            </a:r>
            <a:r>
              <a:rPr lang="ru-RU" sz="2000" b="1" dirty="0" smtClean="0">
                <a:latin typeface="Times New Roman" pitchFamily="18" charset="0"/>
              </a:rPr>
              <a:t> Г.М.,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</a:rPr>
              <a:t>+7(964)556-72-32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</a:rPr>
              <a:t>gm_sternik@sterno.ru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sym typeface="Wingdings" pitchFamily="2" charset="2"/>
              </a:rPr>
              <a:t>www.</a:t>
            </a:r>
            <a:r>
              <a:rPr lang="en-US" sz="2000" b="1" dirty="0" smtClean="0">
                <a:latin typeface="Times New Roman" pitchFamily="18" charset="0"/>
              </a:rPr>
              <a:t>realtymarket.ru</a:t>
            </a:r>
            <a:endParaRPr lang="ru-RU" sz="2000" b="1" dirty="0" smtClean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620688"/>
            <a:ext cx="44196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Спасибо за внимание!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Вопросы?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121" name="Group 1"/>
          <p:cNvGrpSpPr>
            <a:grpSpLocks noChangeAspect="1"/>
          </p:cNvGrpSpPr>
          <p:nvPr/>
        </p:nvGrpSpPr>
        <p:grpSpPr bwMode="auto">
          <a:xfrm>
            <a:off x="0" y="548680"/>
            <a:ext cx="8892480" cy="6140152"/>
            <a:chOff x="2358" y="3060"/>
            <a:chExt cx="7315" cy="6742"/>
          </a:xfrm>
        </p:grpSpPr>
        <p:sp>
          <p:nvSpPr>
            <p:cNvPr id="5164" name="AutoShape 44"/>
            <p:cNvSpPr>
              <a:spLocks noChangeAspect="1" noChangeArrowheads="1" noTextEdit="1"/>
            </p:cNvSpPr>
            <p:nvPr/>
          </p:nvSpPr>
          <p:spPr bwMode="auto">
            <a:xfrm>
              <a:off x="2358" y="3060"/>
              <a:ext cx="7315" cy="674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63" name="Text Box 43"/>
            <p:cNvSpPr txBox="1">
              <a:spLocks noChangeArrowheads="1"/>
            </p:cNvSpPr>
            <p:nvPr/>
          </p:nvSpPr>
          <p:spPr bwMode="auto">
            <a:xfrm>
              <a:off x="3767" y="3567"/>
              <a:ext cx="4157" cy="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поглощения жилья и ипотечных кредитов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2920" y="3081"/>
              <a:ext cx="6204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Факторы, определяющие объем ипотечного кредитования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1" name="Text Box 41"/>
            <p:cNvSpPr txBox="1">
              <a:spLocks noChangeArrowheads="1"/>
            </p:cNvSpPr>
            <p:nvPr/>
          </p:nvSpPr>
          <p:spPr bwMode="auto">
            <a:xfrm>
              <a:off x="2437" y="4365"/>
              <a:ext cx="1793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Денежный объем предложения ипотечных кредитов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0" name="Text Box 40"/>
            <p:cNvSpPr txBox="1">
              <a:spLocks noChangeArrowheads="1"/>
            </p:cNvSpPr>
            <p:nvPr/>
          </p:nvSpPr>
          <p:spPr bwMode="auto">
            <a:xfrm>
              <a:off x="4346" y="4365"/>
              <a:ext cx="1656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предъявленного спроса на кредиты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9" name="Text Box 39"/>
            <p:cNvSpPr txBox="1">
              <a:spLocks noChangeArrowheads="1"/>
            </p:cNvSpPr>
            <p:nvPr/>
          </p:nvSpPr>
          <p:spPr bwMode="auto">
            <a:xfrm>
              <a:off x="7646" y="4365"/>
              <a:ext cx="1784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строительства и предложения жилья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8" name="Text Box 38"/>
            <p:cNvSpPr txBox="1">
              <a:spLocks noChangeArrowheads="1"/>
            </p:cNvSpPr>
            <p:nvPr/>
          </p:nvSpPr>
          <p:spPr bwMode="auto">
            <a:xfrm>
              <a:off x="3335" y="5590"/>
              <a:ext cx="1318" cy="74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Доступность кредита для населения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4885" y="6804"/>
              <a:ext cx="1720" cy="6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Доходы населения и их расслоение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6" name="Text Box 36"/>
            <p:cNvSpPr txBox="1">
              <a:spLocks noChangeArrowheads="1"/>
            </p:cNvSpPr>
            <p:nvPr/>
          </p:nvSpPr>
          <p:spPr bwMode="auto">
            <a:xfrm>
              <a:off x="6731" y="6777"/>
              <a:ext cx="1694" cy="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Цены на жилье различного класса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5" name="Text Box 35"/>
            <p:cNvSpPr txBox="1">
              <a:spLocks noChangeArrowheads="1"/>
            </p:cNvSpPr>
            <p:nvPr/>
          </p:nvSpPr>
          <p:spPr bwMode="auto">
            <a:xfrm>
              <a:off x="7659" y="5590"/>
              <a:ext cx="1718" cy="7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Склонность населения к расходованию накоплений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4" name="Text Box 34"/>
            <p:cNvSpPr txBox="1">
              <a:spLocks noChangeArrowheads="1"/>
            </p:cNvSpPr>
            <p:nvPr/>
          </p:nvSpPr>
          <p:spPr bwMode="auto">
            <a:xfrm>
              <a:off x="4875" y="5590"/>
              <a:ext cx="1238" cy="75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Доступность жилья для населения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3" name="AutoShape 33"/>
            <p:cNvSpPr>
              <a:spLocks noChangeShapeType="1"/>
            </p:cNvSpPr>
            <p:nvPr/>
          </p:nvSpPr>
          <p:spPr bwMode="auto">
            <a:xfrm>
              <a:off x="3343" y="4163"/>
              <a:ext cx="520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2" name="AutoShape 32"/>
            <p:cNvSpPr>
              <a:spLocks noChangeShapeType="1"/>
            </p:cNvSpPr>
            <p:nvPr/>
          </p:nvSpPr>
          <p:spPr bwMode="auto">
            <a:xfrm flipH="1" flipV="1">
              <a:off x="5846" y="3936"/>
              <a:ext cx="1" cy="2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1" name="AutoShape 31"/>
            <p:cNvSpPr>
              <a:spLocks noChangeShapeType="1"/>
            </p:cNvSpPr>
            <p:nvPr/>
          </p:nvSpPr>
          <p:spPr bwMode="auto">
            <a:xfrm flipV="1">
              <a:off x="3334" y="4163"/>
              <a:ext cx="1" cy="2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0" name="AutoShape 30"/>
            <p:cNvSpPr>
              <a:spLocks noChangeShapeType="1"/>
            </p:cNvSpPr>
            <p:nvPr/>
          </p:nvSpPr>
          <p:spPr bwMode="auto">
            <a:xfrm flipV="1">
              <a:off x="5174" y="4163"/>
              <a:ext cx="1" cy="2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9" name="AutoShape 29"/>
            <p:cNvSpPr>
              <a:spLocks noChangeShapeType="1"/>
            </p:cNvSpPr>
            <p:nvPr/>
          </p:nvSpPr>
          <p:spPr bwMode="auto">
            <a:xfrm flipV="1">
              <a:off x="8538" y="4163"/>
              <a:ext cx="1" cy="2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8" name="AutoShape 28"/>
            <p:cNvSpPr>
              <a:spLocks noChangeShapeType="1"/>
            </p:cNvSpPr>
            <p:nvPr/>
          </p:nvSpPr>
          <p:spPr bwMode="auto">
            <a:xfrm>
              <a:off x="3927" y="5347"/>
              <a:ext cx="4561" cy="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7" name="AutoShape 27"/>
            <p:cNvSpPr>
              <a:spLocks noChangeShapeType="1"/>
            </p:cNvSpPr>
            <p:nvPr/>
          </p:nvSpPr>
          <p:spPr bwMode="auto">
            <a:xfrm flipH="1" flipV="1">
              <a:off x="5174" y="5127"/>
              <a:ext cx="1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6" name="AutoShape 26"/>
            <p:cNvSpPr>
              <a:spLocks noChangeShapeType="1"/>
            </p:cNvSpPr>
            <p:nvPr/>
          </p:nvSpPr>
          <p:spPr bwMode="auto">
            <a:xfrm flipV="1">
              <a:off x="3927" y="5353"/>
              <a:ext cx="38" cy="2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5" name="AutoShape 25"/>
            <p:cNvSpPr>
              <a:spLocks noChangeShapeType="1"/>
            </p:cNvSpPr>
            <p:nvPr/>
          </p:nvSpPr>
          <p:spPr bwMode="auto">
            <a:xfrm flipV="1">
              <a:off x="8488" y="5353"/>
              <a:ext cx="1" cy="1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4" name="AutoShape 24"/>
            <p:cNvSpPr>
              <a:spLocks noChangeShapeType="1"/>
            </p:cNvSpPr>
            <p:nvPr/>
          </p:nvSpPr>
          <p:spPr bwMode="auto">
            <a:xfrm flipV="1">
              <a:off x="3987" y="6302"/>
              <a:ext cx="1" cy="32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3" name="AutoShape 23"/>
            <p:cNvSpPr>
              <a:spLocks noChangeShapeType="1"/>
            </p:cNvSpPr>
            <p:nvPr/>
          </p:nvSpPr>
          <p:spPr bwMode="auto">
            <a:xfrm flipH="1" flipV="1">
              <a:off x="5753" y="6597"/>
              <a:ext cx="1" cy="180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2" name="AutoShape 22"/>
            <p:cNvSpPr>
              <a:spLocks noChangeShapeType="1"/>
            </p:cNvSpPr>
            <p:nvPr/>
          </p:nvSpPr>
          <p:spPr bwMode="auto">
            <a:xfrm flipV="1">
              <a:off x="5467" y="6302"/>
              <a:ext cx="1" cy="27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1" name="AutoShape 21"/>
            <p:cNvSpPr>
              <a:spLocks noChangeShapeType="1"/>
            </p:cNvSpPr>
            <p:nvPr/>
          </p:nvSpPr>
          <p:spPr bwMode="auto">
            <a:xfrm flipH="1" flipV="1">
              <a:off x="5372" y="5353"/>
              <a:ext cx="38" cy="2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2893" y="6790"/>
              <a:ext cx="1899" cy="63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Условия ипотечного кредитования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9" name="AutoShape 19"/>
            <p:cNvSpPr>
              <a:spLocks noChangeShapeType="1"/>
            </p:cNvSpPr>
            <p:nvPr/>
          </p:nvSpPr>
          <p:spPr bwMode="auto">
            <a:xfrm>
              <a:off x="3844" y="6581"/>
              <a:ext cx="3647" cy="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8" name="AutoShape 18"/>
            <p:cNvSpPr>
              <a:spLocks noChangeShapeType="1"/>
            </p:cNvSpPr>
            <p:nvPr/>
          </p:nvSpPr>
          <p:spPr bwMode="auto">
            <a:xfrm flipV="1">
              <a:off x="3843" y="6567"/>
              <a:ext cx="1" cy="207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7" name="AutoShape 17"/>
            <p:cNvSpPr>
              <a:spLocks noChangeShapeType="1"/>
            </p:cNvSpPr>
            <p:nvPr/>
          </p:nvSpPr>
          <p:spPr bwMode="auto">
            <a:xfrm flipV="1">
              <a:off x="3909" y="7404"/>
              <a:ext cx="2" cy="29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6" name="AutoShape 16"/>
            <p:cNvSpPr>
              <a:spLocks noChangeShapeType="1"/>
            </p:cNvSpPr>
            <p:nvPr/>
          </p:nvSpPr>
          <p:spPr bwMode="auto">
            <a:xfrm flipV="1">
              <a:off x="7489" y="6579"/>
              <a:ext cx="2" cy="21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2525" y="7700"/>
              <a:ext cx="2125" cy="7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и условия фондирования системы ИЖК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4" name="AutoShape 14"/>
            <p:cNvSpPr>
              <a:spLocks noChangeShapeType="1"/>
            </p:cNvSpPr>
            <p:nvPr/>
          </p:nvSpPr>
          <p:spPr bwMode="auto">
            <a:xfrm flipV="1">
              <a:off x="2758" y="5203"/>
              <a:ext cx="1" cy="24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3163" y="8879"/>
              <a:ext cx="5676" cy="6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Макроэкономические условия (темпы роста ВВП, доходов населения, занятости, цены на экспортные товары, торговый баланс, отток капитала и т.д.)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2" name="AutoShape 12"/>
            <p:cNvSpPr>
              <a:spLocks noChangeShapeType="1"/>
            </p:cNvSpPr>
            <p:nvPr/>
          </p:nvSpPr>
          <p:spPr bwMode="auto">
            <a:xfrm>
              <a:off x="7924" y="3752"/>
              <a:ext cx="1551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1" name="AutoShape 11"/>
            <p:cNvSpPr>
              <a:spLocks noChangeShapeType="1"/>
            </p:cNvSpPr>
            <p:nvPr/>
          </p:nvSpPr>
          <p:spPr bwMode="auto">
            <a:xfrm>
              <a:off x="9475" y="3786"/>
              <a:ext cx="2" cy="329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0" name="AutoShape 10"/>
            <p:cNvSpPr>
              <a:spLocks noChangeShapeType="1"/>
            </p:cNvSpPr>
            <p:nvPr/>
          </p:nvSpPr>
          <p:spPr bwMode="auto">
            <a:xfrm flipH="1">
              <a:off x="8442" y="7077"/>
              <a:ext cx="1033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9" name="Text Box 9"/>
            <p:cNvSpPr txBox="1">
              <a:spLocks noChangeArrowheads="1"/>
            </p:cNvSpPr>
            <p:nvPr/>
          </p:nvSpPr>
          <p:spPr bwMode="auto">
            <a:xfrm>
              <a:off x="6104" y="4365"/>
              <a:ext cx="1488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Объем предъявленного спроса на жилье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8" name="AutoShape 8"/>
            <p:cNvSpPr>
              <a:spLocks noChangeShapeType="1"/>
            </p:cNvSpPr>
            <p:nvPr/>
          </p:nvSpPr>
          <p:spPr bwMode="auto">
            <a:xfrm flipH="1" flipV="1">
              <a:off x="6838" y="4163"/>
              <a:ext cx="10" cy="2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7" name="AutoShape 7"/>
            <p:cNvSpPr>
              <a:spLocks noChangeShapeType="1"/>
            </p:cNvSpPr>
            <p:nvPr/>
          </p:nvSpPr>
          <p:spPr bwMode="auto">
            <a:xfrm flipV="1">
              <a:off x="6001" y="8663"/>
              <a:ext cx="1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6" name="AutoShape 6"/>
            <p:cNvSpPr>
              <a:spLocks noChangeShapeType="1"/>
            </p:cNvSpPr>
            <p:nvPr/>
          </p:nvSpPr>
          <p:spPr bwMode="auto">
            <a:xfrm>
              <a:off x="3588" y="8664"/>
              <a:ext cx="509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5" name="AutoShape 5"/>
            <p:cNvSpPr>
              <a:spLocks noChangeShapeType="1"/>
            </p:cNvSpPr>
            <p:nvPr/>
          </p:nvSpPr>
          <p:spPr bwMode="auto">
            <a:xfrm flipV="1">
              <a:off x="6847" y="5127"/>
              <a:ext cx="1" cy="2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4" name="AutoShape 4"/>
            <p:cNvSpPr>
              <a:spLocks noChangeShapeType="1"/>
            </p:cNvSpPr>
            <p:nvPr/>
          </p:nvSpPr>
          <p:spPr bwMode="auto">
            <a:xfrm flipV="1">
              <a:off x="3586" y="8409"/>
              <a:ext cx="2" cy="2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3" name="AutoShape 3"/>
            <p:cNvSpPr>
              <a:spLocks noChangeShapeType="1"/>
            </p:cNvSpPr>
            <p:nvPr/>
          </p:nvSpPr>
          <p:spPr bwMode="auto">
            <a:xfrm flipH="1" flipV="1">
              <a:off x="5745" y="7404"/>
              <a:ext cx="5" cy="1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22" name="AutoShape 2"/>
            <p:cNvSpPr>
              <a:spLocks noChangeShapeType="1"/>
            </p:cNvSpPr>
            <p:nvPr/>
          </p:nvSpPr>
          <p:spPr bwMode="auto">
            <a:xfrm flipV="1">
              <a:off x="8686" y="6291"/>
              <a:ext cx="1" cy="23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0" y="6188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88024" y="2852936"/>
            <a:ext cx="151216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Обеспеченность населения жильем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 стрелкой 49"/>
          <p:cNvCxnSpPr>
            <a:stCxn id="48" idx="0"/>
          </p:cNvCxnSpPr>
          <p:nvPr/>
        </p:nvCxnSpPr>
        <p:spPr>
          <a:xfrm flipH="1" flipV="1">
            <a:off x="5508104" y="2636912"/>
            <a:ext cx="3600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9512" y="168314"/>
            <a:ext cx="87129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настоящей работе дана количественная оценка влияния выделенных на рисунке факторов (цены на жилье и условия ипотечного кредитования, а именно ставка кредита, уровень доходов населения) на доступность жилья (без ипотеки) и доступность кредита для населения.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основу методики исследования положено представление о том, что доступное жилье – это жилье, которое семья может приобрести по рыночной стоимости, используя свои сбережения, накопленные из своих текущих доходов за разумный период времени (возможно, с учетом стоимости имеющейся квартиры) при необходимом уровне текущих расходов, а также используя при необходимости ипотечное кредитование и/или государственную поддержку, и при этом ее текущих доходов достаточно для обслуживания полученного кредита с момента приобретения жилья.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Расчет произведен на примере наиболее дорогого сегмента рынка – первичного рынка жилья Москвы в 2012 году. Исходные данные приведены в табл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1-4.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43608" y="332656"/>
          <a:ext cx="6768752" cy="974660"/>
        </p:xfrm>
        <a:graphic>
          <a:graphicData uri="http://schemas.openxmlformats.org/drawingml/2006/table">
            <a:tbl>
              <a:tblPr/>
              <a:tblGrid>
                <a:gridCol w="5927948"/>
                <a:gridCol w="840804"/>
              </a:tblGrid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значения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населения, млн. чел.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11,98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размер домохозяйства, чел.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Среднедушевой душевой доход, тыс. руб./месяц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48,622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Прожиточный минимум, руб./чел в месяц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9,747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628800"/>
          <a:ext cx="8496944" cy="2399163"/>
        </p:xfrm>
        <a:graphic>
          <a:graphicData uri="http://schemas.openxmlformats.org/drawingml/2006/table">
            <a:tbl>
              <a:tblPr/>
              <a:tblGrid>
                <a:gridCol w="1738921"/>
                <a:gridCol w="1728473"/>
                <a:gridCol w="1728473"/>
                <a:gridCol w="1604823"/>
                <a:gridCol w="1696254"/>
              </a:tblGrid>
              <a:tr h="1949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группы населения по доходам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Диапазон доходов, тыс. руб./чел. в месяц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населения в группе, %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Среднедушевой доход, тыс. руб.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9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1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19,2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4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5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7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5,5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6,7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 10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1 250,0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76" marR="674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4581128"/>
          <a:ext cx="8496945" cy="1645920"/>
        </p:xfrm>
        <a:graphic>
          <a:graphicData uri="http://schemas.openxmlformats.org/drawingml/2006/table">
            <a:tbl>
              <a:tblPr/>
              <a:tblGrid>
                <a:gridCol w="2570665"/>
                <a:gridCol w="949938"/>
                <a:gridCol w="949938"/>
                <a:gridCol w="949938"/>
                <a:gridCol w="949938"/>
                <a:gridCol w="1063264"/>
                <a:gridCol w="1063264"/>
              </a:tblGrid>
              <a:tr h="17755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объекты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Комната эконом-класса*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Комната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комфорт-класса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Квартира эконом-класса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Квартира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комфорт-класса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Квартира бизнес-класса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Квартира элитного класса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Номер объекта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средняя площадь комнаты /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квар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тиры на первичном рынке, кв. м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18,0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18,0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60,0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110,0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160,0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Средняя удельная цена на пер вичном рынке, тыс. руб./кв. 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122,9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170,8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122,9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170,8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209,9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420,0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1. Данные о населении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221088"/>
            <a:ext cx="87129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3. Данные об объектах жилой недвижимости по классам качества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6211669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* Средняя площадь жилья, приобретаемого в альтернативных сделках (разность площади приобретаемой квартиры и собственного жилья).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Источник: ООО </a:t>
            </a:r>
            <a:r>
              <a:rPr lang="en-US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Sternik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lang="en-US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Consulting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340768"/>
            <a:ext cx="6768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2. Распределение населения по доходам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005064"/>
            <a:ext cx="18564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Источник: Росстат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836712"/>
          <a:ext cx="7272808" cy="1495937"/>
        </p:xfrm>
        <a:graphic>
          <a:graphicData uri="http://schemas.openxmlformats.org/drawingml/2006/table">
            <a:tbl>
              <a:tblPr/>
              <a:tblGrid>
                <a:gridCol w="6230684"/>
                <a:gridCol w="1042124"/>
              </a:tblGrid>
              <a:tr h="14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Значение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Годовая ставка кредита,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12,5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Срок кредитования, лет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17,0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Доп. расходы от стоимости квартиры,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Доля первоначального взноса от стоимости квартиры,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30,0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Максимальная доля годового дохода семьи, допускаемая банковским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андеррайтингом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для выдачи кредита,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40%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331640" y="404664"/>
            <a:ext cx="61396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4. Среднестатистические данные об условиях ипотеки в Москве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348880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РосБизнесКонсалтинг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PRO Недвижимость,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И-п-о-т-е-к-а.ру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АИЖК.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105835"/>
            <a:ext cx="6606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расчетов приведены в табл. 5 и 6.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16632"/>
            <a:ext cx="87305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5. Результаты расчета доли населения, которой доступно жилье (без ипотеки)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548680"/>
          <a:ext cx="8424937" cy="2773680"/>
        </p:xfrm>
        <a:graphic>
          <a:graphicData uri="http://schemas.openxmlformats.org/drawingml/2006/table">
            <a:tbl>
              <a:tblPr/>
              <a:tblGrid>
                <a:gridCol w="2743505"/>
                <a:gridCol w="2840716"/>
                <a:gridCol w="284071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Группы населения по доходам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Номер наилучшего объекта, доступного группе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Доля населения, которой объект доступен, 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Группа 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Группа 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Суммарная доля населения, которой жилье доступно, 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44,5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23528" y="3284802"/>
            <a:ext cx="856895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Приведенные в табл. 5 данные показывают, что при уровне доходов москвичей и средних ценах на жилье различного класса, зафиксированных в 2012 году, жилье без ипотеки доступно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44,5%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населения. При этом структура доступности такова: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объекты 5 и 6 доступны только группе 10 (1,0% населения),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4 – также группам 8 и 9 (10,9%),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3 – группе 7 (5,5%),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2 – группам 5 и 6 (15,8%),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1 - группе 4 (11,3% населения),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группам 1-3 жилье недоступно (55,5% населения).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9512" y="155630"/>
            <a:ext cx="87129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6. Результаты расчета месячного платежа и выполнения условий банковского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андеррайтинга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населения Москвы в 2012 году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764704"/>
          <a:ext cx="8280920" cy="3496322"/>
        </p:xfrm>
        <a:graphic>
          <a:graphicData uri="http://schemas.openxmlformats.org/drawingml/2006/table">
            <a:tbl>
              <a:tblPr/>
              <a:tblGrid>
                <a:gridCol w="1109466"/>
                <a:gridCol w="1626838"/>
                <a:gridCol w="1440160"/>
                <a:gridCol w="648072"/>
                <a:gridCol w="648072"/>
                <a:gridCol w="648072"/>
                <a:gridCol w="648072"/>
                <a:gridCol w="792088"/>
                <a:gridCol w="720080"/>
              </a:tblGrid>
              <a:tr h="1479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населения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Доля населения в группе, %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Номер объекта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9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каждой группы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РМТ, тыс. руб.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18,3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25,5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51,0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85,0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191,5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557,3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Условие (6)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0,4 </a:t>
                      </a: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&gt; 12PMT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9,2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</a:t>
                      </a: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</a:t>
                      </a: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</a:t>
                      </a:r>
                      <a:r>
                        <a:rPr lang="en-US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9,5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5,5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6,7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22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Суммарная доля населения, которой доступен кредит, %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69,4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69,4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26,9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11,9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5,2</a:t>
                      </a: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4180344"/>
            <a:ext cx="885698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Приведенные в табл. 6 данные показывают, что группы населения 1 и 2 по своим доходам не могут получить кредит для покупки любого из объектов. Группы 3-5 могут получить кредит на покупку объекта 1 и 2, группы 6 и 7 – объектов 1, 2 и 3, группа 8 – объектов 1, 2, 3. 4, группы 9 и 10 – всех объектов.  Кредит на покупку объектов 1 и 2 может получить 69,4% москвичей, 3 – 26,9%, 4 – 11,9%, 5 – 5,2%, 6 – 1,0%. Доля населения, которой кредит доступен, составляет для объекта 1 и 2 - 69,4%, 3 –44,5%, 4 – 33,3%, 5 – 11,9%, 6 – 5,2%. Суммарная доля населения, которой ипотека доступна, составляет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69,4%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7504" y="476672"/>
            <a:ext cx="878497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расчет показывает, что в базовых условиях 2012 года приобретение за собственные средства на первичном рынке жилья такого размера и качества, который может себе позволить потребитель в соответствии с его финансовыми ресурсами, в том числе с зачетом имеющейся квартиры, доступно для 44,5% москвичей, при этом ипотечный кредит доступен для 69,4% населения.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Наличие адекватной математической модели процесса формирования доступности жилья/ипотеки для населения позволило провести расчетный эксперимент по оценке влияния стоимости жилья и уровня ипотечной ставки на долю населения, которой жилье/ипотека доступны. В качестве условий расчета были использованы: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уровень цен на объекты 1-6 – базовый и изменение на 10, 20 и 30% в ту и иную сторону;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уровень ставки – базовый (12,5%) и изменение на 1, 2 и 3 процентных пункта в ту и иную сторону.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расчета приведены на рис.  2.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28613" y="457200"/>
          <a:ext cx="8559800" cy="5953125"/>
        </p:xfrm>
        <a:graphic>
          <a:graphicData uri="http://schemas.openxmlformats.org/presentationml/2006/ole">
            <p:oleObj spid="_x0000_s23553" name="Диаграмма" r:id="rId3" imgW="8603064" imgH="5974008" progId="MSGraph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1487</Words>
  <Application>Microsoft Office PowerPoint</Application>
  <PresentationFormat>Экран (4:3)</PresentationFormat>
  <Paragraphs>318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Диаграмма Microsoft Graph</vt:lpstr>
      <vt:lpstr> Стерник Г.М. профессор кафедры «Управление проектами и программами»  Российского экономического университета им. Г.В.Плеханова,  председатель комиссии по аттестации аналитиков рынка недвижимости РГР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«Управление проектами и программами»  Российского экономического университета им. Г.В.Плеханова,  председатель комиссии по аттестации аналитиков рынка недвижимости РГР</dc:title>
  <dc:creator>Геннадий Моисеевич</dc:creator>
  <cp:lastModifiedBy>lenovo</cp:lastModifiedBy>
  <cp:revision>16</cp:revision>
  <dcterms:created xsi:type="dcterms:W3CDTF">2014-08-24T05:32:00Z</dcterms:created>
  <dcterms:modified xsi:type="dcterms:W3CDTF">2014-09-14T18:45:26Z</dcterms:modified>
</cp:coreProperties>
</file>