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4" r:id="rId3"/>
    <p:sldId id="275" r:id="rId4"/>
    <p:sldId id="271" r:id="rId5"/>
    <p:sldId id="272" r:id="rId6"/>
    <p:sldId id="277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992888" cy="2952328"/>
          </a:xfrm>
        </p:spPr>
        <p:txBody>
          <a:bodyPr>
            <a:normAutofit fontScale="40000" lnSpcReduction="20000"/>
          </a:bodyPr>
          <a:lstStyle/>
          <a:p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тенденций рынка ипотечного жилищного кредитования</a:t>
            </a:r>
            <a:endParaRPr lang="ru-RU" sz="8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(доклад на Ипотечном Форуме Всероссийского жилищного конгресса)</a:t>
            </a: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Санкт-Петербург, 1.10.15</a:t>
            </a:r>
          </a:p>
          <a:p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b="1" dirty="0" smtClean="0">
                <a:latin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</a:rPr>
              <a:t>Стерник</a:t>
            </a:r>
            <a:r>
              <a:rPr lang="ru-RU" sz="2400" b="1" dirty="0" smtClean="0">
                <a:latin typeface="Times New Roman" pitchFamily="18" charset="0"/>
              </a:rPr>
              <a:t> Г.М.</a:t>
            </a:r>
            <a:r>
              <a:rPr lang="ru-RU" sz="1600" b="1" dirty="0" smtClean="0">
                <a:latin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</a:rPr>
              <a:t>профессор кафедры «Управление проектами и программами» </a:t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</a:rPr>
              <a:t>Российского экономического университета им. Г.В.Плеханова</a:t>
            </a:r>
            <a:endParaRPr lang="ru-RU" sz="1600" dirty="0" smtClean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166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Sternik’s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www.realtymarket.ru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895350" y="401638"/>
          <a:ext cx="7480300" cy="4170362"/>
        </p:xfrm>
        <a:graphic>
          <a:graphicData uri="http://schemas.openxmlformats.org/presentationml/2006/ole">
            <p:oleObj spid="_x0000_s97282" name="Диаграмма" r:id="rId3" imgW="7513344" imgH="4183380" progId="MSGraph.Chart.8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4725144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Примечания: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2015П* - прогноз АИЖК от декабря 2014.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2015П**  - прогноз «Секвойя кредит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консолидейшн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  от августа 2015.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2015*** - фактический объем за 8 месяцев 2015 года.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поглощения ипотечных кредитов в РФ и доля ипотеки в общем объеме сделок на рынке жилья</a:t>
            </a:r>
            <a:endParaRPr lang="ru-RU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8639175" cy="4510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79512" y="5949280"/>
            <a:ext cx="19440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Росреестр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250825" y="260350"/>
          <a:ext cx="8429625" cy="5907088"/>
        </p:xfrm>
        <a:graphic>
          <a:graphicData uri="http://schemas.openxmlformats.org/presentationml/2006/ole">
            <p:oleObj spid="_x0000_s63490" name="Диаграмма" r:id="rId3" imgW="8473464" imgH="5928288" progId="MSGraph.Chart.8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616530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*Доля ипотечных сделок - с исключением сделок мены (20%).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Росреестр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по Москве.</a:t>
            </a:r>
            <a:endParaRPr lang="ru-RU" sz="1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612775" y="622300"/>
          <a:ext cx="7762875" cy="4552950"/>
        </p:xfrm>
        <a:graphic>
          <a:graphicData uri="http://schemas.openxmlformats.org/presentationml/2006/ole">
            <p:oleObj spid="_x0000_s79873" name="Диаграмма" r:id="rId3" imgW="7703856" imgH="4518732" progId="MSGraph.Chart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5576" y="5301208"/>
            <a:ext cx="16557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Источник: ЦБ РФ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2400" y="260648"/>
            <a:ext cx="8892480" cy="6580584"/>
            <a:chOff x="2358" y="3060"/>
            <a:chExt cx="7315" cy="6742"/>
          </a:xfrm>
        </p:grpSpPr>
        <p:sp>
          <p:nvSpPr>
            <p:cNvPr id="4" name="AutoShape 44"/>
            <p:cNvSpPr>
              <a:spLocks noChangeAspect="1" noChangeArrowheads="1" noTextEdit="1"/>
            </p:cNvSpPr>
            <p:nvPr/>
          </p:nvSpPr>
          <p:spPr bwMode="auto">
            <a:xfrm>
              <a:off x="2358" y="3060"/>
              <a:ext cx="7315" cy="674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Text Box 43"/>
            <p:cNvSpPr txBox="1">
              <a:spLocks noChangeArrowheads="1"/>
            </p:cNvSpPr>
            <p:nvPr/>
          </p:nvSpPr>
          <p:spPr bwMode="auto">
            <a:xfrm>
              <a:off x="3767" y="3567"/>
              <a:ext cx="4157" cy="36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поглощения жилья и ипотечных кредитов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2"/>
            <p:cNvSpPr txBox="1">
              <a:spLocks noChangeArrowheads="1"/>
            </p:cNvSpPr>
            <p:nvPr/>
          </p:nvSpPr>
          <p:spPr bwMode="auto">
            <a:xfrm>
              <a:off x="2920" y="3081"/>
              <a:ext cx="6204" cy="2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Факторы, определяющие объем ипотечного кредитования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41"/>
            <p:cNvSpPr txBox="1">
              <a:spLocks noChangeArrowheads="1"/>
            </p:cNvSpPr>
            <p:nvPr/>
          </p:nvSpPr>
          <p:spPr bwMode="auto">
            <a:xfrm>
              <a:off x="2437" y="4365"/>
              <a:ext cx="1793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Денежный объем предложения ипотечных кредитов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4346" y="4365"/>
              <a:ext cx="1656" cy="76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предъявленного спроса на кредиты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39"/>
            <p:cNvSpPr txBox="1">
              <a:spLocks noChangeArrowheads="1"/>
            </p:cNvSpPr>
            <p:nvPr/>
          </p:nvSpPr>
          <p:spPr bwMode="auto">
            <a:xfrm>
              <a:off x="7646" y="4365"/>
              <a:ext cx="1784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строительства и предложения жилья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3335" y="5590"/>
              <a:ext cx="1318" cy="74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Доступность кредита для населения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7"/>
            <p:cNvSpPr txBox="1">
              <a:spLocks noChangeArrowheads="1"/>
            </p:cNvSpPr>
            <p:nvPr/>
          </p:nvSpPr>
          <p:spPr bwMode="auto">
            <a:xfrm>
              <a:off x="4885" y="6804"/>
              <a:ext cx="1720" cy="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Доходы населения и их расслоение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6731" y="6777"/>
              <a:ext cx="1694" cy="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Цены на жилье различного класса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35"/>
            <p:cNvSpPr txBox="1">
              <a:spLocks noChangeArrowheads="1"/>
            </p:cNvSpPr>
            <p:nvPr/>
          </p:nvSpPr>
          <p:spPr bwMode="auto">
            <a:xfrm>
              <a:off x="7659" y="5590"/>
              <a:ext cx="1718" cy="75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Склонность населения к расходованию накоплений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875" y="5590"/>
              <a:ext cx="1238" cy="75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Доступность жилья для населения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utoShape 33"/>
            <p:cNvSpPr>
              <a:spLocks noChangeShapeType="1"/>
            </p:cNvSpPr>
            <p:nvPr/>
          </p:nvSpPr>
          <p:spPr bwMode="auto">
            <a:xfrm>
              <a:off x="3343" y="4163"/>
              <a:ext cx="520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utoShape 32"/>
            <p:cNvSpPr>
              <a:spLocks noChangeShapeType="1"/>
            </p:cNvSpPr>
            <p:nvPr/>
          </p:nvSpPr>
          <p:spPr bwMode="auto">
            <a:xfrm flipH="1" flipV="1">
              <a:off x="5846" y="3936"/>
              <a:ext cx="1" cy="227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31"/>
            <p:cNvSpPr>
              <a:spLocks noChangeShapeType="1"/>
            </p:cNvSpPr>
            <p:nvPr/>
          </p:nvSpPr>
          <p:spPr bwMode="auto">
            <a:xfrm flipV="1">
              <a:off x="3334" y="4163"/>
              <a:ext cx="1" cy="2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30"/>
            <p:cNvSpPr>
              <a:spLocks noChangeShapeType="1"/>
            </p:cNvSpPr>
            <p:nvPr/>
          </p:nvSpPr>
          <p:spPr bwMode="auto">
            <a:xfrm flipV="1">
              <a:off x="5174" y="4163"/>
              <a:ext cx="1" cy="202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29"/>
            <p:cNvSpPr>
              <a:spLocks noChangeShapeType="1"/>
            </p:cNvSpPr>
            <p:nvPr/>
          </p:nvSpPr>
          <p:spPr bwMode="auto">
            <a:xfrm flipV="1">
              <a:off x="8538" y="4163"/>
              <a:ext cx="1" cy="2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28"/>
            <p:cNvSpPr>
              <a:spLocks noChangeShapeType="1"/>
            </p:cNvSpPr>
            <p:nvPr/>
          </p:nvSpPr>
          <p:spPr bwMode="auto">
            <a:xfrm>
              <a:off x="3927" y="5347"/>
              <a:ext cx="4561" cy="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27"/>
            <p:cNvSpPr>
              <a:spLocks noChangeShapeType="1"/>
            </p:cNvSpPr>
            <p:nvPr/>
          </p:nvSpPr>
          <p:spPr bwMode="auto">
            <a:xfrm flipH="1" flipV="1">
              <a:off x="5174" y="5127"/>
              <a:ext cx="1" cy="278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AutoShape 26"/>
            <p:cNvSpPr>
              <a:spLocks noChangeShapeType="1"/>
            </p:cNvSpPr>
            <p:nvPr/>
          </p:nvSpPr>
          <p:spPr bwMode="auto">
            <a:xfrm flipV="1">
              <a:off x="3927" y="5353"/>
              <a:ext cx="38" cy="237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utoShape 25"/>
            <p:cNvSpPr>
              <a:spLocks noChangeShapeType="1"/>
            </p:cNvSpPr>
            <p:nvPr/>
          </p:nvSpPr>
          <p:spPr bwMode="auto">
            <a:xfrm flipV="1">
              <a:off x="8488" y="5353"/>
              <a:ext cx="1" cy="188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AutoShape 24"/>
            <p:cNvSpPr>
              <a:spLocks noChangeShapeType="1"/>
            </p:cNvSpPr>
            <p:nvPr/>
          </p:nvSpPr>
          <p:spPr bwMode="auto">
            <a:xfrm flipV="1">
              <a:off x="3987" y="6302"/>
              <a:ext cx="1" cy="32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AutoShape 23"/>
            <p:cNvSpPr>
              <a:spLocks noChangeShapeType="1"/>
            </p:cNvSpPr>
            <p:nvPr/>
          </p:nvSpPr>
          <p:spPr bwMode="auto">
            <a:xfrm flipH="1" flipV="1">
              <a:off x="5753" y="6597"/>
              <a:ext cx="1" cy="180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AutoShape 22"/>
            <p:cNvSpPr>
              <a:spLocks noChangeShapeType="1"/>
            </p:cNvSpPr>
            <p:nvPr/>
          </p:nvSpPr>
          <p:spPr bwMode="auto">
            <a:xfrm flipV="1">
              <a:off x="5467" y="6302"/>
              <a:ext cx="1" cy="27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AutoShape 21"/>
            <p:cNvSpPr>
              <a:spLocks noChangeShapeType="1"/>
            </p:cNvSpPr>
            <p:nvPr/>
          </p:nvSpPr>
          <p:spPr bwMode="auto">
            <a:xfrm flipV="1">
              <a:off x="5410" y="5347"/>
              <a:ext cx="50" cy="236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2893" y="6790"/>
              <a:ext cx="1899" cy="63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Условия ипотечного кредитования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AutoShape 19"/>
            <p:cNvSpPr>
              <a:spLocks noChangeShapeType="1"/>
            </p:cNvSpPr>
            <p:nvPr/>
          </p:nvSpPr>
          <p:spPr bwMode="auto">
            <a:xfrm>
              <a:off x="3844" y="6581"/>
              <a:ext cx="3647" cy="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AutoShape 18"/>
            <p:cNvSpPr>
              <a:spLocks noChangeShapeType="1"/>
            </p:cNvSpPr>
            <p:nvPr/>
          </p:nvSpPr>
          <p:spPr bwMode="auto">
            <a:xfrm flipV="1">
              <a:off x="3843" y="6567"/>
              <a:ext cx="1" cy="207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AutoShape 17"/>
            <p:cNvSpPr>
              <a:spLocks noChangeShapeType="1"/>
            </p:cNvSpPr>
            <p:nvPr/>
          </p:nvSpPr>
          <p:spPr bwMode="auto">
            <a:xfrm flipV="1">
              <a:off x="3909" y="7404"/>
              <a:ext cx="2" cy="296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AutoShape 16"/>
            <p:cNvSpPr>
              <a:spLocks noChangeShapeType="1"/>
            </p:cNvSpPr>
            <p:nvPr/>
          </p:nvSpPr>
          <p:spPr bwMode="auto">
            <a:xfrm flipV="1">
              <a:off x="7489" y="6579"/>
              <a:ext cx="2" cy="21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2525" y="7700"/>
              <a:ext cx="2125" cy="70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и 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условия фондирования системы ИЖК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AutoShape 14"/>
            <p:cNvSpPr>
              <a:spLocks noChangeShapeType="1"/>
            </p:cNvSpPr>
            <p:nvPr/>
          </p:nvSpPr>
          <p:spPr bwMode="auto">
            <a:xfrm flipV="1">
              <a:off x="2758" y="5203"/>
              <a:ext cx="1" cy="24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3163" y="8879"/>
              <a:ext cx="6095" cy="69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Макроэкономические условия (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темпы роста доходов населения, занятости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 </a:t>
              </a:r>
              <a:r>
                <a:rPr lang="ru-RU" sz="1400" b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ВВП, 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валютный курс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 цены на экспортные товары, торговый баланс, отток капитала и т.д.)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utoShape 12"/>
            <p:cNvSpPr>
              <a:spLocks noChangeShapeType="1"/>
            </p:cNvSpPr>
            <p:nvPr/>
          </p:nvSpPr>
          <p:spPr bwMode="auto">
            <a:xfrm>
              <a:off x="7924" y="3752"/>
              <a:ext cx="1551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AutoShape 11"/>
            <p:cNvSpPr>
              <a:spLocks noChangeShapeType="1"/>
            </p:cNvSpPr>
            <p:nvPr/>
          </p:nvSpPr>
          <p:spPr bwMode="auto">
            <a:xfrm>
              <a:off x="9475" y="3786"/>
              <a:ext cx="2" cy="329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AutoShape 10"/>
            <p:cNvSpPr>
              <a:spLocks noChangeShapeType="1"/>
            </p:cNvSpPr>
            <p:nvPr/>
          </p:nvSpPr>
          <p:spPr bwMode="auto">
            <a:xfrm flipH="1">
              <a:off x="8442" y="7077"/>
              <a:ext cx="1033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6104" y="4365"/>
              <a:ext cx="1488" cy="76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предъявленного спроса на жилье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AutoShape 8"/>
            <p:cNvSpPr>
              <a:spLocks noChangeShapeType="1"/>
            </p:cNvSpPr>
            <p:nvPr/>
          </p:nvSpPr>
          <p:spPr bwMode="auto">
            <a:xfrm flipH="1" flipV="1">
              <a:off x="6838" y="4163"/>
              <a:ext cx="10" cy="202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AutoShape 7"/>
            <p:cNvSpPr>
              <a:spLocks noChangeShapeType="1"/>
            </p:cNvSpPr>
            <p:nvPr/>
          </p:nvSpPr>
          <p:spPr bwMode="auto">
            <a:xfrm flipV="1">
              <a:off x="6001" y="8663"/>
              <a:ext cx="1" cy="216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AutoShape 6"/>
            <p:cNvSpPr>
              <a:spLocks noChangeShapeType="1"/>
            </p:cNvSpPr>
            <p:nvPr/>
          </p:nvSpPr>
          <p:spPr bwMode="auto">
            <a:xfrm>
              <a:off x="3588" y="8664"/>
              <a:ext cx="5098" cy="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AutoShape 5"/>
            <p:cNvSpPr>
              <a:spLocks noChangeShapeType="1"/>
            </p:cNvSpPr>
            <p:nvPr/>
          </p:nvSpPr>
          <p:spPr bwMode="auto">
            <a:xfrm flipV="1">
              <a:off x="6847" y="5127"/>
              <a:ext cx="1" cy="27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AutoShape 4"/>
            <p:cNvSpPr>
              <a:spLocks noChangeShapeType="1"/>
            </p:cNvSpPr>
            <p:nvPr/>
          </p:nvSpPr>
          <p:spPr bwMode="auto">
            <a:xfrm flipV="1">
              <a:off x="3586" y="8409"/>
              <a:ext cx="2" cy="256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AutoShape 3"/>
            <p:cNvSpPr>
              <a:spLocks noChangeShapeType="1"/>
            </p:cNvSpPr>
            <p:nvPr/>
          </p:nvSpPr>
          <p:spPr bwMode="auto">
            <a:xfrm flipH="1" flipV="1">
              <a:off x="5745" y="7404"/>
              <a:ext cx="5" cy="1259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AutoShape 2"/>
            <p:cNvSpPr>
              <a:spLocks noChangeShapeType="1"/>
            </p:cNvSpPr>
            <p:nvPr/>
          </p:nvSpPr>
          <p:spPr bwMode="auto">
            <a:xfrm flipV="1">
              <a:off x="8686" y="6291"/>
              <a:ext cx="1" cy="2372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46050" y="549275"/>
          <a:ext cx="4279900" cy="5384800"/>
        </p:xfrm>
        <a:graphic>
          <a:graphicData uri="http://schemas.openxmlformats.org/presentationml/2006/ole">
            <p:oleObj spid="_x0000_s45058" name="Диаграмма" r:id="rId3" imgW="4297752" imgH="5410272" progId="MSGraph.Chart.8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4516438" y="549275"/>
          <a:ext cx="4243387" cy="5321300"/>
        </p:xfrm>
        <a:graphic>
          <a:graphicData uri="http://schemas.openxmlformats.org/presentationml/2006/ole">
            <p:oleObj spid="_x0000_s45059" name="Диаграмма" r:id="rId4" imgW="4259520" imgH="534169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latin typeface="Times New Roman" pitchFamily="18" charset="0"/>
              </a:rPr>
              <a:t>Стерник</a:t>
            </a:r>
            <a:r>
              <a:rPr lang="ru-RU" sz="2000" b="1" dirty="0" smtClean="0">
                <a:latin typeface="Times New Roman" pitchFamily="18" charset="0"/>
              </a:rPr>
              <a:t> Г.М.,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</a:rPr>
              <a:t>+7(964)556-72-32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</a:rPr>
              <a:t>gm_sternik@sterno.ru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sym typeface="Wingdings" pitchFamily="2" charset="2"/>
              </a:rPr>
              <a:t>www.</a:t>
            </a:r>
            <a:r>
              <a:rPr lang="en-US" sz="2000" b="1" dirty="0" smtClean="0">
                <a:latin typeface="Times New Roman" pitchFamily="18" charset="0"/>
              </a:rPr>
              <a:t>realtymarket.ru</a:t>
            </a:r>
            <a:endParaRPr lang="ru-RU" sz="2000" b="1" dirty="0" smtClean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620688"/>
            <a:ext cx="44196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Спасибо за внимание!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Вопросы?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204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Диаграмма</vt:lpstr>
      <vt:lpstr>Диаграмма Microsoft Graph</vt:lpstr>
      <vt:lpstr> Стерник Г.М. профессор кафедры «Управление проектами и программами»  Российского экономического университета им. Г.В.Плеханова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«Управление проектами и программами»  Российского экономического университета им. Г.В.Плеханова,  председатель комиссии по аттестации аналитиков рынка недвижимости РГР</dc:title>
  <dc:creator>Геннадий Моисеевич</dc:creator>
  <cp:lastModifiedBy>lenovo</cp:lastModifiedBy>
  <cp:revision>51</cp:revision>
  <dcterms:created xsi:type="dcterms:W3CDTF">2014-08-24T05:32:00Z</dcterms:created>
  <dcterms:modified xsi:type="dcterms:W3CDTF">2015-09-27T10:33:44Z</dcterms:modified>
</cp:coreProperties>
</file>