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496944" cy="1470025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РЭУ им. Г.В. Плеханова, председатель комиссии по аттестации аналитиков рынка недвижимости РГР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068960"/>
            <a:ext cx="8352928" cy="31683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Высокие цены на жилье в крупных городах России - это «спекулятивный пузырь» или результат действия фундаментальных факторов?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панельной дискуссии «Жилье по доступным ценам в России: как это возможно?» Всероссийского жилищного форума)</a:t>
            </a:r>
          </a:p>
          <a:p>
            <a:endParaRPr lang="ru-RU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Санкт-Петербург, 2.10.14</a:t>
            </a: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Sternik’s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539750" y="769938"/>
          <a:ext cx="8286750" cy="5708650"/>
        </p:xfrm>
        <a:graphic>
          <a:graphicData uri="http://schemas.openxmlformats.org/presentationml/2006/ole">
            <p:oleObj spid="_x0000_s1026" name="Диаграмма" r:id="rId3" imgW="8305848" imgH="5722548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03848" y="260648"/>
            <a:ext cx="1843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Сначала факты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323528" y="476672"/>
            <a:ext cx="8496944" cy="5832648"/>
            <a:chOff x="2358" y="6066"/>
            <a:chExt cx="7200" cy="5508"/>
          </a:xfrm>
        </p:grpSpPr>
        <p:sp>
          <p:nvSpPr>
            <p:cNvPr id="2083" name="AutoShape 35"/>
            <p:cNvSpPr>
              <a:spLocks noChangeAspect="1" noChangeArrowheads="1" noTextEdit="1"/>
            </p:cNvSpPr>
            <p:nvPr/>
          </p:nvSpPr>
          <p:spPr bwMode="auto">
            <a:xfrm>
              <a:off x="2358" y="6066"/>
              <a:ext cx="7200" cy="550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3887" y="6193"/>
              <a:ext cx="4178" cy="3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Уровень цен на жилье в городах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5017" y="9887"/>
              <a:ext cx="2061" cy="5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Уровень номинальных доходов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5017" y="10615"/>
              <a:ext cx="2061" cy="3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Доля теневых доходов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5017" y="11152"/>
              <a:ext cx="2061" cy="3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Ипотека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7814" y="9887"/>
              <a:ext cx="1211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Норма накопления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3627" y="7637"/>
              <a:ext cx="1972" cy="4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предъявленного спроса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4927" y="6623"/>
              <a:ext cx="1928" cy="5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Соотношение спрос/предложение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6433" y="7637"/>
              <a:ext cx="1587" cy="5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предложения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2605" y="8569"/>
              <a:ext cx="1767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Доля покупателей-нерезидентов и их платежеспособность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4568" y="8569"/>
              <a:ext cx="1512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Обеспеченность населения качественным жильем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6202" y="8569"/>
              <a:ext cx="1468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платежеспособного спроса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7814" y="8569"/>
              <a:ext cx="1622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Склонность населения к расходованию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накоплений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7814" y="10748"/>
              <a:ext cx="1211" cy="5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Темп роста доходов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AutoShape 21"/>
            <p:cNvSpPr>
              <a:spLocks noChangeShapeType="1"/>
            </p:cNvSpPr>
            <p:nvPr/>
          </p:nvSpPr>
          <p:spPr bwMode="auto">
            <a:xfrm>
              <a:off x="9257" y="9618"/>
              <a:ext cx="1" cy="13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8" name="AutoShape 20"/>
            <p:cNvSpPr>
              <a:spLocks noChangeShapeType="1"/>
            </p:cNvSpPr>
            <p:nvPr/>
          </p:nvSpPr>
          <p:spPr bwMode="auto">
            <a:xfrm flipH="1">
              <a:off x="9025" y="11011"/>
              <a:ext cx="233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AutoShape 19"/>
            <p:cNvSpPr>
              <a:spLocks noChangeShapeType="1"/>
            </p:cNvSpPr>
            <p:nvPr/>
          </p:nvSpPr>
          <p:spPr bwMode="auto">
            <a:xfrm flipH="1">
              <a:off x="9025" y="10173"/>
              <a:ext cx="23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AutoShape 18"/>
            <p:cNvSpPr>
              <a:spLocks noChangeShapeType="1"/>
            </p:cNvSpPr>
            <p:nvPr/>
          </p:nvSpPr>
          <p:spPr bwMode="auto">
            <a:xfrm>
              <a:off x="7356" y="9618"/>
              <a:ext cx="1" cy="16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5" name="AutoShape 17"/>
            <p:cNvSpPr>
              <a:spLocks noChangeShapeType="1"/>
            </p:cNvSpPr>
            <p:nvPr/>
          </p:nvSpPr>
          <p:spPr bwMode="auto">
            <a:xfrm flipH="1">
              <a:off x="7078" y="10150"/>
              <a:ext cx="27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AutoShape 16"/>
            <p:cNvSpPr>
              <a:spLocks noChangeShapeType="1"/>
            </p:cNvSpPr>
            <p:nvPr/>
          </p:nvSpPr>
          <p:spPr bwMode="auto">
            <a:xfrm flipH="1" flipV="1">
              <a:off x="7078" y="10808"/>
              <a:ext cx="278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3" name="AutoShape 15"/>
            <p:cNvSpPr>
              <a:spLocks noChangeShapeType="1"/>
            </p:cNvSpPr>
            <p:nvPr/>
          </p:nvSpPr>
          <p:spPr bwMode="auto">
            <a:xfrm flipH="1">
              <a:off x="7078" y="11309"/>
              <a:ext cx="27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2" name="AutoShape 14"/>
            <p:cNvSpPr>
              <a:spLocks noChangeShapeType="1"/>
            </p:cNvSpPr>
            <p:nvPr/>
          </p:nvSpPr>
          <p:spPr bwMode="auto">
            <a:xfrm>
              <a:off x="4308" y="9547"/>
              <a:ext cx="1" cy="6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AutoShape 13"/>
            <p:cNvSpPr>
              <a:spLocks noChangeShapeType="1"/>
            </p:cNvSpPr>
            <p:nvPr/>
          </p:nvSpPr>
          <p:spPr bwMode="auto">
            <a:xfrm flipV="1">
              <a:off x="3511" y="8318"/>
              <a:ext cx="5127" cy="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0" name="AutoShape 12"/>
            <p:cNvSpPr>
              <a:spLocks noChangeShapeType="1"/>
            </p:cNvSpPr>
            <p:nvPr/>
          </p:nvSpPr>
          <p:spPr bwMode="auto">
            <a:xfrm flipH="1" flipV="1">
              <a:off x="4614" y="8121"/>
              <a:ext cx="1" cy="2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 flipV="1">
              <a:off x="3511" y="8327"/>
              <a:ext cx="1" cy="2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 flipV="1">
              <a:off x="5358" y="8318"/>
              <a:ext cx="6" cy="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AutoShape 9"/>
            <p:cNvSpPr>
              <a:spLocks noChangeShapeType="1"/>
            </p:cNvSpPr>
            <p:nvPr/>
          </p:nvSpPr>
          <p:spPr bwMode="auto">
            <a:xfrm flipV="1">
              <a:off x="6980" y="8318"/>
              <a:ext cx="18" cy="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 flipV="1">
              <a:off x="8626" y="8318"/>
              <a:ext cx="12" cy="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 flipV="1">
              <a:off x="4568" y="7377"/>
              <a:ext cx="2672" cy="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 flipV="1">
              <a:off x="5890" y="7216"/>
              <a:ext cx="1" cy="1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 flipV="1">
              <a:off x="4614" y="7386"/>
              <a:ext cx="1" cy="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 flipV="1">
              <a:off x="7226" y="7386"/>
              <a:ext cx="14" cy="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2453" y="9887"/>
              <a:ext cx="1613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Характеристики города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 flipH="1">
              <a:off x="4066" y="10174"/>
              <a:ext cx="24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5137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811996" y="43934"/>
            <a:ext cx="75200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Факторы, определяющие соотношение цен на жилье в городах России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36745" y="43934"/>
            <a:ext cx="7470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Факторы, определяющие привлекательность города для проживания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692696"/>
          <a:ext cx="8640960" cy="1066800"/>
        </p:xfrm>
        <a:graphic>
          <a:graphicData uri="http://schemas.openxmlformats.org/drawingml/2006/table">
            <a:tbl>
              <a:tblPr/>
              <a:tblGrid>
                <a:gridCol w="2304256"/>
                <a:gridCol w="6336704"/>
              </a:tblGrid>
              <a:tr h="117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Факторы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Характеристики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03">
                <a:tc rowSpan="4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Масштаб города,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характер и уровень экономического развития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Административный</a:t>
                      </a:r>
                      <a:r>
                        <a:rPr lang="ru-RU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, экономический статус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Число жителей</a:t>
                      </a:r>
                      <a:r>
                        <a:rPr lang="ru-RU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,  т</a:t>
                      </a: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ерритория</a:t>
                      </a:r>
                      <a:r>
                        <a:rPr lang="ru-RU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 (площадь)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Пространственная организация города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Тип промышленного развития (многоотраслевой, моногород)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748063"/>
          <a:ext cx="8640960" cy="1536922"/>
        </p:xfrm>
        <a:graphic>
          <a:graphicData uri="http://schemas.openxmlformats.org/drawingml/2006/table">
            <a:tbl>
              <a:tblPr/>
              <a:tblGrid>
                <a:gridCol w="2304256"/>
                <a:gridCol w="6336704"/>
              </a:tblGrid>
              <a:tr h="216024">
                <a:tc rowSpan="5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Удаление от столиц, </a:t>
                      </a:r>
                      <a:r>
                        <a:rPr lang="ru-RU" sz="1400" b="1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дру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гих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крупных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центров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от границ с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соседними </a:t>
                      </a:r>
                      <a:r>
                        <a:rPr lang="ru-RU" sz="1400" b="1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госу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дарствами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от “горячих точек”,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характер транс портных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связей с ними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325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Расстояние от Москвы (по основной транспортной магистрали)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425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Ближайшие крупные центры, расстояние до них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Наличие границы региона с соседними странами, расстояние до них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Наличие границы региона с “горячими точками”, расстояние до них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Аэропорт, морской порт, речной порт, </a:t>
                      </a:r>
                      <a:r>
                        <a:rPr lang="ru-RU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ж\д-магистраль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автомагистраль  (международный, федерального, местного значения)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2" marR="91042" marT="45521" marB="4552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284984"/>
          <a:ext cx="8640960" cy="3168325"/>
        </p:xfrm>
        <a:graphic>
          <a:graphicData uri="http://schemas.openxmlformats.org/drawingml/2006/table">
            <a:tbl>
              <a:tblPr/>
              <a:tblGrid>
                <a:gridCol w="2304256"/>
                <a:gridCol w="6336704"/>
              </a:tblGrid>
              <a:tr h="360040">
                <a:tc rowSpan="9"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Природно-климатические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</a:t>
                      </a: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экологичес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кие условия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и нематериальные факторы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Нематериальные факторы (историческая, эстетическая, культурная аура)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Характер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климата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в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регионе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75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Площадь зеленых насаждений, водных объектов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Площадь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промзон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Число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промпредприятий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транспортных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предприятий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Число предприятий с вредными выбросами в атмосферу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Наличие погребенных свалок радиационных и химических отходов, зон экологических аварий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Превышение ПДК в атмосфере по окиси углерода, двуокиси азота, тяжелым металлам,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загрязнение почв тяжелыми металлами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Оценка общего уровня заболеваемости в регионе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010" marR="81010" marT="40505" marB="405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332656"/>
          <a:ext cx="8784976" cy="3600400"/>
        </p:xfrm>
        <a:graphic>
          <a:graphicData uri="http://schemas.openxmlformats.org/drawingml/2006/table">
            <a:tbl>
              <a:tblPr/>
              <a:tblGrid>
                <a:gridCol w="1584176"/>
                <a:gridCol w="7200800"/>
              </a:tblGrid>
              <a:tr h="361504">
                <a:tc rowSpan="11"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Характер и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состояние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жилого и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нежилого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фонда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Жилой и нежилой фонд, тыс. кв. м общей площади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Обеспеченность населения благоустроенным жильем, кв. м на человека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Доля частного (в том числе приватизированного) фонда,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Структура жилфонда по качеству (периодам строительства), размерам и местоположению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(в %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от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общего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объема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Нежилой фонд, тыс. кв. 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Доля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частного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нежилого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фонда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Структура нежилого фонда по качеству, размерам и местоположению,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Общая протяженность улиц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Протяженность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освещенных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улиц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Благоустройство жилфонда, % (водопровод, канализация, центральное отопление, ванна, газовая/электроплита, гор. вода)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Обеспеченность города офисными, торговыми, складскими площадями, кв. м на 1000 чел. населения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68" marR="69968" marT="34984" marB="349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260648"/>
          <a:ext cx="8568952" cy="4920214"/>
        </p:xfrm>
        <a:graphic>
          <a:graphicData uri="http://schemas.openxmlformats.org/drawingml/2006/table">
            <a:tbl>
              <a:tblPr/>
              <a:tblGrid>
                <a:gridCol w="1584176"/>
                <a:gridCol w="6984776"/>
              </a:tblGrid>
              <a:tr h="138545">
                <a:tc rowSpan="16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Социально-экономичес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к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ие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условия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Общая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численность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населения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Общий коэффициент естественного прироста населения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Миграционный прирост (снижение) населения, тыс. чел.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(%)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Сальдо миграции в регионе на 1000 чел.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Среднемесячная денежная плата работников, руб.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Денежные доходы на душу населения, руб.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Отношение средней зарплаты  (душевого дохода) к прожиточному минимуму, %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Дифференциация денежных доходов (индекс </a:t>
                      </a: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Джинни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или коэффициент фондов)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Число автомобилей в личной собственности  на 1000 чел. населения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Объем розничной торговли, млрд. руб.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Изменение уровня ВВП, промышленного и сельскохозяйственного производства в регионе относительно предыдущего периода, %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Число безработных на одну вакансию в регионе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Средний размер вклада в Сбербанке на душу населения, тыс. руб.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Число зарегистрированных преступлений в регионе на 1000 чел. населения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Доля тяжких преступлений в общем числе (%)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  <a:tabLst>
                          <a:tab pos="5670550" algn="l"/>
                        </a:tabLs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Характер рыночной ориентации (рыночная, </a:t>
                      </a: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рыночно-социальная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нерыночная) и активность (активная, пассивная) политики местных властей на рынке недвижимости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"/>
                          <a:ea typeface="Arial Unicode MS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82" marR="46182" marT="23091" marB="230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987824" y="1268760"/>
            <a:ext cx="1108199" cy="360040"/>
          </a:xfrm>
          <a:prstGeom prst="rect">
            <a:avLst/>
          </a:prstGeom>
          <a:solidFill>
            <a:srgbClr val="E5B8B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СпБ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971600" y="1268760"/>
            <a:ext cx="1160140" cy="432048"/>
          </a:xfrm>
          <a:prstGeom prst="rect">
            <a:avLst/>
          </a:prstGeom>
          <a:solidFill>
            <a:srgbClr val="8DB3E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932040" y="1268760"/>
            <a:ext cx="914400" cy="36004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732240" y="1268760"/>
            <a:ext cx="1080120" cy="36004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Владимир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23528" y="-209001"/>
            <a:ext cx="842493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Доходы населения – основной драйвер уровня цен в городе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цен на жилье и среднедушевых доходов населения в регионах по сравнению с Москвой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464" name="Object 2"/>
          <p:cNvGraphicFramePr>
            <a:graphicFrameLocks noChangeAspect="1"/>
          </p:cNvGraphicFramePr>
          <p:nvPr/>
        </p:nvGraphicFramePr>
        <p:xfrm>
          <a:off x="251520" y="1916832"/>
          <a:ext cx="4248472" cy="2304256"/>
        </p:xfrm>
        <a:graphic>
          <a:graphicData uri="http://schemas.openxmlformats.org/presentationml/2006/ole">
            <p:oleObj spid="_x0000_s19464" name="Диаграмма" r:id="rId3" imgW="3215592" imgH="1813488" progId="MSGraph.Chart.8">
              <p:embed/>
            </p:oleObj>
          </a:graphicData>
        </a:graphic>
      </p:graphicFrame>
      <p:graphicFrame>
        <p:nvGraphicFramePr>
          <p:cNvPr id="19465" name="Object 1"/>
          <p:cNvGraphicFramePr>
            <a:graphicFrameLocks noChangeAspect="1"/>
          </p:cNvGraphicFramePr>
          <p:nvPr/>
        </p:nvGraphicFramePr>
        <p:xfrm>
          <a:off x="4716016" y="1988840"/>
          <a:ext cx="4096370" cy="2160240"/>
        </p:xfrm>
        <a:graphic>
          <a:graphicData uri="http://schemas.openxmlformats.org/presentationml/2006/ole">
            <p:oleObj spid="_x0000_s19465" name="Диаграмма" r:id="rId4" imgW="3017520" imgH="1775532" progId="MSGraph.Chart.8">
              <p:embed/>
            </p:oleObj>
          </a:graphicData>
        </a:graphic>
      </p:graphicFrame>
      <p:graphicFrame>
        <p:nvGraphicFramePr>
          <p:cNvPr id="19466" name="Object 2"/>
          <p:cNvGraphicFramePr>
            <a:graphicFrameLocks noChangeAspect="1"/>
          </p:cNvGraphicFramePr>
          <p:nvPr/>
        </p:nvGraphicFramePr>
        <p:xfrm>
          <a:off x="251520" y="4365104"/>
          <a:ext cx="4176464" cy="2232248"/>
        </p:xfrm>
        <a:graphic>
          <a:graphicData uri="http://schemas.openxmlformats.org/presentationml/2006/ole">
            <p:oleObj spid="_x0000_s19466" name="Диаграмма" r:id="rId5" imgW="3215592" imgH="1706952" progId="MSGraph.Chart.8">
              <p:embed/>
            </p:oleObj>
          </a:graphicData>
        </a:graphic>
      </p:graphicFrame>
      <p:graphicFrame>
        <p:nvGraphicFramePr>
          <p:cNvPr id="19467" name="Object 1"/>
          <p:cNvGraphicFramePr>
            <a:graphicFrameLocks noChangeAspect="1"/>
          </p:cNvGraphicFramePr>
          <p:nvPr/>
        </p:nvGraphicFramePr>
        <p:xfrm>
          <a:off x="4788024" y="4437112"/>
          <a:ext cx="4025950" cy="2058665"/>
        </p:xfrm>
        <a:graphic>
          <a:graphicData uri="http://schemas.openxmlformats.org/presentationml/2006/ole">
            <p:oleObj spid="_x0000_s19467" name="Диаграмма" r:id="rId6" imgW="3017520" imgH="169918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857250" y="731838"/>
          <a:ext cx="7516813" cy="3897312"/>
        </p:xfrm>
        <a:graphic>
          <a:graphicData uri="http://schemas.openxmlformats.org/presentationml/2006/ole">
            <p:oleObj spid="_x0000_s20482" name="Диаграмма" r:id="rId3" imgW="7536240" imgH="3916608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059832" y="260648"/>
            <a:ext cx="282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Заключительный аккорд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869160"/>
            <a:ext cx="85707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цен в городах на 46% определяется уровнем доходов, остальные факторы в совокупности (54%) определяют разброс точек относительно выявленной закономерности.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+7(964)556-72-32 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673</Words>
  <Application>Microsoft Office PowerPoint</Application>
  <PresentationFormat>Экран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Диаграмма</vt:lpstr>
      <vt:lpstr>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</dc:title>
  <dc:creator>Геннадий Моисеевич</dc:creator>
  <cp:lastModifiedBy>lenovo</cp:lastModifiedBy>
  <cp:revision>12</cp:revision>
  <dcterms:created xsi:type="dcterms:W3CDTF">2014-09-05T09:58:51Z</dcterms:created>
  <dcterms:modified xsi:type="dcterms:W3CDTF">2014-09-05T13:11:26Z</dcterms:modified>
</cp:coreProperties>
</file>