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sldIdLst>
    <p:sldId id="256" r:id="rId2"/>
    <p:sldId id="266" r:id="rId3"/>
    <p:sldId id="257" r:id="rId4"/>
    <p:sldId id="260" r:id="rId5"/>
    <p:sldId id="262" r:id="rId6"/>
    <p:sldId id="267" r:id="rId7"/>
    <p:sldId id="276" r:id="rId8"/>
    <p:sldId id="275" r:id="rId9"/>
    <p:sldId id="269" r:id="rId10"/>
    <p:sldId id="270" r:id="rId11"/>
    <p:sldId id="271" r:id="rId12"/>
    <p:sldId id="274" r:id="rId13"/>
    <p:sldId id="272" r:id="rId14"/>
    <p:sldId id="273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857496"/>
            <a:ext cx="8786874" cy="1470025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Г.М.,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профессор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РЭУ им. Г.В.Плеханова, главный аналитик Российской Гильдии риэлторов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gm_sternik@sterno.ru , realtymarket.ru</a:t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cap="all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кризис на рынке строительства жилья: причины, итоги и перспективы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(Доклад на конференции «Развитие жилищного строительства»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Всероссийского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жилищного конгресса, 29.09.11)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 </a:t>
            </a:r>
            <a:br>
              <a:rPr lang="ru-RU" sz="2000" dirty="0" smtClean="0"/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Санкт-Петербург, 2011 -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lum contrast="6000"/>
          </a:blip>
          <a:srcRect/>
          <a:stretch>
            <a:fillRect/>
          </a:stretch>
        </p:blipFill>
        <p:spPr bwMode="auto">
          <a:xfrm>
            <a:off x="2500298" y="214290"/>
            <a:ext cx="392909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85750" y="285750"/>
            <a:ext cx="85725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lnSpc>
                <a:spcPct val="150000"/>
              </a:lnSpc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Фаза 2 – «инвестиционный спад»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(конец 2007 - лето 2008 года). Объем ввода перестает расти (в Москве – падает). Спрос со стороны населения падает, банковское кредитование застройщиков падает. Причины: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возрастающее недоверие населения и банков к застройщикам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допускающим затягивание сроков строительства, пытающихся вести строительство до получения всех разрешительных документов, неспособных в сложившихся неблагоприятных условиях обеспечить своевременное оформление ввода домов и передачи прав покупателям. Сюда же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наложилось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двух-четырехкратное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удорожание доступа к земле для застройщиков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связи с необоснованной переоценкой кадастровой стоимости. </a:t>
            </a:r>
          </a:p>
          <a:p>
            <a:pPr algn="just" eaLnBrk="0" hangingPunct="0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Москве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эта величина (стартовая для земельных аукционов) выросла в среднем в три раза до 135 тыс. руб./кв. м, что прибавляет (при типовой плотности застройки 20 тыс. кв. м на гектар) 67,5 тыс. руб. к стоимости строительства 1 кв. м жилья. По информации правительства Москвы, себестоимость 1 кв. м жилья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эконом-класса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столице с учетом всех затрат, включая стандартную отделку, составляет порядка 45 тыс. руб. В итоге, полная стоимость строительства жилья с учетом стоимости земли составит 112,5 тыс. рублей/кв. м. </a:t>
            </a:r>
          </a:p>
          <a:p>
            <a:pPr algn="just" eaLnBrk="0" hangingPunct="0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Это явилось одним из крупных источников нерентабельности немалого числа строительных проектов и почти полным прекращением вывода на рынок новых проектов.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214313"/>
            <a:ext cx="8929688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Фаза 3 – «инвестиционный коллапс»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(с осени 2008 года).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Окончательный отказ потерявших ликвидность банков от кредитования застройщиков, фактическое прекращение кредитования населения, ухудшение финансового положения застройщиков и дезорганизация их бизнеса вплоть до приостановки строительства большой доли объектов и отказа от новых проектов. </a:t>
            </a:r>
          </a:p>
          <a:p>
            <a:pPr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Причины: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докатившийся до России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мировой финансово-экономический кризис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не всегда успешные и своевременные антикризисные меры правительства, неадекватная ситуации маркетинговая стратегия застройщиков, с трудом осознающих необходимость перехода от наступления к обороне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этих условиях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сохранение объемов ввода жилья в РФ в начале-середине 2009 года – важный факт, отражающий инерционность процессов в строительстве, а также значительное разнообразие ситуации по регионам. </a:t>
            </a:r>
          </a:p>
          <a:p>
            <a:pPr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Весной-летом 2010 года началась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фаза 4 («инвестиционное оживление»)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начали закладываться новые проекты, наблюдается рост объемов строительных работ, наметилось повышение объемов ипотечного кредитования. </a:t>
            </a:r>
          </a:p>
          <a:p>
            <a:pPr algn="just" eaLnBrk="0" hangingPunct="0">
              <a:lnSpc>
                <a:spcPct val="150000"/>
              </a:lnSpc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Однако последствия инвестиционного коллапса строительства еще не преодолены, начало роста объемов ввода прогнозируется на 2012 год.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Оценка экономической ситуации в строительстве руководителями строительных организаций</a:t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IV квартале 2010 года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% от числа обследованных организаций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857232"/>
          <a:ext cx="8643999" cy="1136142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3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Благоприятная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Удовлетворительная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Неблагоприятная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Российская Федерация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Центральный федеральный округ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928802"/>
          <a:ext cx="8643999" cy="378714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3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Владимирская область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2214554"/>
          <a:ext cx="8643999" cy="378714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3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Московская область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2571744"/>
          <a:ext cx="8643999" cy="378714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3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. Москва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20" y="2928934"/>
          <a:ext cx="8643998" cy="378714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2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Северо-Западный федеральный округ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85720" y="3286124"/>
          <a:ext cx="8643999" cy="378714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3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. Санкт-Петербург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85720" y="3643314"/>
          <a:ext cx="8643998" cy="378714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2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Южный федеральный округ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85720" y="4000504"/>
          <a:ext cx="8643999" cy="378714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3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Ростовская область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85720" y="4357694"/>
          <a:ext cx="8643999" cy="378714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3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Приволжский федеральный округ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85720" y="4714884"/>
          <a:ext cx="8643998" cy="378714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2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Пермский край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285720" y="5072074"/>
          <a:ext cx="8643999" cy="378714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3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Уральский федеральный округ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285720" y="5357826"/>
          <a:ext cx="8643998" cy="378714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2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Свердловская область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85720" y="5643578"/>
          <a:ext cx="8643998" cy="378714"/>
        </p:xfrm>
        <a:graphic>
          <a:graphicData uri="http://schemas.openxmlformats.org/drawingml/2006/table">
            <a:tbl>
              <a:tblPr/>
              <a:tblGrid>
                <a:gridCol w="3357586"/>
                <a:gridCol w="1814038"/>
                <a:gridCol w="1830014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Дальневосточный федеральный округ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2"/>
            <a:ext cx="864399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Перспективы развития рынка строительства жилья</a:t>
            </a:r>
          </a:p>
          <a:p>
            <a:pPr algn="just" eaLnBrk="0" hangingPunct="0">
              <a:lnSpc>
                <a:spcPct val="150000"/>
              </a:lnSpc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Таким образом, кризис на рынке строительства жилья был вызван внутренними причинами и начался задолго до мирового финансово-экономического кризиса.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Он произошел бы (с той или иной степенью остроты)  и при отсутствии мирового кризиса. Мировой кризис лишь обострил и усугубил последствия внутреннего кризиса. </a:t>
            </a:r>
          </a:p>
          <a:p>
            <a:pPr algn="just" eaLnBrk="0" hangingPunct="0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Поэтому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пути восстановления и развития рынка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лежат в области: </a:t>
            </a:r>
          </a:p>
          <a:p>
            <a:pPr algn="just" eaLnBrk="0" hangingPunct="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преодоления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монополизированности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и коррумпированности рынка,</a:t>
            </a:r>
          </a:p>
          <a:p>
            <a:pPr algn="just" eaLnBrk="0" hangingPunct="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совершенствования законодательного и налогового регулирования отрасли,</a:t>
            </a:r>
          </a:p>
          <a:p>
            <a:pPr algn="just" eaLnBrk="0" hangingPunct="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комплексного развития ресурсной базы, </a:t>
            </a:r>
          </a:p>
          <a:p>
            <a:pPr algn="just" eaLnBrk="0" hangingPunct="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облегчения застройщикам процедур доступа к земле и получения разрешений, </a:t>
            </a:r>
          </a:p>
          <a:p>
            <a:pPr algn="just" eaLnBrk="0" hangingPunct="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ужесточения требований к застройщикам в части защиты интересов граждан и повышения качества строительства, </a:t>
            </a:r>
          </a:p>
          <a:p>
            <a:pPr algn="just" eaLnBrk="0" hangingPunct="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внедрения передовых технологий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девелопмента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и строительства, снижения издержек и полной (инвестиционной) стоимости проектов,</a:t>
            </a:r>
          </a:p>
          <a:p>
            <a:pPr algn="just" eaLnBrk="0" hangingPunct="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исследования изменившихся предпочтений населения и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реконцепции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начатых и начинающихся строек, выработки оптимальной маркетинговой и ценовой политики.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1"/>
          <p:cNvGraphicFramePr>
            <a:graphicFrameLocks noChangeAspect="1"/>
          </p:cNvGraphicFramePr>
          <p:nvPr/>
        </p:nvGraphicFramePr>
        <p:xfrm>
          <a:off x="355600" y="1495425"/>
          <a:ext cx="8369300" cy="2506663"/>
        </p:xfrm>
        <a:graphic>
          <a:graphicData uri="http://schemas.openxmlformats.org/presentationml/2006/ole">
            <p:oleObj spid="_x0000_s24578" name="Диаграмма" r:id="rId3" imgW="8412552" imgH="2522148" progId="MSGraph.Chart.8">
              <p:embed/>
            </p:oleObj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85720" y="214290"/>
            <a:ext cx="8643998" cy="1156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Принимаемые властями системные меры по декриминализации,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дебюрократизации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декорумпированности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экономики и строительной отрасли обещают в долгосрочной перспективе дать толчок к развитию жилищного строительства.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/>
        </p:nvGraphicFramePr>
        <p:xfrm>
          <a:off x="430213" y="4162425"/>
          <a:ext cx="8369300" cy="2454275"/>
        </p:xfrm>
        <a:graphic>
          <a:graphicData uri="http://schemas.openxmlformats.org/presentationml/2006/ole">
            <p:oleObj spid="_x0000_s24579" name="Диаграмма" r:id="rId4" imgW="8412552" imgH="2468880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1214422"/>
            <a:ext cx="42945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828836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b="1" dirty="0" err="1" smtClean="0">
                <a:latin typeface="Times New Roman" pitchFamily="18" charset="0"/>
              </a:rPr>
              <a:t>Стерник</a:t>
            </a:r>
            <a:r>
              <a:rPr lang="ru-RU" sz="3200" b="1" dirty="0" smtClean="0">
                <a:latin typeface="Times New Roman" pitchFamily="18" charset="0"/>
              </a:rPr>
              <a:t> Г.М.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</a:rPr>
              <a:t>Тел. (495)795-71-58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</a:rPr>
              <a:t>gm_sternik@sterno.ru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</a:rPr>
              <a:t>www.realtymarket.ru</a:t>
            </a:r>
            <a:endParaRPr lang="ru-RU" sz="32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Структура доклада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800" b="1" dirty="0" smtClean="0" bmk="_Toc263641404">
                <a:latin typeface="Times New Roman" pitchFamily="18" charset="0"/>
                <a:cs typeface="Times New Roman" pitchFamily="18" charset="0"/>
              </a:rPr>
              <a:t>Макроэкономические условия функционирования рынка недвижимости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Фазы развития кризиса на вторичном рынке жилья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3. Снижение объемов строительства и ввода жилья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Фазы развития кризиса на рынке строительства жилья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5. Перспективы рынка строительства жилья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14414" y="214290"/>
            <a:ext cx="7177286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 bmk="_Toc263641404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1. Макроэкономические условия функционирования рынка недвижимости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15900" y="569913"/>
          <a:ext cx="8691563" cy="3001962"/>
        </p:xfrm>
        <a:graphic>
          <a:graphicData uri="http://schemas.openxmlformats.org/presentationml/2006/ole">
            <p:oleObj spid="_x0000_s1026" name="Диаграмма" r:id="rId3" imgW="6105525" imgH="2105025" progId="MSGraph.Chart.8">
              <p:embed/>
            </p:oleObj>
          </a:graphicData>
        </a:graphic>
      </p:graphicFrame>
      <p:sp>
        <p:nvSpPr>
          <p:cNvPr id="1032" name="AutoShape 8"/>
          <p:cNvSpPr>
            <a:spLocks noChangeShapeType="1"/>
          </p:cNvSpPr>
          <p:nvPr/>
        </p:nvSpPr>
        <p:spPr bwMode="auto">
          <a:xfrm>
            <a:off x="3786182" y="1000108"/>
            <a:ext cx="71438" cy="5500726"/>
          </a:xfrm>
          <a:prstGeom prst="straightConnector1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1" name="AutoShape 7"/>
          <p:cNvSpPr>
            <a:spLocks noChangeShapeType="1"/>
          </p:cNvSpPr>
          <p:nvPr/>
        </p:nvSpPr>
        <p:spPr bwMode="auto">
          <a:xfrm>
            <a:off x="4857752" y="1000108"/>
            <a:ext cx="71438" cy="5500726"/>
          </a:xfrm>
          <a:prstGeom prst="straightConnector1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/>
          <p:cNvSpPr>
            <a:spLocks noChangeShapeType="1"/>
          </p:cNvSpPr>
          <p:nvPr/>
        </p:nvSpPr>
        <p:spPr bwMode="auto">
          <a:xfrm>
            <a:off x="6215074" y="1000108"/>
            <a:ext cx="71438" cy="5429288"/>
          </a:xfrm>
          <a:prstGeom prst="straightConnector1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2857488" y="1785926"/>
            <a:ext cx="857256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Начало кризиса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929190" y="1571613"/>
            <a:ext cx="1357322" cy="2857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Оттепель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6500826" y="2000240"/>
            <a:ext cx="1571636" cy="71438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Стабилизация и начало восстановления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AutoShape 5"/>
          <p:cNvSpPr>
            <a:spLocks noChangeShapeType="1"/>
          </p:cNvSpPr>
          <p:nvPr/>
        </p:nvSpPr>
        <p:spPr bwMode="auto">
          <a:xfrm flipV="1">
            <a:off x="2549525" y="1660525"/>
            <a:ext cx="0" cy="19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14282" y="6286520"/>
            <a:ext cx="2032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Источник: ЦБ РФ, МЭА</a:t>
            </a:r>
            <a:endParaRPr lang="ru-RU" sz="1400" dirty="0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29058" y="1714488"/>
            <a:ext cx="857256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Острая фаза кризиса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1979613" y="3657600"/>
          <a:ext cx="6723062" cy="3033713"/>
        </p:xfrm>
        <a:graphic>
          <a:graphicData uri="http://schemas.openxmlformats.org/presentationml/2006/ole">
            <p:oleObj spid="_x0000_s1027" name="Диаграмма" r:id="rId4" imgW="4581525" imgH="2066925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928794" y="142852"/>
            <a:ext cx="59013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Фазы развития кризиса на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вторичном рынке жилья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251520" y="548680"/>
          <a:ext cx="8499475" cy="2743200"/>
        </p:xfrm>
        <a:graphic>
          <a:graphicData uri="http://schemas.openxmlformats.org/presentationml/2006/ole">
            <p:oleObj spid="_x0000_s17410" name="Диаграмма" r:id="rId3" imgW="8543925" imgH="2752725" progId="MSGraph.Chart.8">
              <p:embed/>
            </p:oleObj>
          </a:graphicData>
        </a:graphic>
      </p:graphicFrame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14282" y="3357562"/>
            <a:ext cx="60007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Источник: расчеты автора по данным УФРС (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Росреестра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по г. Москве.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858018" y="3356768"/>
            <a:ext cx="5572164" cy="158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43174" y="1357298"/>
            <a:ext cx="1302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Начало кризиса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1893472" y="3321446"/>
            <a:ext cx="5357850" cy="794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60032" y="1412776"/>
            <a:ext cx="789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табили</a:t>
            </a:r>
            <a:endPara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зация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2857885" y="3214289"/>
            <a:ext cx="5429288" cy="794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868144" y="4725144"/>
            <a:ext cx="12936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Восстановление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43372" y="1357298"/>
            <a:ext cx="8572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Острая фаза кризиса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285720" y="3714752"/>
          <a:ext cx="8412162" cy="2720975"/>
        </p:xfrm>
        <a:graphic>
          <a:graphicData uri="http://schemas.openxmlformats.org/presentationml/2006/ole">
            <p:oleObj spid="_x0000_s17414" name="Диаграмма" r:id="rId4" imgW="8467725" imgH="2733675" progId="MSGraph.Chart.8">
              <p:embed/>
            </p:oleObj>
          </a:graphicData>
        </a:graphic>
      </p:graphicFrame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285720" y="6429396"/>
            <a:ext cx="67151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Источник: расчеты автора по данным сертифицированных РГР аналитиков рынка недвижимости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39752" y="4725144"/>
            <a:ext cx="1302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Начало кризиса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07904" y="4365104"/>
            <a:ext cx="8572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Острая фаза кризиса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44008" y="4653136"/>
            <a:ext cx="789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табили</a:t>
            </a:r>
            <a:endPara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зация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85720" y="357166"/>
            <a:ext cx="8572560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 динамики показателей вторичного рынка жилья Москвы, Московской области, Санкт-Петербурга и других городов России (объем общего и вновь поступившего на рынок предложения, объем сделок, в том числе ипотечных, доля ипотечных сделок, период экспозиции квартир, средняя удельная цена) показал высокую коррелированность  их с динамикой макроэкономических показателей. 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Таким образом,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именно мировой кризис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не публикации аналитиков (как рынка недвижимости, так и банковских и т.д.),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изменил потребительское поведение продавцов и покупателей и тем самым -  долгосрочную тенденцию роста цен на развивающемся (дефицитном) рынке недвижимости России.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00063" y="142875"/>
            <a:ext cx="8229600" cy="368300"/>
          </a:xfrm>
          <a:prstGeom prst="rect">
            <a:avLst/>
          </a:prstGeom>
        </p:spPr>
        <p:txBody>
          <a:bodyPr rtlCol="0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3. Снижение объемов строительства и ввода жилья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22530" name="Object 1"/>
          <p:cNvGraphicFramePr>
            <a:graphicFrameLocks noChangeAspect="1"/>
          </p:cNvGraphicFramePr>
          <p:nvPr/>
        </p:nvGraphicFramePr>
        <p:xfrm>
          <a:off x="285750" y="571500"/>
          <a:ext cx="5884863" cy="4044950"/>
        </p:xfrm>
        <a:graphic>
          <a:graphicData uri="http://schemas.openxmlformats.org/presentationml/2006/ole">
            <p:oleObj spid="_x0000_s22530" name="Диаграмма" r:id="rId3" imgW="5924550" imgH="4067175" progId="MSGraph.Chart.8">
              <p:embed/>
            </p:oleObj>
          </a:graphicData>
        </a:graphic>
      </p:graphicFrame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228184" y="766048"/>
            <a:ext cx="270150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Годовой объем ввода жилья в России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ледние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годы непрерывно повышался и с 2000 по 2007 год вырос почти вдвое - с 32,3 до 61,0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кв. м, причем в 2006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прирост составил 15,2%, в 2007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20,6%.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2008 году прирост оказался минимальным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(+4,5%), ввод составил 63,8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кв. м.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2009 году ввод жилья снизился до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59,8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(-7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%), в 2010 г. – до 58,1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кв. м (-3%).</a:t>
            </a:r>
            <a:endParaRPr lang="ru-RU" sz="1600" b="1" dirty="0">
              <a:latin typeface="Calibri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4643438"/>
            <a:ext cx="892968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Москве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2000 по 2007 год ввод жилья вырос с 3,03 до 4,83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кв. м, 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2008 году упал до 3,28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(-32%), в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2009 </a:t>
            </a:r>
            <a:r>
              <a:rPr lang="ru-RU" sz="1600" b="1" dirty="0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до 2,70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(-18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%), в 2010 – до 1,77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(-34%).</a:t>
            </a:r>
            <a:endParaRPr lang="ru-RU" sz="1600" b="1" dirty="0"/>
          </a:p>
          <a:p>
            <a:pPr indent="450850" algn="just" eaLnBrk="0" hangingPunct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Петербурге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2000 по 2007 год ввод вырос с 1,05 до 2,46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а в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2008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1600" b="1" dirty="0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до 3,21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(+23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%). Но в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2009 ввод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упал до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2,60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(-19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%), в 2010 сохранился на 2,66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(+2%).</a:t>
            </a:r>
            <a:endParaRPr lang="ru-RU" sz="1600" b="1" dirty="0"/>
          </a:p>
          <a:p>
            <a:pPr indent="450850" algn="just" eaLnBrk="0" hangingPunct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Московская область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 объему ввода с 2005 года обогнала Москву и вышла в лидеры среди регионов России. С 2000 по 2007 год ввод вырос с 2,61 до 7,87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кв.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2008 и 2009 гг. прирост был минимальным </a:t>
            </a:r>
            <a:r>
              <a:rPr lang="ru-RU" sz="1600" b="1" dirty="0" smtClean="0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до 7,88 и до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8,24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кв. м (+4,5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%). Но в 2010 г. Объем ввода снизился до 7,73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кв. м (-6%).</a:t>
            </a:r>
            <a:endParaRPr lang="ru-RU" sz="16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8"/>
          <p:cNvGraphicFramePr>
            <a:graphicFrameLocks noChangeAspect="1"/>
          </p:cNvGraphicFramePr>
          <p:nvPr/>
        </p:nvGraphicFramePr>
        <p:xfrm>
          <a:off x="0" y="214290"/>
          <a:ext cx="6550025" cy="3284538"/>
        </p:xfrm>
        <a:graphic>
          <a:graphicData uri="http://schemas.openxmlformats.org/presentationml/2006/ole">
            <p:oleObj spid="_x0000_s31746" name="Диаграмма" r:id="rId3" imgW="6378048" imgH="3390828" progId="MSGraph.Chart.8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0" y="3500438"/>
          <a:ext cx="6492876" cy="3130550"/>
        </p:xfrm>
        <a:graphic>
          <a:graphicData uri="http://schemas.openxmlformats.org/presentationml/2006/ole">
            <p:oleObj spid="_x0000_s31747" name="Диаграмма" r:id="rId4" imgW="6248448" imgH="3047928" progId="MSGraph.Chart.8">
              <p:embed/>
            </p:oleObj>
          </a:graphicData>
        </a:graphic>
      </p:graphicFrame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6588224" y="188640"/>
            <a:ext cx="24129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Более детальное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рассмо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трение динамики показы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что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темпы роста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ввода жилья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РФ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начали уменьшать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уже с 1 кв. 2007 г., а сами объемы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переста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ли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расти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 кв. 2007 г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практически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изме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нялись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до 3 кв. 2009 г. 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 кв. 2009 г. объем ввода в РФ понизился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 тому же кварталу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предыдуще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года на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12,5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%. Далее – ежеквартальное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сни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жение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на 5-20%.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6588224" y="4303455"/>
            <a:ext cx="244827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Москве с 1 кв.  2008 г. снижение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продолжалось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каждом квартале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на 25-27%,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 с 4 кв. 2010 г. – на 40%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относительно того же квартала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преды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дущего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года.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Во 2 кв. отмечен существенный рост (+40%).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8"/>
          <p:cNvGraphicFramePr>
            <a:graphicFrameLocks noChangeAspect="1"/>
          </p:cNvGraphicFramePr>
          <p:nvPr/>
        </p:nvGraphicFramePr>
        <p:xfrm>
          <a:off x="214282" y="214290"/>
          <a:ext cx="6583363" cy="3054350"/>
        </p:xfrm>
        <a:graphic>
          <a:graphicData uri="http://schemas.openxmlformats.org/presentationml/2006/ole">
            <p:oleObj spid="_x0000_s30722" name="Диаграмма" r:id="rId3" imgW="6619875" imgH="3076575" progId="MSGraph.Chart.8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214282" y="3429000"/>
          <a:ext cx="6594475" cy="2905125"/>
        </p:xfrm>
        <a:graphic>
          <a:graphicData uri="http://schemas.openxmlformats.org/presentationml/2006/ole">
            <p:oleObj spid="_x0000_s30723" name="Диаграмма" r:id="rId4" imgW="6638925" imgH="2933700" progId="MSGraph.Chart.8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858016" y="571480"/>
            <a:ext cx="207167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Петербурге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 кв. 2007 г. началось снижение объемов ввода,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эта тенденция сохраняет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до 1 кв. 2011 г., хотя разброс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индек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сов затрудняет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ректную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оценку трендов.</a:t>
            </a:r>
          </a:p>
          <a:p>
            <a:pPr algn="just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Мособласти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оста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новка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роста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произо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шла в 1 кв. 2008 г.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дальнейшем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тенден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снижения (на уровне 5-10% относи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тельно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того же пери ода прошлого года) сохраняется.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14290"/>
            <a:ext cx="9001156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Фазы развития кризиса на рынке строительства жилья</a:t>
            </a:r>
          </a:p>
          <a:p>
            <a:pPr algn="just">
              <a:lnSpc>
                <a:spcPct val="150000"/>
              </a:lnSpc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Замедление темпов ввода жилья проходило в четыре фазы, которые начинались и заканчивались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несинхронно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в различных регионах. </a:t>
            </a:r>
          </a:p>
          <a:p>
            <a:pPr algn="just" eaLnBrk="0" hangingPunct="0">
              <a:lnSpc>
                <a:spcPct val="150000"/>
              </a:lnSpc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Фаза 1 – «инвестиционный бум и замедление темпов строительства»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(с середины 2006 года до осени 2007 года). Объем ввода растет, но быстрее растет количество новых строек.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Темпы возведения домов снижаются.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Причины: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затяжки сроков доступа к земле и согласования разрешительной документации вследствие дальнейшего роста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монополизированности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, коррумпированности и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забюрократизированности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градостроительного процесса, затруднение и необоснованное повышение затрат на присоединение к инженерным сетям и других составляющих инвестиционной стоимости строительства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 также – неоправданная политика экспансии </a:t>
            </a:r>
            <a:r>
              <a:rPr lang="ru-RU" sz="1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девелоперов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0" hangingPunct="0">
              <a:lnSpc>
                <a:spcPct val="150000"/>
              </a:lnSpc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Согласно рейтингу ВБ,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 начало 2010 года Россия находится на предпоследнем (182) месте по доступности получения разрешений на строительство.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этого необходимо пройти 54 процедуры, затратить 704 дня и свыше $205 тыс., что составляет 2140% от величины среднедушевого ВВП (для сравнения: в США – 19 процедур, 40 дней, 12,7%, в Беларуси -  15, 161, 35%, в Казахстане – 37, 211, 120% соответственно).</a:t>
            </a:r>
          </a:p>
          <a:p>
            <a:pPr algn="just" eaLnBrk="0" hangingPunct="0">
              <a:lnSpc>
                <a:spcPct val="150000"/>
              </a:lnSpc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Особенно ярко это проявлялось в Москве, вследствие чего фаза 1 отсчитывается здесь от начала 2006 года.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2760</TotalTime>
  <Words>1503</Words>
  <Application>Microsoft Office PowerPoint</Application>
  <PresentationFormat>Экран (4:3)</PresentationFormat>
  <Paragraphs>126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Диаграмма</vt:lpstr>
      <vt:lpstr>    Стерник Г.М., профессор  РЭУ им. Г.В.Плеханова, главный аналитик Российской Гильдии риэлторов gm_sternik@sterno.ru , realtymarket.ru    кризис на рынке строительства жилья: причины, итоги и перспективы (Доклад на конференции «Развитие жилищного строительства»  Всероссийского жилищного конгресса, 29.09.11)          - Санкт-Петербург, 2011 - </vt:lpstr>
      <vt:lpstr>Структура доклада   1. Макроэкономические условия функционирования рынка недвижимости 2. Фазы развития кризиса на вторичном рынке жилья 3. Снижение объемов строительства и ввода жилья 4. Фазы развития кризиса на рынке строительства жилья 5. Перспективы рынка строительства жилья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Стерник Г.М., профессор кафедры «Экономика и управление городским строительством» РЭА им. Г.В.Плеханова, главный аналитик Российской Гильдии риэлторов   вторичный Рынок жилья Москвы на фоне макроэкономической ситуации в стране. Январский прогноз на 2010 год и его сопоставление с фактическими данными (доклад на конференции МАР 26 августа 2010 года)    - Москва, 2010 - </dc:title>
  <cp:lastModifiedBy>lenovo</cp:lastModifiedBy>
  <cp:revision>185</cp:revision>
  <dcterms:modified xsi:type="dcterms:W3CDTF">2011-10-09T08:44:35Z</dcterms:modified>
</cp:coreProperties>
</file>