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0"/>
  </p:notesMasterIdLst>
  <p:sldIdLst>
    <p:sldId id="256" r:id="rId2"/>
    <p:sldId id="277" r:id="rId3"/>
    <p:sldId id="280" r:id="rId4"/>
    <p:sldId id="281" r:id="rId5"/>
    <p:sldId id="261" r:id="rId6"/>
    <p:sldId id="263" r:id="rId7"/>
    <p:sldId id="265" r:id="rId8"/>
    <p:sldId id="257" r:id="rId9"/>
    <p:sldId id="258" r:id="rId10"/>
    <p:sldId id="271" r:id="rId11"/>
    <p:sldId id="278" r:id="rId12"/>
    <p:sldId id="272" r:id="rId13"/>
    <p:sldId id="273" r:id="rId14"/>
    <p:sldId id="279" r:id="rId15"/>
    <p:sldId id="274" r:id="rId16"/>
    <p:sldId id="275" r:id="rId17"/>
    <p:sldId id="276" r:id="rId18"/>
    <p:sldId id="26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ru-RU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0</c:v>
                </c:pt>
                <c:pt idx="2">
                  <c:v>70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55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ru-RU" sz="1100" dirty="0"/>
              <a:t>Динамика объема спроса, предложения, поглощения и цен на первичном </a:t>
            </a:r>
            <a:r>
              <a:rPr lang="ru-RU" sz="1100" dirty="0" smtClean="0"/>
              <a:t>рынке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257843934464606"/>
          <c:y val="0.16980235056624923"/>
          <c:w val="0.71761463944845438"/>
          <c:h val="0.65257731410457975"/>
        </c:manualLayout>
      </c:layout>
      <c:lineChart>
        <c:grouping val="standard"/>
        <c:varyColors val="0"/>
        <c:ser>
          <c:idx val="0"/>
          <c:order val="0"/>
          <c:tx>
            <c:strRef>
              <c:f>рис5!$A$2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рис5!$B$1:$K$1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5.57</c:v>
                </c:pt>
                <c:pt idx="3">
                  <c:v>5.67</c:v>
                </c:pt>
                <c:pt idx="4">
                  <c:v>5.74</c:v>
                </c:pt>
                <c:pt idx="5">
                  <c:v>5.8</c:v>
                </c:pt>
                <c:pt idx="6">
                  <c:v>5.8599999999999985</c:v>
                </c:pt>
                <c:pt idx="7">
                  <c:v>5.9300000000000024</c:v>
                </c:pt>
                <c:pt idx="8">
                  <c:v>5.99</c:v>
                </c:pt>
                <c:pt idx="9">
                  <c:v>6.06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рис5!$A$3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рис5!$B$1:$K$1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2.3199999999999967</c:v>
                </c:pt>
                <c:pt idx="4">
                  <c:v>2.61</c:v>
                </c:pt>
                <c:pt idx="5">
                  <c:v>2.8899999999999997</c:v>
                </c:pt>
                <c:pt idx="6">
                  <c:v>3.18</c:v>
                </c:pt>
                <c:pt idx="7">
                  <c:v>3.46</c:v>
                </c:pt>
                <c:pt idx="8">
                  <c:v>3.75</c:v>
                </c:pt>
                <c:pt idx="9">
                  <c:v>4.03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рис5!$A$4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рис5!$B$1:$K$1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рис5!$B$4:$K$4</c:f>
              <c:numCache>
                <c:formatCode>General</c:formatCode>
                <c:ptCount val="10"/>
                <c:pt idx="0">
                  <c:v>0.39000000000000035</c:v>
                </c:pt>
                <c:pt idx="1">
                  <c:v>0.38000000000000034</c:v>
                </c:pt>
                <c:pt idx="2">
                  <c:v>0.71000000000000052</c:v>
                </c:pt>
                <c:pt idx="3">
                  <c:v>0.81</c:v>
                </c:pt>
                <c:pt idx="4">
                  <c:v>0.91</c:v>
                </c:pt>
                <c:pt idx="5">
                  <c:v>1.01</c:v>
                </c:pt>
                <c:pt idx="6">
                  <c:v>1.1100000000000001</c:v>
                </c:pt>
                <c:pt idx="7">
                  <c:v>1.21</c:v>
                </c:pt>
                <c:pt idx="8">
                  <c:v>1.31</c:v>
                </c:pt>
                <c:pt idx="9">
                  <c:v>1.41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738496"/>
        <c:axId val="95621504"/>
      </c:lineChart>
      <c:lineChart>
        <c:grouping val="standard"/>
        <c:varyColors val="0"/>
        <c:ser>
          <c:idx val="3"/>
          <c:order val="3"/>
          <c:tx>
            <c:strRef>
              <c:f>рис5!$A$5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рис5!$B$1:$K$1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229.72</c:v>
                </c:pt>
                <c:pt idx="3">
                  <c:v>231.96</c:v>
                </c:pt>
                <c:pt idx="4">
                  <c:v>234.22</c:v>
                </c:pt>
                <c:pt idx="5">
                  <c:v>236.5</c:v>
                </c:pt>
                <c:pt idx="6">
                  <c:v>238.8</c:v>
                </c:pt>
                <c:pt idx="7">
                  <c:v>241.13</c:v>
                </c:pt>
                <c:pt idx="8">
                  <c:v>243.48000000000013</c:v>
                </c:pt>
                <c:pt idx="9">
                  <c:v>245.85000000000014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625600"/>
        <c:axId val="95623424"/>
      </c:lineChart>
      <c:catAx>
        <c:axId val="9573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621504"/>
        <c:crosses val="autoZero"/>
        <c:auto val="1"/>
        <c:lblAlgn val="ctr"/>
        <c:lblOffset val="100"/>
        <c:noMultiLvlLbl val="0"/>
      </c:catAx>
      <c:valAx>
        <c:axId val="95621504"/>
        <c:scaling>
          <c:orientation val="minMax"/>
        </c:scaling>
        <c:delete val="0"/>
        <c:axPos val="l"/>
        <c:majorGridlines>
          <c:spPr>
            <a:ln>
              <a:solidFill>
                <a:srgbClr val="002060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738496"/>
        <c:crosses val="autoZero"/>
        <c:crossBetween val="between"/>
      </c:valAx>
      <c:valAx>
        <c:axId val="95623424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625600"/>
        <c:crosses val="max"/>
        <c:crossBetween val="between"/>
      </c:valAx>
      <c:catAx>
        <c:axId val="95625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562342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5715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ru-RU" sz="1100" dirty="0"/>
              <a:t>Динамика объема спроса, предложения, поглощения и цен на вторичном </a:t>
            </a:r>
            <a:r>
              <a:rPr lang="ru-RU" sz="1100" dirty="0" smtClean="0"/>
              <a:t>рынке</a:t>
            </a:r>
            <a:endParaRPr lang="ru-RU" sz="11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рис5!$A$32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рис5!$B$31:$K$31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рис5!$B$32:$K$32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133.63999999999999</c:v>
                </c:pt>
                <c:pt idx="3">
                  <c:v>138.31</c:v>
                </c:pt>
                <c:pt idx="4">
                  <c:v>142.72</c:v>
                </c:pt>
                <c:pt idx="5">
                  <c:v>146.4</c:v>
                </c:pt>
                <c:pt idx="6">
                  <c:v>149.05000000000001</c:v>
                </c:pt>
                <c:pt idx="7">
                  <c:v>152</c:v>
                </c:pt>
                <c:pt idx="8">
                  <c:v>155.25</c:v>
                </c:pt>
                <c:pt idx="9">
                  <c:v>158.85000000000014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рис5!$A$33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рис5!$B$31:$K$31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рис5!$B$33:$K$33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120.2</c:v>
                </c:pt>
                <c:pt idx="3">
                  <c:v>120.43</c:v>
                </c:pt>
                <c:pt idx="4">
                  <c:v>120.66999999999999</c:v>
                </c:pt>
                <c:pt idx="5">
                  <c:v>120.9</c:v>
                </c:pt>
                <c:pt idx="6">
                  <c:v>121.14</c:v>
                </c:pt>
                <c:pt idx="7">
                  <c:v>121.36999999999999</c:v>
                </c:pt>
                <c:pt idx="8">
                  <c:v>121.61</c:v>
                </c:pt>
                <c:pt idx="9">
                  <c:v>121.85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рис5!$A$34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рис5!$B$31:$K$31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рис5!$B$34:$K$34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96.25</c:v>
                </c:pt>
                <c:pt idx="4">
                  <c:v>96.440000000000026</c:v>
                </c:pt>
                <c:pt idx="5">
                  <c:v>96.63</c:v>
                </c:pt>
                <c:pt idx="6">
                  <c:v>96.82</c:v>
                </c:pt>
                <c:pt idx="7">
                  <c:v>97</c:v>
                </c:pt>
                <c:pt idx="8">
                  <c:v>97.19</c:v>
                </c:pt>
                <c:pt idx="9">
                  <c:v>97.38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662080"/>
        <c:axId val="95663616"/>
      </c:lineChart>
      <c:lineChart>
        <c:grouping val="standard"/>
        <c:varyColors val="0"/>
        <c:ser>
          <c:idx val="3"/>
          <c:order val="3"/>
          <c:tx>
            <c:strRef>
              <c:f>рис5!$A$35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рис5!$B$31:$K$31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рис5!$B$35:$K$35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199.76</c:v>
                </c:pt>
                <c:pt idx="3">
                  <c:v>201.7</c:v>
                </c:pt>
                <c:pt idx="4">
                  <c:v>203.67</c:v>
                </c:pt>
                <c:pt idx="5">
                  <c:v>205.65</c:v>
                </c:pt>
                <c:pt idx="6">
                  <c:v>207.65</c:v>
                </c:pt>
                <c:pt idx="7">
                  <c:v>209.68</c:v>
                </c:pt>
                <c:pt idx="8">
                  <c:v>211.72</c:v>
                </c:pt>
                <c:pt idx="9">
                  <c:v>213.78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667712"/>
        <c:axId val="95665536"/>
      </c:lineChart>
      <c:catAx>
        <c:axId val="9566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663616"/>
        <c:crosses val="autoZero"/>
        <c:auto val="1"/>
        <c:lblAlgn val="ctr"/>
        <c:lblOffset val="100"/>
        <c:noMultiLvlLbl val="0"/>
      </c:catAx>
      <c:valAx>
        <c:axId val="95663616"/>
        <c:scaling>
          <c:orientation val="minMax"/>
          <c:min val="80"/>
        </c:scaling>
        <c:delete val="0"/>
        <c:axPos val="l"/>
        <c:majorGridlines>
          <c:spPr>
            <a:ln>
              <a:solidFill>
                <a:srgbClr val="002060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662080"/>
        <c:crosses val="autoZero"/>
        <c:crossBetween val="between"/>
      </c:valAx>
      <c:valAx>
        <c:axId val="95665536"/>
        <c:scaling>
          <c:orientation val="minMax"/>
          <c:min val="18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667712"/>
        <c:crosses val="max"/>
        <c:crossBetween val="between"/>
      </c:valAx>
      <c:catAx>
        <c:axId val="956677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5665536"/>
        <c:crosses val="autoZero"/>
        <c:auto val="1"/>
        <c:lblAlgn val="ctr"/>
        <c:lblOffset val="100"/>
        <c:noMultiLvlLbl val="0"/>
      </c:catAx>
      <c:spPr>
        <a:ln>
          <a:solidFill>
            <a:srgbClr val="002060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5715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Динамика объема спроса, предложения, поглощения и цен на первичном </a:t>
            </a:r>
            <a:r>
              <a:rPr lang="ru-RU" dirty="0" smtClean="0"/>
              <a:t>рынке</a:t>
            </a:r>
            <a:endParaRPr lang="ru-RU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рис6!$A$2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рис6!$B$1:$K$1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5.57</c:v>
                </c:pt>
                <c:pt idx="3">
                  <c:v>5.71</c:v>
                </c:pt>
                <c:pt idx="4">
                  <c:v>5.83</c:v>
                </c:pt>
                <c:pt idx="5">
                  <c:v>5.94</c:v>
                </c:pt>
                <c:pt idx="6">
                  <c:v>6.04</c:v>
                </c:pt>
                <c:pt idx="7">
                  <c:v>4.3499999999999996</c:v>
                </c:pt>
                <c:pt idx="8">
                  <c:v>5.04</c:v>
                </c:pt>
                <c:pt idx="9">
                  <c:v>5.75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рис6!$A$3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рис6!$B$1:$K$1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2.61</c:v>
                </c:pt>
                <c:pt idx="4">
                  <c:v>3.18</c:v>
                </c:pt>
                <c:pt idx="5">
                  <c:v>3.75</c:v>
                </c:pt>
                <c:pt idx="6">
                  <c:v>4.3199999999999985</c:v>
                </c:pt>
                <c:pt idx="7">
                  <c:v>8.15</c:v>
                </c:pt>
                <c:pt idx="8">
                  <c:v>9.1</c:v>
                </c:pt>
                <c:pt idx="9">
                  <c:v>10.06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рис6!$A$4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рис6!$B$1:$K$1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рис6!$B$4:$K$4</c:f>
              <c:numCache>
                <c:formatCode>General</c:formatCode>
                <c:ptCount val="10"/>
                <c:pt idx="0">
                  <c:v>0.39000000000000035</c:v>
                </c:pt>
                <c:pt idx="1">
                  <c:v>0.38000000000000034</c:v>
                </c:pt>
                <c:pt idx="2">
                  <c:v>0.71000000000000052</c:v>
                </c:pt>
                <c:pt idx="3">
                  <c:v>0.91</c:v>
                </c:pt>
                <c:pt idx="4">
                  <c:v>1.1100000000000001</c:v>
                </c:pt>
                <c:pt idx="5">
                  <c:v>1.31</c:v>
                </c:pt>
                <c:pt idx="6">
                  <c:v>1.51</c:v>
                </c:pt>
                <c:pt idx="7">
                  <c:v>1.78</c:v>
                </c:pt>
                <c:pt idx="8">
                  <c:v>2.0699999999999998</c:v>
                </c:pt>
                <c:pt idx="9">
                  <c:v>2.36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771264"/>
        <c:axId val="95785344"/>
      </c:lineChart>
      <c:lineChart>
        <c:grouping val="standard"/>
        <c:varyColors val="0"/>
        <c:ser>
          <c:idx val="3"/>
          <c:order val="3"/>
          <c:tx>
            <c:strRef>
              <c:f>рис6!$A$5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рис6!$B$1:$K$1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229.72</c:v>
                </c:pt>
                <c:pt idx="3">
                  <c:v>231.96</c:v>
                </c:pt>
                <c:pt idx="4">
                  <c:v>234.22</c:v>
                </c:pt>
                <c:pt idx="5">
                  <c:v>236.5</c:v>
                </c:pt>
                <c:pt idx="6">
                  <c:v>238.8</c:v>
                </c:pt>
                <c:pt idx="7">
                  <c:v>225.60999999999999</c:v>
                </c:pt>
                <c:pt idx="8">
                  <c:v>207.73</c:v>
                </c:pt>
                <c:pt idx="9">
                  <c:v>191.26999999999998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801728"/>
        <c:axId val="95787264"/>
      </c:lineChart>
      <c:catAx>
        <c:axId val="9577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95785344"/>
        <c:crosses val="autoZero"/>
        <c:auto val="1"/>
        <c:lblAlgn val="ctr"/>
        <c:lblOffset val="100"/>
        <c:noMultiLvlLbl val="0"/>
      </c:catAx>
      <c:valAx>
        <c:axId val="95785344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95771264"/>
        <c:crosses val="autoZero"/>
        <c:crossBetween val="between"/>
      </c:valAx>
      <c:valAx>
        <c:axId val="95787264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95801728"/>
        <c:crosses val="max"/>
        <c:crossBetween val="between"/>
      </c:valAx>
      <c:catAx>
        <c:axId val="95801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5787264"/>
        <c:crosses val="autoZero"/>
        <c:auto val="1"/>
        <c:lblAlgn val="ctr"/>
        <c:lblOffset val="100"/>
        <c:noMultiLvlLbl val="0"/>
      </c:catAx>
      <c:spPr>
        <a:ln>
          <a:solidFill>
            <a:schemeClr val="bg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57150" cap="flat" cmpd="sng" algn="ctr">
      <a:solidFill>
        <a:schemeClr val="accent1">
          <a:lumMod val="40000"/>
          <a:lumOff val="60000"/>
        </a:schemeClr>
      </a:solidFill>
      <a:prstDash val="solid"/>
    </a:ln>
    <a:effectLst/>
  </c:spPr>
  <c:txPr>
    <a:bodyPr/>
    <a:lstStyle/>
    <a:p>
      <a:pPr>
        <a:defRPr sz="1050"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Динамика объема спроса, предложения, поглощения и цен на вторичном </a:t>
            </a:r>
            <a:r>
              <a:rPr lang="ru-RU" sz="1200" dirty="0" smtClean="0"/>
              <a:t>рынке</a:t>
            </a:r>
            <a:endParaRPr lang="ru-RU" sz="12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рис6!$A$32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рис6!$B$31:$K$31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рис6!$B$32:$K$32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133.63999999999999</c:v>
                </c:pt>
                <c:pt idx="3">
                  <c:v>138.59</c:v>
                </c:pt>
                <c:pt idx="4">
                  <c:v>143.26999999999998</c:v>
                </c:pt>
                <c:pt idx="5">
                  <c:v>147.22999999999999</c:v>
                </c:pt>
                <c:pt idx="6">
                  <c:v>150.16</c:v>
                </c:pt>
                <c:pt idx="7">
                  <c:v>127.23</c:v>
                </c:pt>
                <c:pt idx="8">
                  <c:v>140.62</c:v>
                </c:pt>
                <c:pt idx="9">
                  <c:v>158.87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рис6!$A$33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рис6!$B$31:$K$31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рис6!$B$33:$K$33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120.2</c:v>
                </c:pt>
                <c:pt idx="3">
                  <c:v>120.43</c:v>
                </c:pt>
                <c:pt idx="4">
                  <c:v>120.66999999999999</c:v>
                </c:pt>
                <c:pt idx="5">
                  <c:v>120.9</c:v>
                </c:pt>
                <c:pt idx="6">
                  <c:v>121.14</c:v>
                </c:pt>
                <c:pt idx="7">
                  <c:v>120.41000000000007</c:v>
                </c:pt>
                <c:pt idx="8">
                  <c:v>118.51</c:v>
                </c:pt>
                <c:pt idx="9">
                  <c:v>116.64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рис6!$A$34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рис6!$B$31:$K$31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рис6!$B$34:$K$34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96.25</c:v>
                </c:pt>
                <c:pt idx="4">
                  <c:v>96.440000000000026</c:v>
                </c:pt>
                <c:pt idx="5">
                  <c:v>96.63</c:v>
                </c:pt>
                <c:pt idx="6">
                  <c:v>96.82</c:v>
                </c:pt>
                <c:pt idx="7">
                  <c:v>84.960000000000022</c:v>
                </c:pt>
                <c:pt idx="8">
                  <c:v>83.61999999999999</c:v>
                </c:pt>
                <c:pt idx="9">
                  <c:v>82.3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092160"/>
        <c:axId val="96093696"/>
      </c:lineChart>
      <c:lineChart>
        <c:grouping val="standard"/>
        <c:varyColors val="0"/>
        <c:ser>
          <c:idx val="3"/>
          <c:order val="3"/>
          <c:tx>
            <c:strRef>
              <c:f>рис6!$A$35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рис6!$B$31:$K$31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рис6!$B$35:$K$35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199.76</c:v>
                </c:pt>
                <c:pt idx="3">
                  <c:v>201.7</c:v>
                </c:pt>
                <c:pt idx="4">
                  <c:v>203.67</c:v>
                </c:pt>
                <c:pt idx="5">
                  <c:v>205.65</c:v>
                </c:pt>
                <c:pt idx="6">
                  <c:v>207.65</c:v>
                </c:pt>
                <c:pt idx="7">
                  <c:v>191.2</c:v>
                </c:pt>
                <c:pt idx="8">
                  <c:v>176.04</c:v>
                </c:pt>
                <c:pt idx="9">
                  <c:v>162.09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110080"/>
        <c:axId val="96095616"/>
      </c:lineChart>
      <c:catAx>
        <c:axId val="9609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96093696"/>
        <c:crosses val="autoZero"/>
        <c:auto val="1"/>
        <c:lblAlgn val="ctr"/>
        <c:lblOffset val="100"/>
        <c:noMultiLvlLbl val="0"/>
      </c:catAx>
      <c:valAx>
        <c:axId val="96093696"/>
        <c:scaling>
          <c:orientation val="minMax"/>
          <c:min val="8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96092160"/>
        <c:crosses val="autoZero"/>
        <c:crossBetween val="between"/>
      </c:valAx>
      <c:valAx>
        <c:axId val="96095616"/>
        <c:scaling>
          <c:orientation val="minMax"/>
          <c:min val="1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96110080"/>
        <c:crosses val="max"/>
        <c:crossBetween val="between"/>
      </c:valAx>
      <c:catAx>
        <c:axId val="961100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6095616"/>
        <c:crosses val="autoZero"/>
        <c:auto val="1"/>
        <c:lblAlgn val="ctr"/>
        <c:lblOffset val="100"/>
        <c:noMultiLvlLbl val="0"/>
      </c:catAx>
      <c:spPr>
        <a:ln>
          <a:solidFill>
            <a:schemeClr val="bg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57150" cap="flat" cmpd="sng" algn="ctr">
      <a:solidFill>
        <a:schemeClr val="accent1">
          <a:lumMod val="40000"/>
          <a:lumOff val="6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465721040189138E-2"/>
          <c:y val="0.1"/>
          <c:w val="0.85106382978723283"/>
          <c:h val="0.79393939393939394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4884">
              <a:solidFill>
                <a:schemeClr val="accent2"/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2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3.07</c:v>
                </c:pt>
                <c:pt idx="3">
                  <c:v>2.92</c:v>
                </c:pt>
                <c:pt idx="4">
                  <c:v>2.8</c:v>
                </c:pt>
                <c:pt idx="5">
                  <c:v>2.63</c:v>
                </c:pt>
                <c:pt idx="6">
                  <c:v>1.34</c:v>
                </c:pt>
                <c:pt idx="7">
                  <c:v>1.44</c:v>
                </c:pt>
                <c:pt idx="8">
                  <c:v>1.61</c:v>
                </c:pt>
                <c:pt idx="9">
                  <c:v>1.8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4884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2.0299999999999998</c:v>
                </c:pt>
                <c:pt idx="4">
                  <c:v>2.0299999999999998</c:v>
                </c:pt>
                <c:pt idx="5">
                  <c:v>2.0299999999999998</c:v>
                </c:pt>
                <c:pt idx="6">
                  <c:v>3.3899999999999997</c:v>
                </c:pt>
                <c:pt idx="7">
                  <c:v>3.3899999999999997</c:v>
                </c:pt>
                <c:pt idx="8">
                  <c:v>3.3899999999999997</c:v>
                </c:pt>
                <c:pt idx="9">
                  <c:v>3.3899999999999997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4884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0.39000000000000046</c:v>
                </c:pt>
                <c:pt idx="1">
                  <c:v>0.38000000000000045</c:v>
                </c:pt>
                <c:pt idx="2">
                  <c:v>0.71000000000000063</c:v>
                </c:pt>
                <c:pt idx="3">
                  <c:v>0.71000000000000063</c:v>
                </c:pt>
                <c:pt idx="4">
                  <c:v>0.71000000000000063</c:v>
                </c:pt>
                <c:pt idx="5">
                  <c:v>0.71000000000000063</c:v>
                </c:pt>
                <c:pt idx="6">
                  <c:v>0.56000000000000005</c:v>
                </c:pt>
                <c:pt idx="7">
                  <c:v>0.60000000000000064</c:v>
                </c:pt>
                <c:pt idx="8">
                  <c:v>0.67000000000000104</c:v>
                </c:pt>
                <c:pt idx="9">
                  <c:v>0.75000000000000089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158784"/>
        <c:axId val="105398272"/>
      </c:lineChart>
      <c:lineChart>
        <c:grouping val="standard"/>
        <c:varyColors val="0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4884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258.33</c:v>
                </c:pt>
                <c:pt idx="3">
                  <c:v>301.94</c:v>
                </c:pt>
                <c:pt idx="4">
                  <c:v>354.31</c:v>
                </c:pt>
                <c:pt idx="5">
                  <c:v>478.84000000000032</c:v>
                </c:pt>
                <c:pt idx="6">
                  <c:v>502.24</c:v>
                </c:pt>
                <c:pt idx="7">
                  <c:v>471.58</c:v>
                </c:pt>
                <c:pt idx="8">
                  <c:v>447.15000000000032</c:v>
                </c:pt>
                <c:pt idx="9">
                  <c:v>425.65000000000032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400192"/>
        <c:axId val="105407616"/>
      </c:lineChart>
      <c:catAx>
        <c:axId val="7115878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1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539827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5398272"/>
        <c:scaling>
          <c:orientation val="minMax"/>
        </c:scaling>
        <c:delete val="0"/>
        <c:axPos val="l"/>
        <c:majorGridlines>
          <c:spPr>
            <a:ln w="311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2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млн кв. м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overlay val="0"/>
          <c:spPr>
            <a:noFill/>
            <a:ln w="24884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1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1158784"/>
        <c:crosses val="autoZero"/>
        <c:crossBetween val="between"/>
      </c:valAx>
      <c:catAx>
        <c:axId val="10540019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2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5177304964539104"/>
              <c:y val="3.0303030303030316E-3"/>
            </c:manualLayout>
          </c:layout>
          <c:overlay val="0"/>
          <c:spPr>
            <a:noFill/>
            <a:ln w="24884">
              <a:noFill/>
            </a:ln>
          </c:spPr>
        </c:title>
        <c:numFmt formatCode="General" sourceLinked="1"/>
        <c:majorTickMark val="out"/>
        <c:minorTickMark val="none"/>
        <c:tickLblPos val="none"/>
        <c:crossAx val="105407616"/>
        <c:crosses val="autoZero"/>
        <c:auto val="0"/>
        <c:lblAlgn val="ctr"/>
        <c:lblOffset val="100"/>
        <c:noMultiLvlLbl val="0"/>
      </c:catAx>
      <c:valAx>
        <c:axId val="105407616"/>
        <c:scaling>
          <c:orientation val="minMax"/>
          <c:max val="500"/>
          <c:min val="0"/>
        </c:scaling>
        <c:delete val="0"/>
        <c:axPos val="r"/>
        <c:numFmt formatCode="0" sourceLinked="0"/>
        <c:majorTickMark val="cross"/>
        <c:minorTickMark val="none"/>
        <c:tickLblPos val="nextTo"/>
        <c:spPr>
          <a:ln w="311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5400192"/>
        <c:crosses val="max"/>
        <c:crossBetween val="between"/>
        <c:majorUnit val="100"/>
        <c:minorUnit val="20"/>
      </c:valAx>
      <c:spPr>
        <a:noFill/>
        <a:ln w="311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0354609929078009"/>
          <c:y val="0.21515151515151515"/>
          <c:w val="0.33333333333333331"/>
          <c:h val="0.20909090909090924"/>
        </c:manualLayout>
      </c:layout>
      <c:overlay val="0"/>
      <c:spPr>
        <a:solidFill>
          <a:srgbClr val="FFFFFF"/>
        </a:solidFill>
        <a:ln w="3110">
          <a:solidFill>
            <a:srgbClr val="000000"/>
          </a:solidFill>
          <a:prstDash val="solid"/>
        </a:ln>
      </c:spPr>
      <c:txPr>
        <a:bodyPr/>
        <a:lstStyle/>
        <a:p>
          <a:pPr>
            <a:defRPr sz="107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76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767981438515049E-2"/>
          <c:y val="0.14373088685015309"/>
          <c:w val="0.81438515081206408"/>
          <c:h val="0.74923547400611712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179">
              <a:solidFill>
                <a:schemeClr val="accent2"/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2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141.82000000000019</c:v>
                </c:pt>
                <c:pt idx="3">
                  <c:v>134.33000000000001</c:v>
                </c:pt>
                <c:pt idx="4">
                  <c:v>127.81</c:v>
                </c:pt>
                <c:pt idx="5">
                  <c:v>119.72</c:v>
                </c:pt>
                <c:pt idx="6">
                  <c:v>64.260000000000005</c:v>
                </c:pt>
                <c:pt idx="7">
                  <c:v>68.149999999999991</c:v>
                </c:pt>
                <c:pt idx="8">
                  <c:v>75.930000000000007</c:v>
                </c:pt>
                <c:pt idx="9">
                  <c:v>84.48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179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122.07</c:v>
                </c:pt>
                <c:pt idx="3">
                  <c:v>126.19</c:v>
                </c:pt>
                <c:pt idx="4">
                  <c:v>130.55000000000001</c:v>
                </c:pt>
                <c:pt idx="5">
                  <c:v>138.32000000000019</c:v>
                </c:pt>
                <c:pt idx="6">
                  <c:v>145.70999999999998</c:v>
                </c:pt>
                <c:pt idx="7">
                  <c:v>144.12</c:v>
                </c:pt>
                <c:pt idx="8">
                  <c:v>142.49</c:v>
                </c:pt>
                <c:pt idx="9">
                  <c:v>141.07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179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99.28</c:v>
                </c:pt>
                <c:pt idx="4">
                  <c:v>102.25</c:v>
                </c:pt>
                <c:pt idx="5">
                  <c:v>95.78</c:v>
                </c:pt>
                <c:pt idx="6">
                  <c:v>44.98</c:v>
                </c:pt>
                <c:pt idx="7">
                  <c:v>47.71</c:v>
                </c:pt>
                <c:pt idx="8">
                  <c:v>53.15</c:v>
                </c:pt>
                <c:pt idx="9">
                  <c:v>59.14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161728"/>
        <c:axId val="113181440"/>
      </c:lineChart>
      <c:lineChart>
        <c:grouping val="standard"/>
        <c:varyColors val="0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179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230.65</c:v>
                </c:pt>
                <c:pt idx="3">
                  <c:v>269.58999999999969</c:v>
                </c:pt>
                <c:pt idx="4">
                  <c:v>316.35000000000002</c:v>
                </c:pt>
                <c:pt idx="5">
                  <c:v>447.52</c:v>
                </c:pt>
                <c:pt idx="6">
                  <c:v>425.63</c:v>
                </c:pt>
                <c:pt idx="7">
                  <c:v>399.65000000000032</c:v>
                </c:pt>
                <c:pt idx="8">
                  <c:v>378.94</c:v>
                </c:pt>
                <c:pt idx="9">
                  <c:v>360.71999999999969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183744"/>
        <c:axId val="113546368"/>
      </c:lineChart>
      <c:catAx>
        <c:axId val="1131617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1318144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13181440"/>
        <c:scaling>
          <c:orientation val="minMax"/>
        </c:scaling>
        <c:delete val="0"/>
        <c:axPos val="l"/>
        <c:majorGridlines>
          <c:spPr>
            <a:ln w="3147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1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квартир</a:t>
                </a:r>
              </a:p>
            </c:rich>
          </c:tx>
          <c:layout>
            <c:manualLayout>
              <c:xMode val="edge"/>
              <c:yMode val="edge"/>
              <c:x val="1.3921113689095151E-2"/>
              <c:y val="0"/>
            </c:manualLayout>
          </c:layout>
          <c:overlay val="0"/>
          <c:spPr>
            <a:noFill/>
            <a:ln w="25179">
              <a:noFill/>
            </a:ln>
          </c:spPr>
        </c:title>
        <c:numFmt formatCode="0" sourceLinked="0"/>
        <c:majorTickMark val="cross"/>
        <c:minorTickMark val="none"/>
        <c:tickLblPos val="nextTo"/>
        <c:spPr>
          <a:ln w="31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13161728"/>
        <c:crosses val="autoZero"/>
        <c:crossBetween val="between"/>
      </c:valAx>
      <c:catAx>
        <c:axId val="11318374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1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5638051044083565"/>
              <c:y val="4.2813455657492429E-2"/>
            </c:manualLayout>
          </c:layout>
          <c:overlay val="0"/>
          <c:spPr>
            <a:noFill/>
            <a:ln w="25179">
              <a:noFill/>
            </a:ln>
          </c:spPr>
        </c:title>
        <c:numFmt formatCode="General" sourceLinked="1"/>
        <c:majorTickMark val="out"/>
        <c:minorTickMark val="none"/>
        <c:tickLblPos val="none"/>
        <c:crossAx val="113546368"/>
        <c:crosses val="autoZero"/>
        <c:auto val="0"/>
        <c:lblAlgn val="ctr"/>
        <c:lblOffset val="100"/>
        <c:noMultiLvlLbl val="0"/>
      </c:catAx>
      <c:valAx>
        <c:axId val="113546368"/>
        <c:scaling>
          <c:orientation val="minMax"/>
        </c:scaling>
        <c:delete val="0"/>
        <c:axPos val="r"/>
        <c:numFmt formatCode="0" sourceLinked="0"/>
        <c:majorTickMark val="cross"/>
        <c:minorTickMark val="none"/>
        <c:tickLblPos val="nextTo"/>
        <c:spPr>
          <a:ln w="31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13183744"/>
        <c:crosses val="max"/>
        <c:crossBetween val="between"/>
      </c:valAx>
      <c:spPr>
        <a:noFill/>
        <a:ln w="3147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9953596287703046"/>
          <c:y val="0.62691131498470964"/>
          <c:w val="0.37354988399071987"/>
          <c:h val="0.22324159021406728"/>
        </c:manualLayout>
      </c:layout>
      <c:overlay val="0"/>
      <c:spPr>
        <a:solidFill>
          <a:srgbClr val="FFFFFF"/>
        </a:solidFill>
        <a:ln w="3147">
          <a:solidFill>
            <a:srgbClr val="000000"/>
          </a:solidFill>
          <a:prstDash val="solid"/>
        </a:ln>
      </c:spPr>
      <c:txPr>
        <a:bodyPr/>
        <a:lstStyle/>
        <a:p>
          <a:pPr>
            <a:defRPr sz="109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Динамика объема спроса, предложения, поглощения и цен на первичном </a:t>
            </a:r>
            <a:r>
              <a:rPr lang="ru-RU" sz="1200" dirty="0" smtClean="0"/>
              <a:t>рынке</a:t>
            </a:r>
            <a:endParaRPr lang="ru-RU" sz="1200" dirty="0"/>
          </a:p>
        </c:rich>
      </c:tx>
      <c:layout/>
      <c:overlay val="0"/>
      <c:spPr>
        <a:solidFill>
          <a:schemeClr val="lt1"/>
        </a:solidFill>
        <a:ln w="10795" cap="flat" cmpd="sng" algn="ctr">
          <a:noFill/>
          <a:prstDash val="solid"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рис2!$A$2</c:f>
              <c:strCache>
                <c:ptCount val="1"/>
                <c:pt idx="0">
                  <c:v>спрос</c:v>
                </c:pt>
              </c:strCache>
            </c:strRef>
          </c:tx>
          <c:marker>
            <c:symbol val="none"/>
          </c:marker>
          <c:cat>
            <c:numRef>
              <c:f>рис2!$B$1:$K$1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3.07</c:v>
                </c:pt>
                <c:pt idx="3">
                  <c:v>3.19</c:v>
                </c:pt>
                <c:pt idx="4">
                  <c:v>3.3</c:v>
                </c:pt>
                <c:pt idx="5">
                  <c:v>2.12</c:v>
                </c:pt>
                <c:pt idx="6">
                  <c:v>2.38</c:v>
                </c:pt>
                <c:pt idx="7">
                  <c:v>2.74</c:v>
                </c:pt>
                <c:pt idx="8">
                  <c:v>3.14</c:v>
                </c:pt>
                <c:pt idx="9">
                  <c:v>3.58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рис2!$A$3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рис2!$B$1:$K$1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2.3199999999999967</c:v>
                </c:pt>
                <c:pt idx="4">
                  <c:v>2.61</c:v>
                </c:pt>
                <c:pt idx="5">
                  <c:v>4.8199999999999985</c:v>
                </c:pt>
                <c:pt idx="6">
                  <c:v>5.3</c:v>
                </c:pt>
                <c:pt idx="7">
                  <c:v>5.7700000000000014</c:v>
                </c:pt>
                <c:pt idx="8">
                  <c:v>6.25</c:v>
                </c:pt>
                <c:pt idx="9">
                  <c:v>6.72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рис2!$A$4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рис2!$B$1:$K$1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рис2!$B$4:$K$4</c:f>
              <c:numCache>
                <c:formatCode>General</c:formatCode>
                <c:ptCount val="10"/>
                <c:pt idx="0">
                  <c:v>0.39000000000000035</c:v>
                </c:pt>
                <c:pt idx="1">
                  <c:v>0.38000000000000034</c:v>
                </c:pt>
                <c:pt idx="2">
                  <c:v>0.71000000000000052</c:v>
                </c:pt>
                <c:pt idx="3">
                  <c:v>0.81</c:v>
                </c:pt>
                <c:pt idx="4">
                  <c:v>0.91</c:v>
                </c:pt>
                <c:pt idx="5">
                  <c:v>0.87000000000000055</c:v>
                </c:pt>
                <c:pt idx="6">
                  <c:v>0.98</c:v>
                </c:pt>
                <c:pt idx="7">
                  <c:v>1.1299999999999988</c:v>
                </c:pt>
                <c:pt idx="8">
                  <c:v>1.29</c:v>
                </c:pt>
                <c:pt idx="9">
                  <c:v>1.48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17568"/>
        <c:axId val="88727552"/>
      </c:lineChart>
      <c:lineChart>
        <c:grouping val="standard"/>
        <c:varyColors val="0"/>
        <c:ser>
          <c:idx val="3"/>
          <c:order val="3"/>
          <c:tx>
            <c:strRef>
              <c:f>рис2!$A$5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рис2!$B$1:$K$1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258.33</c:v>
                </c:pt>
                <c:pt idx="3">
                  <c:v>301.94</c:v>
                </c:pt>
                <c:pt idx="4">
                  <c:v>354.31</c:v>
                </c:pt>
                <c:pt idx="5">
                  <c:v>358.87</c:v>
                </c:pt>
                <c:pt idx="6">
                  <c:v>341.32</c:v>
                </c:pt>
                <c:pt idx="7">
                  <c:v>320.47999999999973</c:v>
                </c:pt>
                <c:pt idx="8">
                  <c:v>303.88</c:v>
                </c:pt>
                <c:pt idx="9">
                  <c:v>289.27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32896"/>
        <c:axId val="88729472"/>
      </c:lineChart>
      <c:catAx>
        <c:axId val="8871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88727552"/>
        <c:crosses val="autoZero"/>
        <c:auto val="1"/>
        <c:lblAlgn val="ctr"/>
        <c:lblOffset val="100"/>
        <c:noMultiLvlLbl val="0"/>
      </c:catAx>
      <c:valAx>
        <c:axId val="88727552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88717568"/>
        <c:crosses val="autoZero"/>
        <c:crossBetween val="between"/>
      </c:valAx>
      <c:valAx>
        <c:axId val="8872947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90832896"/>
        <c:crosses val="max"/>
        <c:crossBetween val="between"/>
      </c:valAx>
      <c:catAx>
        <c:axId val="90832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88729472"/>
        <c:crosses val="autoZero"/>
        <c:auto val="1"/>
        <c:lblAlgn val="ctr"/>
        <c:lblOffset val="100"/>
        <c:noMultiLvlLbl val="0"/>
      </c:catAx>
      <c:spPr>
        <a:ln>
          <a:solidFill>
            <a:schemeClr val="bg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57150" cap="flat" cmpd="sng" algn="ctr">
      <a:solidFill>
        <a:schemeClr val="accent1">
          <a:lumMod val="40000"/>
          <a:lumOff val="6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Динамика объема спроса, предложения, поглощения и цен на вторичном </a:t>
            </a:r>
            <a:r>
              <a:rPr lang="ru-RU" sz="1200" dirty="0" smtClean="0"/>
              <a:t>рынке</a:t>
            </a:r>
            <a:endParaRPr lang="ru-RU" sz="1200" dirty="0"/>
          </a:p>
        </c:rich>
      </c:tx>
      <c:layout>
        <c:manualLayout>
          <c:xMode val="edge"/>
          <c:yMode val="edge"/>
          <c:x val="0.14896442721628017"/>
          <c:y val="1.7410226520298892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рис2!$A$32</c:f>
              <c:strCache>
                <c:ptCount val="1"/>
                <c:pt idx="0">
                  <c:v>спрос</c:v>
                </c:pt>
              </c:strCache>
            </c:strRef>
          </c:tx>
          <c:marker>
            <c:symbol val="none"/>
          </c:marker>
          <c:cat>
            <c:numRef>
              <c:f>рис2!$B$31:$K$31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рис2!$B$32:$K$32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141.82000000000014</c:v>
                </c:pt>
                <c:pt idx="3">
                  <c:v>132.12</c:v>
                </c:pt>
                <c:pt idx="4">
                  <c:v>123.77</c:v>
                </c:pt>
                <c:pt idx="5">
                  <c:v>79.599999999999994</c:v>
                </c:pt>
                <c:pt idx="6">
                  <c:v>83.57</c:v>
                </c:pt>
                <c:pt idx="7">
                  <c:v>92.679999999999978</c:v>
                </c:pt>
                <c:pt idx="8">
                  <c:v>102.36999999999999</c:v>
                </c:pt>
                <c:pt idx="9">
                  <c:v>112.96000000000002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рис2!$A$33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рис2!$B$31:$K$31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рис2!$B$33:$K$33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122.07</c:v>
                </c:pt>
                <c:pt idx="3">
                  <c:v>126.19</c:v>
                </c:pt>
                <c:pt idx="4">
                  <c:v>130.55000000000001</c:v>
                </c:pt>
                <c:pt idx="5">
                  <c:v>134.66999999999999</c:v>
                </c:pt>
                <c:pt idx="6">
                  <c:v>133.49</c:v>
                </c:pt>
                <c:pt idx="7">
                  <c:v>132.03</c:v>
                </c:pt>
                <c:pt idx="8">
                  <c:v>130.55000000000001</c:v>
                </c:pt>
                <c:pt idx="9">
                  <c:v>129.23999999999998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рис2!$A$34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рис2!$B$31:$K$31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рис2!$B$34:$K$34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99.28</c:v>
                </c:pt>
                <c:pt idx="4">
                  <c:v>99.02</c:v>
                </c:pt>
                <c:pt idx="5">
                  <c:v>55.720000000000013</c:v>
                </c:pt>
                <c:pt idx="6">
                  <c:v>58.5</c:v>
                </c:pt>
                <c:pt idx="7">
                  <c:v>64.86999999999999</c:v>
                </c:pt>
                <c:pt idx="8">
                  <c:v>71.66</c:v>
                </c:pt>
                <c:pt idx="9">
                  <c:v>79.069999999999993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69120"/>
        <c:axId val="90895488"/>
      </c:lineChart>
      <c:lineChart>
        <c:grouping val="standard"/>
        <c:varyColors val="0"/>
        <c:ser>
          <c:idx val="3"/>
          <c:order val="3"/>
          <c:tx>
            <c:strRef>
              <c:f>рис2!$A$35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рис2!$B$31:$K$31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рис2!$B$35:$K$35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230.65</c:v>
                </c:pt>
                <c:pt idx="3">
                  <c:v>269.58999999999969</c:v>
                </c:pt>
                <c:pt idx="4">
                  <c:v>316.35000000000002</c:v>
                </c:pt>
                <c:pt idx="5">
                  <c:v>304.13</c:v>
                </c:pt>
                <c:pt idx="6">
                  <c:v>289.25</c:v>
                </c:pt>
                <c:pt idx="7">
                  <c:v>271.60000000000002</c:v>
                </c:pt>
                <c:pt idx="8">
                  <c:v>257.52</c:v>
                </c:pt>
                <c:pt idx="9">
                  <c:v>245.14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814784"/>
        <c:axId val="90897408"/>
      </c:lineChart>
      <c:catAx>
        <c:axId val="9086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90895488"/>
        <c:crosses val="autoZero"/>
        <c:auto val="1"/>
        <c:lblAlgn val="ctr"/>
        <c:lblOffset val="100"/>
        <c:noMultiLvlLbl val="0"/>
      </c:catAx>
      <c:valAx>
        <c:axId val="9089548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90869120"/>
        <c:crosses val="autoZero"/>
        <c:crossBetween val="between"/>
      </c:valAx>
      <c:valAx>
        <c:axId val="9089740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95814784"/>
        <c:crosses val="max"/>
        <c:crossBetween val="between"/>
      </c:valAx>
      <c:catAx>
        <c:axId val="95814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0897408"/>
        <c:crosses val="autoZero"/>
        <c:auto val="1"/>
        <c:lblAlgn val="ctr"/>
        <c:lblOffset val="100"/>
        <c:noMultiLvlLbl val="0"/>
      </c:catAx>
      <c:spPr>
        <a:ln>
          <a:solidFill>
            <a:schemeClr val="bg1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57150" cap="flat" cmpd="sng" algn="ctr">
      <a:solidFill>
        <a:schemeClr val="accent1">
          <a:lumMod val="40000"/>
          <a:lumOff val="6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Динамика объема спроса, предложения, поглощения и цен на первичном </a:t>
            </a:r>
            <a:r>
              <a:rPr lang="ru-RU" sz="1200" dirty="0" smtClean="0"/>
              <a:t>рынке</a:t>
            </a:r>
            <a:endParaRPr lang="ru-RU" sz="12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рис3!$A$2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рис3!$B$1:$K$1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3.07</c:v>
                </c:pt>
                <c:pt idx="3">
                  <c:v>3.44</c:v>
                </c:pt>
                <c:pt idx="4">
                  <c:v>2.96</c:v>
                </c:pt>
                <c:pt idx="5">
                  <c:v>2.7800000000000002</c:v>
                </c:pt>
                <c:pt idx="6">
                  <c:v>3.24</c:v>
                </c:pt>
                <c:pt idx="7">
                  <c:v>3.75</c:v>
                </c:pt>
                <c:pt idx="8">
                  <c:v>4.3099999999999996</c:v>
                </c:pt>
                <c:pt idx="9">
                  <c:v>4.8899999999999997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рис3!$A$3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рис3!$B$1:$K$1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2.61</c:v>
                </c:pt>
                <c:pt idx="4">
                  <c:v>5.3</c:v>
                </c:pt>
                <c:pt idx="5">
                  <c:v>6.25</c:v>
                </c:pt>
                <c:pt idx="6">
                  <c:v>7.2</c:v>
                </c:pt>
                <c:pt idx="7">
                  <c:v>8.15</c:v>
                </c:pt>
                <c:pt idx="8">
                  <c:v>9.1</c:v>
                </c:pt>
                <c:pt idx="9">
                  <c:v>10.06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рис3!$A$4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рис3!$B$1:$K$1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рис3!$B$4:$K$4</c:f>
              <c:numCache>
                <c:formatCode>General</c:formatCode>
                <c:ptCount val="10"/>
                <c:pt idx="0">
                  <c:v>0.39000000000000035</c:v>
                </c:pt>
                <c:pt idx="1">
                  <c:v>0.38000000000000034</c:v>
                </c:pt>
                <c:pt idx="2">
                  <c:v>0.71000000000000052</c:v>
                </c:pt>
                <c:pt idx="3">
                  <c:v>0.91</c:v>
                </c:pt>
                <c:pt idx="4">
                  <c:v>1.21</c:v>
                </c:pt>
                <c:pt idx="5">
                  <c:v>1.1399999999999988</c:v>
                </c:pt>
                <c:pt idx="6">
                  <c:v>1.33</c:v>
                </c:pt>
                <c:pt idx="7">
                  <c:v>1.54</c:v>
                </c:pt>
                <c:pt idx="8">
                  <c:v>1.77</c:v>
                </c:pt>
                <c:pt idx="9">
                  <c:v>2.0099999999999998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860992"/>
        <c:axId val="95870976"/>
      </c:lineChart>
      <c:lineChart>
        <c:grouping val="standard"/>
        <c:varyColors val="0"/>
        <c:ser>
          <c:idx val="3"/>
          <c:order val="3"/>
          <c:tx>
            <c:strRef>
              <c:f>рис3!$A$5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рис3!$B$1:$K$1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258.33</c:v>
                </c:pt>
                <c:pt idx="3">
                  <c:v>301.94</c:v>
                </c:pt>
                <c:pt idx="4">
                  <c:v>304.52</c:v>
                </c:pt>
                <c:pt idx="5">
                  <c:v>292.75</c:v>
                </c:pt>
                <c:pt idx="6">
                  <c:v>278.42999999999955</c:v>
                </c:pt>
                <c:pt idx="7">
                  <c:v>261.44</c:v>
                </c:pt>
                <c:pt idx="8">
                  <c:v>247.89000000000001</c:v>
                </c:pt>
                <c:pt idx="9">
                  <c:v>235.97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551488"/>
        <c:axId val="95872896"/>
      </c:lineChart>
      <c:catAx>
        <c:axId val="95860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870976"/>
        <c:crosses val="autoZero"/>
        <c:auto val="1"/>
        <c:lblAlgn val="ctr"/>
        <c:lblOffset val="100"/>
        <c:noMultiLvlLbl val="0"/>
      </c:catAx>
      <c:valAx>
        <c:axId val="95870976"/>
        <c:scaling>
          <c:orientation val="minMax"/>
        </c:scaling>
        <c:delete val="0"/>
        <c:axPos val="l"/>
        <c:majorGridlines>
          <c:spPr>
            <a:ln>
              <a:solidFill>
                <a:srgbClr val="002060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860992"/>
        <c:crosses val="autoZero"/>
        <c:crossBetween val="between"/>
      </c:valAx>
      <c:valAx>
        <c:axId val="9587289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551488"/>
        <c:crosses val="max"/>
        <c:crossBetween val="between"/>
      </c:valAx>
      <c:catAx>
        <c:axId val="95551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5872896"/>
        <c:crosses val="autoZero"/>
        <c:auto val="1"/>
        <c:lblAlgn val="ctr"/>
        <c:lblOffset val="100"/>
        <c:noMultiLvlLbl val="0"/>
      </c:catAx>
      <c:spPr>
        <a:ln>
          <a:solidFill>
            <a:srgbClr val="002060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57150" cap="flat" cmpd="sng" algn="ctr">
      <a:solidFill>
        <a:schemeClr val="accent1">
          <a:lumMod val="60000"/>
          <a:lumOff val="4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Динамика объема спроса, предложения, поглощения и цен на вторичном </a:t>
            </a:r>
            <a:r>
              <a:rPr lang="ru-RU" sz="1200" dirty="0" smtClean="0"/>
              <a:t>рынке</a:t>
            </a:r>
            <a:endParaRPr lang="ru-RU" sz="12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рис3!$A$32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рис3!$B$31:$K$31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рис3!$B$32:$K$32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141.82000000000014</c:v>
                </c:pt>
                <c:pt idx="3">
                  <c:v>130.13</c:v>
                </c:pt>
                <c:pt idx="4">
                  <c:v>96.149999999999991</c:v>
                </c:pt>
                <c:pt idx="5">
                  <c:v>90.169999999999973</c:v>
                </c:pt>
                <c:pt idx="6">
                  <c:v>98.36</c:v>
                </c:pt>
                <c:pt idx="7">
                  <c:v>108.81</c:v>
                </c:pt>
                <c:pt idx="8">
                  <c:v>119.94000000000007</c:v>
                </c:pt>
                <c:pt idx="9">
                  <c:v>132.01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рис3!$A$33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рис3!$B$31:$K$31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рис3!$B$33:$K$33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122.07</c:v>
                </c:pt>
                <c:pt idx="3">
                  <c:v>126.19</c:v>
                </c:pt>
                <c:pt idx="4">
                  <c:v>132.81</c:v>
                </c:pt>
                <c:pt idx="5">
                  <c:v>131.73999999999998</c:v>
                </c:pt>
                <c:pt idx="6">
                  <c:v>130.58000000000001</c:v>
                </c:pt>
                <c:pt idx="7">
                  <c:v>129.15</c:v>
                </c:pt>
                <c:pt idx="8">
                  <c:v>127.7</c:v>
                </c:pt>
                <c:pt idx="9">
                  <c:v>126.43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рис3!$A$34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рис3!$B$31:$K$31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рис3!$B$34:$K$34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99.28</c:v>
                </c:pt>
                <c:pt idx="4">
                  <c:v>67.3</c:v>
                </c:pt>
                <c:pt idx="5">
                  <c:v>63.120000000000012</c:v>
                </c:pt>
                <c:pt idx="6">
                  <c:v>68.849999999999994</c:v>
                </c:pt>
                <c:pt idx="7">
                  <c:v>76.169999999999973</c:v>
                </c:pt>
                <c:pt idx="8">
                  <c:v>83.960000000000022</c:v>
                </c:pt>
                <c:pt idx="9">
                  <c:v>88.93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575424"/>
        <c:axId val="95581312"/>
      </c:lineChart>
      <c:lineChart>
        <c:grouping val="standard"/>
        <c:varyColors val="0"/>
        <c:ser>
          <c:idx val="3"/>
          <c:order val="3"/>
          <c:tx>
            <c:strRef>
              <c:f>рис3!$A$35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рис3!$B$31:$K$31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рис3!$B$35:$K$35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230.65</c:v>
                </c:pt>
                <c:pt idx="3">
                  <c:v>269.58999999999969</c:v>
                </c:pt>
                <c:pt idx="4">
                  <c:v>258.07</c:v>
                </c:pt>
                <c:pt idx="5">
                  <c:v>248.1</c:v>
                </c:pt>
                <c:pt idx="6">
                  <c:v>235.96</c:v>
                </c:pt>
                <c:pt idx="7">
                  <c:v>221.56</c:v>
                </c:pt>
                <c:pt idx="8">
                  <c:v>210.08</c:v>
                </c:pt>
                <c:pt idx="9">
                  <c:v>199.98000000000013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589504"/>
        <c:axId val="95583232"/>
      </c:lineChart>
      <c:catAx>
        <c:axId val="9557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581312"/>
        <c:crosses val="autoZero"/>
        <c:auto val="1"/>
        <c:lblAlgn val="ctr"/>
        <c:lblOffset val="100"/>
        <c:noMultiLvlLbl val="0"/>
      </c:catAx>
      <c:valAx>
        <c:axId val="95581312"/>
        <c:scaling>
          <c:orientation val="minMax"/>
          <c:min val="60"/>
        </c:scaling>
        <c:delete val="0"/>
        <c:axPos val="l"/>
        <c:majorGridlines>
          <c:spPr>
            <a:ln>
              <a:solidFill>
                <a:srgbClr val="002060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575424"/>
        <c:crosses val="autoZero"/>
        <c:crossBetween val="between"/>
      </c:valAx>
      <c:valAx>
        <c:axId val="9558323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5589504"/>
        <c:crosses val="max"/>
        <c:crossBetween val="between"/>
      </c:valAx>
      <c:catAx>
        <c:axId val="95589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5583232"/>
        <c:crosses val="autoZero"/>
        <c:auto val="1"/>
        <c:lblAlgn val="ctr"/>
        <c:lblOffset val="100"/>
        <c:noMultiLvlLbl val="0"/>
      </c:catAx>
      <c:spPr>
        <a:ln>
          <a:solidFill>
            <a:srgbClr val="002060"/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lt1"/>
    </a:solidFill>
    <a:ln w="57150" cap="flat" cmpd="sng" algn="ctr">
      <a:solidFill>
        <a:schemeClr val="accent1">
          <a:lumMod val="60000"/>
          <a:lumOff val="4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502463054187194E-2"/>
          <c:y val="6.8965517241379309E-2"/>
          <c:w val="0.84236453201970463"/>
          <c:h val="0.834975369458129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299">
              <a:solidFill>
                <a:schemeClr val="accent3"/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3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5.57</c:v>
                </c:pt>
                <c:pt idx="3">
                  <c:v>5.6199999999999966</c:v>
                </c:pt>
                <c:pt idx="4">
                  <c:v>5.6499999999999995</c:v>
                </c:pt>
                <c:pt idx="5">
                  <c:v>5.67</c:v>
                </c:pt>
                <c:pt idx="6">
                  <c:v>5.68</c:v>
                </c:pt>
                <c:pt idx="7">
                  <c:v>5.7</c:v>
                </c:pt>
                <c:pt idx="8">
                  <c:v>5.72</c:v>
                </c:pt>
                <c:pt idx="9">
                  <c:v>5.74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299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2.0299999999999998</c:v>
                </c:pt>
                <c:pt idx="4">
                  <c:v>2.0299999999999998</c:v>
                </c:pt>
                <c:pt idx="5">
                  <c:v>2.0299999999999998</c:v>
                </c:pt>
                <c:pt idx="6">
                  <c:v>2.0299999999999998</c:v>
                </c:pt>
                <c:pt idx="7">
                  <c:v>2.0299999999999998</c:v>
                </c:pt>
                <c:pt idx="8">
                  <c:v>2.0299999999999998</c:v>
                </c:pt>
                <c:pt idx="9">
                  <c:v>2.0299999999999998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299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0.39000000000000046</c:v>
                </c:pt>
                <c:pt idx="1">
                  <c:v>0.38000000000000045</c:v>
                </c:pt>
                <c:pt idx="2">
                  <c:v>0.71000000000000063</c:v>
                </c:pt>
                <c:pt idx="3">
                  <c:v>0.71000000000000063</c:v>
                </c:pt>
                <c:pt idx="4">
                  <c:v>0.71000000000000063</c:v>
                </c:pt>
                <c:pt idx="5">
                  <c:v>0.71000000000000063</c:v>
                </c:pt>
                <c:pt idx="6">
                  <c:v>0.71000000000000063</c:v>
                </c:pt>
                <c:pt idx="7">
                  <c:v>0.71000000000000063</c:v>
                </c:pt>
                <c:pt idx="8">
                  <c:v>0.71000000000000063</c:v>
                </c:pt>
                <c:pt idx="9">
                  <c:v>0.71000000000000063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340608"/>
        <c:axId val="32342784"/>
      </c:lineChart>
      <c:lineChart>
        <c:grouping val="standard"/>
        <c:varyColors val="0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299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229.72</c:v>
                </c:pt>
                <c:pt idx="3">
                  <c:v>231.96</c:v>
                </c:pt>
                <c:pt idx="4">
                  <c:v>234.22</c:v>
                </c:pt>
                <c:pt idx="5">
                  <c:v>236.5</c:v>
                </c:pt>
                <c:pt idx="6">
                  <c:v>238.8</c:v>
                </c:pt>
                <c:pt idx="7">
                  <c:v>241.13</c:v>
                </c:pt>
                <c:pt idx="8">
                  <c:v>243.48000000000019</c:v>
                </c:pt>
                <c:pt idx="9">
                  <c:v>245.85000000000019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344704"/>
        <c:axId val="32346880"/>
      </c:lineChart>
      <c:catAx>
        <c:axId val="3234060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3234278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2342784"/>
        <c:scaling>
          <c:orientation val="minMax"/>
        </c:scaling>
        <c:delete val="0"/>
        <c:axPos val="l"/>
        <c:majorGridlines>
          <c:spPr>
            <a:ln w="3162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9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млн кв. м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overlay val="0"/>
          <c:spPr>
            <a:noFill/>
            <a:ln w="25299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32340608"/>
        <c:crosses val="autoZero"/>
        <c:crossBetween val="between"/>
      </c:valAx>
      <c:catAx>
        <c:axId val="3234470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9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3152709359605961"/>
              <c:y val="0"/>
            </c:manualLayout>
          </c:layout>
          <c:overlay val="0"/>
          <c:spPr>
            <a:noFill/>
            <a:ln w="25299">
              <a:noFill/>
            </a:ln>
          </c:spPr>
        </c:title>
        <c:numFmt formatCode="General" sourceLinked="1"/>
        <c:majorTickMark val="out"/>
        <c:minorTickMark val="none"/>
        <c:tickLblPos val="none"/>
        <c:crossAx val="32346880"/>
        <c:crossesAt val="160"/>
        <c:auto val="0"/>
        <c:lblAlgn val="ctr"/>
        <c:lblOffset val="100"/>
        <c:noMultiLvlLbl val="0"/>
      </c:catAx>
      <c:valAx>
        <c:axId val="32346880"/>
        <c:scaling>
          <c:orientation val="minMax"/>
        </c:scaling>
        <c:delete val="0"/>
        <c:axPos val="r"/>
        <c:numFmt formatCode="0" sourceLinked="0"/>
        <c:majorTickMark val="cross"/>
        <c:minorTickMark val="none"/>
        <c:tickLblPos val="nextTo"/>
        <c:spPr>
          <a:ln w="31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32344704"/>
        <c:crosses val="max"/>
        <c:crossBetween val="between"/>
      </c:valAx>
      <c:spPr>
        <a:noFill/>
        <a:ln w="3162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3596059113300573"/>
          <c:y val="0.34482758620689707"/>
          <c:w val="0.35221674876847292"/>
          <c:h val="0.16256157635467958"/>
        </c:manualLayout>
      </c:layout>
      <c:overlay val="0"/>
      <c:spPr>
        <a:solidFill>
          <a:srgbClr val="FFFFFF"/>
        </a:solidFill>
        <a:ln w="3162">
          <a:solidFill>
            <a:srgbClr val="000000"/>
          </a:solidFill>
          <a:prstDash val="solid"/>
        </a:ln>
      </c:spPr>
      <c:txPr>
        <a:bodyPr/>
        <a:lstStyle/>
        <a:p>
          <a:pPr>
            <a:defRPr sz="1096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5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3921568627451"/>
          <c:y val="0.11471321695760608"/>
          <c:w val="0.80392156862745101"/>
          <c:h val="0.79800498753117288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336">
              <a:solidFill>
                <a:schemeClr val="accent3"/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3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133.63999999999999</c:v>
                </c:pt>
                <c:pt idx="3">
                  <c:v>138.04</c:v>
                </c:pt>
                <c:pt idx="4">
                  <c:v>142.16</c:v>
                </c:pt>
                <c:pt idx="5">
                  <c:v>145.57</c:v>
                </c:pt>
                <c:pt idx="6">
                  <c:v>147.94</c:v>
                </c:pt>
                <c:pt idx="7">
                  <c:v>150.60999999999999</c:v>
                </c:pt>
                <c:pt idx="8">
                  <c:v>153.59</c:v>
                </c:pt>
                <c:pt idx="9">
                  <c:v>156.91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336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120.2</c:v>
                </c:pt>
                <c:pt idx="3">
                  <c:v>120.43</c:v>
                </c:pt>
                <c:pt idx="4">
                  <c:v>120.66999999999999</c:v>
                </c:pt>
                <c:pt idx="5">
                  <c:v>120.9</c:v>
                </c:pt>
                <c:pt idx="6">
                  <c:v>121.14</c:v>
                </c:pt>
                <c:pt idx="7">
                  <c:v>121.36999999999999</c:v>
                </c:pt>
                <c:pt idx="8">
                  <c:v>121.61</c:v>
                </c:pt>
                <c:pt idx="9">
                  <c:v>121.85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336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96.25</c:v>
                </c:pt>
                <c:pt idx="4">
                  <c:v>96.440000000000026</c:v>
                </c:pt>
                <c:pt idx="5">
                  <c:v>96.63</c:v>
                </c:pt>
                <c:pt idx="6">
                  <c:v>96.82</c:v>
                </c:pt>
                <c:pt idx="7">
                  <c:v>97</c:v>
                </c:pt>
                <c:pt idx="8">
                  <c:v>97.19</c:v>
                </c:pt>
                <c:pt idx="9">
                  <c:v>97.38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458752"/>
        <c:axId val="70469120"/>
      </c:lineChart>
      <c:lineChart>
        <c:grouping val="standard"/>
        <c:varyColors val="0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336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199.76</c:v>
                </c:pt>
                <c:pt idx="3">
                  <c:v>201.7</c:v>
                </c:pt>
                <c:pt idx="4">
                  <c:v>203.67</c:v>
                </c:pt>
                <c:pt idx="5">
                  <c:v>205.65</c:v>
                </c:pt>
                <c:pt idx="6">
                  <c:v>207.65</c:v>
                </c:pt>
                <c:pt idx="7">
                  <c:v>209.68</c:v>
                </c:pt>
                <c:pt idx="8">
                  <c:v>211.72</c:v>
                </c:pt>
                <c:pt idx="9">
                  <c:v>213.78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471040"/>
        <c:axId val="70493696"/>
      </c:lineChart>
      <c:catAx>
        <c:axId val="7045875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0469120"/>
        <c:crossesAt val="80"/>
        <c:auto val="0"/>
        <c:lblAlgn val="ctr"/>
        <c:lblOffset val="100"/>
        <c:tickLblSkip val="1"/>
        <c:tickMarkSkip val="1"/>
        <c:noMultiLvlLbl val="0"/>
      </c:catAx>
      <c:valAx>
        <c:axId val="70469120"/>
        <c:scaling>
          <c:orientation val="minMax"/>
          <c:max val="160"/>
          <c:min val="80"/>
        </c:scaling>
        <c:delete val="0"/>
        <c:axPos val="l"/>
        <c:majorGridlines>
          <c:spPr>
            <a:ln w="3167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72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квартир</a:t>
                </a:r>
              </a:p>
            </c:rich>
          </c:tx>
          <c:layout>
            <c:manualLayout>
              <c:xMode val="edge"/>
              <c:yMode val="edge"/>
              <c:x val="2.4509803921568631E-3"/>
              <c:y val="0"/>
            </c:manualLayout>
          </c:layout>
          <c:overlay val="0"/>
          <c:spPr>
            <a:noFill/>
            <a:ln w="25336">
              <a:noFill/>
            </a:ln>
          </c:spPr>
        </c:title>
        <c:numFmt formatCode="0" sourceLinked="0"/>
        <c:majorTickMark val="cross"/>
        <c:minorTickMark val="none"/>
        <c:tickLblPos val="nextTo"/>
        <c:spPr>
          <a:ln w="31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0458752"/>
        <c:crosses val="autoZero"/>
        <c:crossBetween val="between"/>
        <c:majorUnit val="20"/>
      </c:valAx>
      <c:catAx>
        <c:axId val="7047104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72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328431372549028"/>
              <c:y val="2.7431421446384052E-2"/>
            </c:manualLayout>
          </c:layout>
          <c:overlay val="0"/>
          <c:spPr>
            <a:noFill/>
            <a:ln w="25336">
              <a:noFill/>
            </a:ln>
          </c:spPr>
        </c:title>
        <c:numFmt formatCode="General" sourceLinked="1"/>
        <c:majorTickMark val="out"/>
        <c:minorTickMark val="none"/>
        <c:tickLblPos val="none"/>
        <c:crossAx val="70493696"/>
        <c:crossesAt val="160"/>
        <c:auto val="0"/>
        <c:lblAlgn val="ctr"/>
        <c:lblOffset val="100"/>
        <c:noMultiLvlLbl val="0"/>
      </c:catAx>
      <c:valAx>
        <c:axId val="70493696"/>
        <c:scaling>
          <c:orientation val="minMax"/>
          <c:max val="220"/>
          <c:min val="160"/>
        </c:scaling>
        <c:delete val="0"/>
        <c:axPos val="r"/>
        <c:numFmt formatCode="0" sourceLinked="0"/>
        <c:majorTickMark val="cross"/>
        <c:minorTickMark val="none"/>
        <c:tickLblPos val="nextTo"/>
        <c:spPr>
          <a:ln w="31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0471040"/>
        <c:crosses val="max"/>
        <c:crossBetween val="between"/>
        <c:majorUnit val="20"/>
      </c:valAx>
      <c:spPr>
        <a:noFill/>
        <a:ln w="3167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8137247407180898"/>
          <c:y val="0.58226056076733801"/>
          <c:w val="0.71568627450980493"/>
          <c:h val="0.11221945137157109"/>
        </c:manualLayout>
      </c:layout>
      <c:overlay val="0"/>
      <c:spPr>
        <a:solidFill>
          <a:srgbClr val="FFFFFF"/>
        </a:solidFill>
        <a:ln w="3167">
          <a:solidFill>
            <a:srgbClr val="000000"/>
          </a:solidFill>
          <a:prstDash val="solid"/>
        </a:ln>
      </c:spPr>
      <c:txPr>
        <a:bodyPr/>
        <a:lstStyle/>
        <a:p>
          <a:pPr>
            <a:defRPr sz="1097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7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57661-E52E-4D77-9AC4-E5AE29121B15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7F4D39-1FEF-4650-B6FB-C5EFC63FC53F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Факторы предложения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D5F3AF5D-88A3-4641-9BCC-BCD0CE71C830}" type="parTrans" cxnId="{B3C38533-30DC-4FFE-B1C0-C1401347D255}">
      <dgm:prSet/>
      <dgm:spPr/>
      <dgm:t>
        <a:bodyPr/>
        <a:lstStyle/>
        <a:p>
          <a:endParaRPr lang="ru-RU" sz="2000"/>
        </a:p>
      </dgm:t>
    </dgm:pt>
    <dgm:pt modelId="{8B1E19AC-E97B-4ED1-8C0A-E9B412DA8475}" type="sibTrans" cxnId="{B3C38533-30DC-4FFE-B1C0-C1401347D255}">
      <dgm:prSet/>
      <dgm:spPr/>
      <dgm:t>
        <a:bodyPr/>
        <a:lstStyle/>
        <a:p>
          <a:endParaRPr lang="ru-RU" sz="2000"/>
        </a:p>
      </dgm:t>
    </dgm:pt>
    <dgm:pt modelId="{D58CA5EC-883B-46C7-A890-B79AFCA26F2B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Факторы спроса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89AB0811-735E-4037-A1B9-D0189E41939D}" type="parTrans" cxnId="{DBAB2F67-E8EE-4815-B72A-7AB6894CE2B5}">
      <dgm:prSet/>
      <dgm:spPr/>
      <dgm:t>
        <a:bodyPr/>
        <a:lstStyle/>
        <a:p>
          <a:endParaRPr lang="ru-RU" sz="2000"/>
        </a:p>
      </dgm:t>
    </dgm:pt>
    <dgm:pt modelId="{1DB114A5-FB4C-41A8-864A-3B1C4D20599C}" type="sibTrans" cxnId="{DBAB2F67-E8EE-4815-B72A-7AB6894CE2B5}">
      <dgm:prSet/>
      <dgm:spPr/>
      <dgm:t>
        <a:bodyPr/>
        <a:lstStyle/>
        <a:p>
          <a:endParaRPr lang="ru-RU" sz="2000"/>
        </a:p>
      </dgm:t>
    </dgm:pt>
    <dgm:pt modelId="{4AC0BE42-EE96-4053-AC3F-322C568BFF4E}">
      <dgm:prSet phldrT="[Текст]"/>
      <dgm:spPr/>
      <dgm:t>
        <a:bodyPr/>
        <a:lstStyle/>
        <a:p>
          <a:endParaRPr lang="ru-RU" sz="2000" dirty="0"/>
        </a:p>
      </dgm:t>
    </dgm:pt>
    <dgm:pt modelId="{8F828F2C-5D4A-4613-B7BE-AFC9CA33B976}" type="parTrans" cxnId="{0FB74DC4-A509-4D0C-AA9A-B0277D3932E5}">
      <dgm:prSet/>
      <dgm:spPr/>
      <dgm:t>
        <a:bodyPr/>
        <a:lstStyle/>
        <a:p>
          <a:endParaRPr lang="ru-RU" sz="2000"/>
        </a:p>
      </dgm:t>
    </dgm:pt>
    <dgm:pt modelId="{094FA6AB-2575-4EA9-AF22-7383564315E2}" type="sibTrans" cxnId="{0FB74DC4-A509-4D0C-AA9A-B0277D3932E5}">
      <dgm:prSet/>
      <dgm:spPr/>
      <dgm:t>
        <a:bodyPr/>
        <a:lstStyle/>
        <a:p>
          <a:endParaRPr lang="ru-RU" sz="2000"/>
        </a:p>
      </dgm:t>
    </dgm:pt>
    <dgm:pt modelId="{E10D686E-EC81-4F9E-82E7-AD6ED4F31C0B}">
      <dgm:prSet phldrT="[Текст]"/>
      <dgm:spPr/>
      <dgm:t>
        <a:bodyPr/>
        <a:lstStyle/>
        <a:p>
          <a:endParaRPr lang="ru-RU" sz="2000" dirty="0"/>
        </a:p>
      </dgm:t>
    </dgm:pt>
    <dgm:pt modelId="{FFA0D2FF-2E71-4834-877B-39A34A776416}" type="parTrans" cxnId="{9F9AAC72-4C64-4AAF-932C-BC22C5FC05CD}">
      <dgm:prSet/>
      <dgm:spPr/>
      <dgm:t>
        <a:bodyPr/>
        <a:lstStyle/>
        <a:p>
          <a:endParaRPr lang="ru-RU" sz="2000"/>
        </a:p>
      </dgm:t>
    </dgm:pt>
    <dgm:pt modelId="{D36A77FF-DC2B-49A8-9D1E-159B9BCE8F15}" type="sibTrans" cxnId="{9F9AAC72-4C64-4AAF-932C-BC22C5FC05CD}">
      <dgm:prSet/>
      <dgm:spPr/>
      <dgm:t>
        <a:bodyPr/>
        <a:lstStyle/>
        <a:p>
          <a:endParaRPr lang="ru-RU" sz="2000"/>
        </a:p>
      </dgm:t>
    </dgm:pt>
    <dgm:pt modelId="{A9704715-0298-4D06-AC3C-C1C238C2491F}" type="pres">
      <dgm:prSet presAssocID="{29C57661-E52E-4D77-9AC4-E5AE29121B15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465249-317B-40E3-AC37-36686BA56AA0}" type="pres">
      <dgm:prSet presAssocID="{29C57661-E52E-4D77-9AC4-E5AE29121B15}" presName="dummyMaxCanvas" presStyleCnt="0"/>
      <dgm:spPr/>
    </dgm:pt>
    <dgm:pt modelId="{08A5DC8A-6FB0-4F11-B1DF-629FFDB341F9}" type="pres">
      <dgm:prSet presAssocID="{29C57661-E52E-4D77-9AC4-E5AE29121B15}" presName="parentComposite" presStyleCnt="0"/>
      <dgm:spPr/>
    </dgm:pt>
    <dgm:pt modelId="{3B200633-279F-4A2D-BE3D-6F71F09389D1}" type="pres">
      <dgm:prSet presAssocID="{29C57661-E52E-4D77-9AC4-E5AE29121B15}" presName="parent1" presStyleLbl="alignAccFollowNode1" presStyleIdx="0" presStyleCnt="4" custScaleX="253934" custScaleY="276788" custLinFactY="5970" custLinFactNeighborX="-79779" custLinFactNeighborY="100000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4DB80A03-74E8-488F-82CC-20BB4B6DCD25}" type="pres">
      <dgm:prSet presAssocID="{29C57661-E52E-4D77-9AC4-E5AE29121B15}" presName="parent2" presStyleLbl="alignAccFollowNode1" presStyleIdx="1" presStyleCnt="4" custScaleX="266531" custScaleY="279697" custLinFactNeighborX="58239" custLinFactNeighborY="78455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76FC34EB-4037-4B37-BBA3-6BDD2BE65946}" type="pres">
      <dgm:prSet presAssocID="{29C57661-E52E-4D77-9AC4-E5AE29121B15}" presName="childrenComposite" presStyleCnt="0"/>
      <dgm:spPr/>
    </dgm:pt>
    <dgm:pt modelId="{2DEDB63B-880B-4248-9245-06D5A0052F7B}" type="pres">
      <dgm:prSet presAssocID="{29C57661-E52E-4D77-9AC4-E5AE29121B15}" presName="dummyMaxCanvas_ChildArea" presStyleCnt="0"/>
      <dgm:spPr/>
    </dgm:pt>
    <dgm:pt modelId="{59C10670-C1C6-48F5-AA1F-9E8DF00A5D77}" type="pres">
      <dgm:prSet presAssocID="{29C57661-E52E-4D77-9AC4-E5AE29121B15}" presName="fulcrum" presStyleLbl="alignAccFollowNode1" presStyleIdx="2" presStyleCnt="4" custLinFactY="-1565" custLinFactNeighborX="-22916" custLinFactNeighborY="-100000"/>
      <dgm:spPr/>
    </dgm:pt>
    <dgm:pt modelId="{0D28B459-4BDC-451C-99C9-874795D019C9}" type="pres">
      <dgm:prSet presAssocID="{29C57661-E52E-4D77-9AC4-E5AE29121B15}" presName="balance_00" presStyleLbl="alignAccFollowNode1" presStyleIdx="3" presStyleCnt="4" custAng="21258318" custScaleX="108775" custScaleY="112242" custLinFactY="-100000" custLinFactNeighborX="-2796" custLinFactNeighborY="-177425">
        <dgm:presLayoutVars>
          <dgm:bulletEnabled val="1"/>
        </dgm:presLayoutVars>
      </dgm:prSet>
      <dgm:spPr/>
    </dgm:pt>
  </dgm:ptLst>
  <dgm:cxnLst>
    <dgm:cxn modelId="{9CA797A7-A521-4C7C-B22B-734BA13805A8}" type="presOf" srcId="{4C7F4D39-1FEF-4650-B6FB-C5EFC63FC53F}" destId="{3B200633-279F-4A2D-BE3D-6F71F09389D1}" srcOrd="0" destOrd="0" presId="urn:microsoft.com/office/officeart/2005/8/layout/balance1"/>
    <dgm:cxn modelId="{B3C38533-30DC-4FFE-B1C0-C1401347D255}" srcId="{29C57661-E52E-4D77-9AC4-E5AE29121B15}" destId="{4C7F4D39-1FEF-4650-B6FB-C5EFC63FC53F}" srcOrd="0" destOrd="0" parTransId="{D5F3AF5D-88A3-4641-9BCC-BCD0CE71C830}" sibTransId="{8B1E19AC-E97B-4ED1-8C0A-E9B412DA8475}"/>
    <dgm:cxn modelId="{0FB74DC4-A509-4D0C-AA9A-B0277D3932E5}" srcId="{29C57661-E52E-4D77-9AC4-E5AE29121B15}" destId="{4AC0BE42-EE96-4053-AC3F-322C568BFF4E}" srcOrd="2" destOrd="0" parTransId="{8F828F2C-5D4A-4613-B7BE-AFC9CA33B976}" sibTransId="{094FA6AB-2575-4EA9-AF22-7383564315E2}"/>
    <dgm:cxn modelId="{9F9AAC72-4C64-4AAF-932C-BC22C5FC05CD}" srcId="{29C57661-E52E-4D77-9AC4-E5AE29121B15}" destId="{E10D686E-EC81-4F9E-82E7-AD6ED4F31C0B}" srcOrd="3" destOrd="0" parTransId="{FFA0D2FF-2E71-4834-877B-39A34A776416}" sibTransId="{D36A77FF-DC2B-49A8-9D1E-159B9BCE8F15}"/>
    <dgm:cxn modelId="{4C8E9343-AC54-42FF-ADBF-C22ED1CC8BF7}" type="presOf" srcId="{29C57661-E52E-4D77-9AC4-E5AE29121B15}" destId="{A9704715-0298-4D06-AC3C-C1C238C2491F}" srcOrd="0" destOrd="0" presId="urn:microsoft.com/office/officeart/2005/8/layout/balance1"/>
    <dgm:cxn modelId="{DBAB2F67-E8EE-4815-B72A-7AB6894CE2B5}" srcId="{29C57661-E52E-4D77-9AC4-E5AE29121B15}" destId="{D58CA5EC-883B-46C7-A890-B79AFCA26F2B}" srcOrd="1" destOrd="0" parTransId="{89AB0811-735E-4037-A1B9-D0189E41939D}" sibTransId="{1DB114A5-FB4C-41A8-864A-3B1C4D20599C}"/>
    <dgm:cxn modelId="{16529C55-A7E4-4405-B442-FDE7FDCB06FE}" type="presOf" srcId="{D58CA5EC-883B-46C7-A890-B79AFCA26F2B}" destId="{4DB80A03-74E8-488F-82CC-20BB4B6DCD25}" srcOrd="0" destOrd="0" presId="urn:microsoft.com/office/officeart/2005/8/layout/balance1"/>
    <dgm:cxn modelId="{0B9DD47C-9011-4916-89DA-5A5BBA569AB9}" type="presParOf" srcId="{A9704715-0298-4D06-AC3C-C1C238C2491F}" destId="{F5465249-317B-40E3-AC37-36686BA56AA0}" srcOrd="0" destOrd="0" presId="urn:microsoft.com/office/officeart/2005/8/layout/balance1"/>
    <dgm:cxn modelId="{7763981C-3F21-45AC-ACAC-53BE333E674C}" type="presParOf" srcId="{A9704715-0298-4D06-AC3C-C1C238C2491F}" destId="{08A5DC8A-6FB0-4F11-B1DF-629FFDB341F9}" srcOrd="1" destOrd="0" presId="urn:microsoft.com/office/officeart/2005/8/layout/balance1"/>
    <dgm:cxn modelId="{76B661BE-A010-4107-A3A3-C4BAE948E7A8}" type="presParOf" srcId="{08A5DC8A-6FB0-4F11-B1DF-629FFDB341F9}" destId="{3B200633-279F-4A2D-BE3D-6F71F09389D1}" srcOrd="0" destOrd="0" presId="urn:microsoft.com/office/officeart/2005/8/layout/balance1"/>
    <dgm:cxn modelId="{852B23FD-E8E9-449C-A459-C403ABB3714D}" type="presParOf" srcId="{08A5DC8A-6FB0-4F11-B1DF-629FFDB341F9}" destId="{4DB80A03-74E8-488F-82CC-20BB4B6DCD25}" srcOrd="1" destOrd="0" presId="urn:microsoft.com/office/officeart/2005/8/layout/balance1"/>
    <dgm:cxn modelId="{BD04E34F-2320-46DC-8F15-785EEB22DE04}" type="presParOf" srcId="{A9704715-0298-4D06-AC3C-C1C238C2491F}" destId="{76FC34EB-4037-4B37-BBA3-6BDD2BE65946}" srcOrd="2" destOrd="0" presId="urn:microsoft.com/office/officeart/2005/8/layout/balance1"/>
    <dgm:cxn modelId="{C30CA423-036A-4BEF-8ABC-1563BF82AADF}" type="presParOf" srcId="{76FC34EB-4037-4B37-BBA3-6BDD2BE65946}" destId="{2DEDB63B-880B-4248-9245-06D5A0052F7B}" srcOrd="0" destOrd="0" presId="urn:microsoft.com/office/officeart/2005/8/layout/balance1"/>
    <dgm:cxn modelId="{48134BCB-5308-4C62-8A02-F17D13C8A199}" type="presParOf" srcId="{76FC34EB-4037-4B37-BBA3-6BDD2BE65946}" destId="{59C10670-C1C6-48F5-AA1F-9E8DF00A5D77}" srcOrd="1" destOrd="0" presId="urn:microsoft.com/office/officeart/2005/8/layout/balance1"/>
    <dgm:cxn modelId="{D2B66AB9-380B-4486-9923-BBCC7CF13623}" type="presParOf" srcId="{76FC34EB-4037-4B37-BBA3-6BDD2BE65946}" destId="{0D28B459-4BDC-451C-99C9-874795D019C9}" srcOrd="2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8132EB-6744-4035-AD9D-D87E15FBA18D}" type="doc">
      <dgm:prSet loTypeId="urn:microsoft.com/office/officeart/2005/8/layout/v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0CAF98-1D16-49F5-AF1D-040B2B0767D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Стагнация в экономике, низкие темпы роста доходов населения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BD857362-B453-4FB2-AE84-18CADDA1F647}" type="parTrans" cxnId="{59A3AA6F-283C-43E4-B675-1416D908664B}">
      <dgm:prSet/>
      <dgm:spPr/>
      <dgm:t>
        <a:bodyPr/>
        <a:lstStyle/>
        <a:p>
          <a:endParaRPr lang="ru-RU"/>
        </a:p>
      </dgm:t>
    </dgm:pt>
    <dgm:pt modelId="{C2FC6DDA-D3C2-4595-AA0B-CA3AA2B917F4}" type="sibTrans" cxnId="{59A3AA6F-283C-43E4-B675-1416D908664B}">
      <dgm:prSet/>
      <dgm:spPr/>
      <dgm:t>
        <a:bodyPr/>
        <a:lstStyle/>
        <a:p>
          <a:endParaRPr lang="ru-RU"/>
        </a:p>
      </dgm:t>
    </dgm:pt>
    <dgm:pt modelId="{078B5DB3-0130-48B2-AA72-30A4B4D46B6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Низкие темпы роста средней цены на рынке при высоком спросе на малогабаритные дешевые квартиры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F54B2433-D37D-4950-9AC2-35EE5831513A}" type="parTrans" cxnId="{E9B224BF-584A-498E-957A-BD76E69A7372}">
      <dgm:prSet/>
      <dgm:spPr/>
      <dgm:t>
        <a:bodyPr/>
        <a:lstStyle/>
        <a:p>
          <a:endParaRPr lang="ru-RU"/>
        </a:p>
      </dgm:t>
    </dgm:pt>
    <dgm:pt modelId="{423AB4DD-19D5-4E8D-AED7-DCD3D5B719AF}" type="sibTrans" cxnId="{E9B224BF-584A-498E-957A-BD76E69A7372}">
      <dgm:prSet/>
      <dgm:spPr/>
      <dgm:t>
        <a:bodyPr/>
        <a:lstStyle/>
        <a:p>
          <a:endParaRPr lang="ru-RU"/>
        </a:p>
      </dgm:t>
    </dgm:pt>
    <dgm:pt modelId="{7D88D729-1511-4ED6-B955-753CFF00505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Снижение конечной доходности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инвестпроектов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7573B7DE-2DA4-41C4-8A25-112391803B6D}" type="parTrans" cxnId="{F2A145D7-6F5F-478C-9BC8-669800D625F7}">
      <dgm:prSet/>
      <dgm:spPr/>
      <dgm:t>
        <a:bodyPr/>
        <a:lstStyle/>
        <a:p>
          <a:endParaRPr lang="ru-RU"/>
        </a:p>
      </dgm:t>
    </dgm:pt>
    <dgm:pt modelId="{156C1B3B-1595-4C5E-8EEB-32590F5A7302}" type="sibTrans" cxnId="{F2A145D7-6F5F-478C-9BC8-669800D625F7}">
      <dgm:prSet/>
      <dgm:spPr/>
      <dgm:t>
        <a:bodyPr/>
        <a:lstStyle/>
        <a:p>
          <a:endParaRPr lang="ru-RU"/>
        </a:p>
      </dgm:t>
    </dgm:pt>
    <dgm:pt modelId="{C7F3AB58-DE76-4938-92D0-62854A76A2EB}" type="pres">
      <dgm:prSet presAssocID="{218132EB-6744-4035-AD9D-D87E15FBA18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F64757-5FE3-41AF-AABD-17143AB96D66}" type="pres">
      <dgm:prSet presAssocID="{218132EB-6744-4035-AD9D-D87E15FBA18D}" presName="dummyMaxCanvas" presStyleCnt="0">
        <dgm:presLayoutVars/>
      </dgm:prSet>
      <dgm:spPr/>
    </dgm:pt>
    <dgm:pt modelId="{50F11ADB-CCF2-49B5-A0A7-F1EF4E6DB893}" type="pres">
      <dgm:prSet presAssocID="{218132EB-6744-4035-AD9D-D87E15FBA18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F01A3-5AAB-4AC4-B45A-22C574160B17}" type="pres">
      <dgm:prSet presAssocID="{218132EB-6744-4035-AD9D-D87E15FBA18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B7588-4B04-4C51-A8D8-FA6E8A941389}" type="pres">
      <dgm:prSet presAssocID="{218132EB-6744-4035-AD9D-D87E15FBA18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225D7C-5FF2-4A70-BED0-E2F24B07D982}" type="pres">
      <dgm:prSet presAssocID="{218132EB-6744-4035-AD9D-D87E15FBA18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E82C7-EAE4-4761-BE35-4A49FA2284BD}" type="pres">
      <dgm:prSet presAssocID="{218132EB-6744-4035-AD9D-D87E15FBA18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B688E-BCDD-4D5F-A5E4-E3ECFD947BBE}" type="pres">
      <dgm:prSet presAssocID="{218132EB-6744-4035-AD9D-D87E15FBA18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2FA2BF-D5F6-46DC-BB80-F641E5B26ACF}" type="pres">
      <dgm:prSet presAssocID="{218132EB-6744-4035-AD9D-D87E15FBA18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8D4C44-A74D-4B32-BBA7-9B8260F977C6}" type="pres">
      <dgm:prSet presAssocID="{218132EB-6744-4035-AD9D-D87E15FBA18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01FC24-F68E-4D45-9AFE-F4497B3A903F}" type="presOf" srcId="{7D88D729-1511-4ED6-B955-753CFF00505B}" destId="{4BBB7588-4B04-4C51-A8D8-FA6E8A941389}" srcOrd="0" destOrd="0" presId="urn:microsoft.com/office/officeart/2005/8/layout/vProcess5"/>
    <dgm:cxn modelId="{56596014-BC53-43B2-A4DB-83C8DF50F09D}" type="presOf" srcId="{970CAF98-1D16-49F5-AF1D-040B2B0767D0}" destId="{458B688E-BCDD-4D5F-A5E4-E3ECFD947BBE}" srcOrd="1" destOrd="0" presId="urn:microsoft.com/office/officeart/2005/8/layout/vProcess5"/>
    <dgm:cxn modelId="{59A3AA6F-283C-43E4-B675-1416D908664B}" srcId="{218132EB-6744-4035-AD9D-D87E15FBA18D}" destId="{970CAF98-1D16-49F5-AF1D-040B2B0767D0}" srcOrd="0" destOrd="0" parTransId="{BD857362-B453-4FB2-AE84-18CADDA1F647}" sibTransId="{C2FC6DDA-D3C2-4595-AA0B-CA3AA2B917F4}"/>
    <dgm:cxn modelId="{3940B53C-2BEF-430A-9DF3-D4F6F7A1BC13}" type="presOf" srcId="{078B5DB3-0130-48B2-AA72-30A4B4D46B60}" destId="{CC2FA2BF-D5F6-46DC-BB80-F641E5B26ACF}" srcOrd="1" destOrd="0" presId="urn:microsoft.com/office/officeart/2005/8/layout/vProcess5"/>
    <dgm:cxn modelId="{E41F4F18-C353-4B7F-A1FB-FAEB551B4515}" type="presOf" srcId="{078B5DB3-0130-48B2-AA72-30A4B4D46B60}" destId="{883F01A3-5AAB-4AC4-B45A-22C574160B17}" srcOrd="0" destOrd="0" presId="urn:microsoft.com/office/officeart/2005/8/layout/vProcess5"/>
    <dgm:cxn modelId="{2B1FC9FD-9705-4CF4-8F67-BAD6455F8F63}" type="presOf" srcId="{C2FC6DDA-D3C2-4595-AA0B-CA3AA2B917F4}" destId="{FB225D7C-5FF2-4A70-BED0-E2F24B07D982}" srcOrd="0" destOrd="0" presId="urn:microsoft.com/office/officeart/2005/8/layout/vProcess5"/>
    <dgm:cxn modelId="{82883845-2DDB-4A41-81D8-4EA9F051F204}" type="presOf" srcId="{423AB4DD-19D5-4E8D-AED7-DCD3D5B719AF}" destId="{B47E82C7-EAE4-4761-BE35-4A49FA2284BD}" srcOrd="0" destOrd="0" presId="urn:microsoft.com/office/officeart/2005/8/layout/vProcess5"/>
    <dgm:cxn modelId="{7A8C8086-107C-4F08-90C0-6AA1916DD71A}" type="presOf" srcId="{7D88D729-1511-4ED6-B955-753CFF00505B}" destId="{398D4C44-A74D-4B32-BBA7-9B8260F977C6}" srcOrd="1" destOrd="0" presId="urn:microsoft.com/office/officeart/2005/8/layout/vProcess5"/>
    <dgm:cxn modelId="{F2A145D7-6F5F-478C-9BC8-669800D625F7}" srcId="{218132EB-6744-4035-AD9D-D87E15FBA18D}" destId="{7D88D729-1511-4ED6-B955-753CFF00505B}" srcOrd="2" destOrd="0" parTransId="{7573B7DE-2DA4-41C4-8A25-112391803B6D}" sibTransId="{156C1B3B-1595-4C5E-8EEB-32590F5A7302}"/>
    <dgm:cxn modelId="{52CC9383-60DE-47D2-BF3D-F68A8ED1467C}" type="presOf" srcId="{218132EB-6744-4035-AD9D-D87E15FBA18D}" destId="{C7F3AB58-DE76-4938-92D0-62854A76A2EB}" srcOrd="0" destOrd="0" presId="urn:microsoft.com/office/officeart/2005/8/layout/vProcess5"/>
    <dgm:cxn modelId="{D3AE14D6-293C-413C-A083-E604BD5DDFD8}" type="presOf" srcId="{970CAF98-1D16-49F5-AF1D-040B2B0767D0}" destId="{50F11ADB-CCF2-49B5-A0A7-F1EF4E6DB893}" srcOrd="0" destOrd="0" presId="urn:microsoft.com/office/officeart/2005/8/layout/vProcess5"/>
    <dgm:cxn modelId="{E9B224BF-584A-498E-957A-BD76E69A7372}" srcId="{218132EB-6744-4035-AD9D-D87E15FBA18D}" destId="{078B5DB3-0130-48B2-AA72-30A4B4D46B60}" srcOrd="1" destOrd="0" parTransId="{F54B2433-D37D-4950-9AC2-35EE5831513A}" sibTransId="{423AB4DD-19D5-4E8D-AED7-DCD3D5B719AF}"/>
    <dgm:cxn modelId="{5AE98803-4F9D-44AB-B106-7581AC1C9F22}" type="presParOf" srcId="{C7F3AB58-DE76-4938-92D0-62854A76A2EB}" destId="{81F64757-5FE3-41AF-AABD-17143AB96D66}" srcOrd="0" destOrd="0" presId="urn:microsoft.com/office/officeart/2005/8/layout/vProcess5"/>
    <dgm:cxn modelId="{5FEBB935-5DE7-4F16-B7B8-F7D897EA8F7A}" type="presParOf" srcId="{C7F3AB58-DE76-4938-92D0-62854A76A2EB}" destId="{50F11ADB-CCF2-49B5-A0A7-F1EF4E6DB893}" srcOrd="1" destOrd="0" presId="urn:microsoft.com/office/officeart/2005/8/layout/vProcess5"/>
    <dgm:cxn modelId="{C0FFD906-40A4-4C28-B720-6C8D130D77EC}" type="presParOf" srcId="{C7F3AB58-DE76-4938-92D0-62854A76A2EB}" destId="{883F01A3-5AAB-4AC4-B45A-22C574160B17}" srcOrd="2" destOrd="0" presId="urn:microsoft.com/office/officeart/2005/8/layout/vProcess5"/>
    <dgm:cxn modelId="{AFE8F299-311C-4B3A-A996-4C80FB225877}" type="presParOf" srcId="{C7F3AB58-DE76-4938-92D0-62854A76A2EB}" destId="{4BBB7588-4B04-4C51-A8D8-FA6E8A941389}" srcOrd="3" destOrd="0" presId="urn:microsoft.com/office/officeart/2005/8/layout/vProcess5"/>
    <dgm:cxn modelId="{5378AFC8-A36E-4D3F-A16D-5B2FF10C8068}" type="presParOf" srcId="{C7F3AB58-DE76-4938-92D0-62854A76A2EB}" destId="{FB225D7C-5FF2-4A70-BED0-E2F24B07D982}" srcOrd="4" destOrd="0" presId="urn:microsoft.com/office/officeart/2005/8/layout/vProcess5"/>
    <dgm:cxn modelId="{C2EC1994-0D3D-472D-86D7-88D62544D9C1}" type="presParOf" srcId="{C7F3AB58-DE76-4938-92D0-62854A76A2EB}" destId="{B47E82C7-EAE4-4761-BE35-4A49FA2284BD}" srcOrd="5" destOrd="0" presId="urn:microsoft.com/office/officeart/2005/8/layout/vProcess5"/>
    <dgm:cxn modelId="{6172BFC1-0B67-4B8B-A865-F895B5EF2988}" type="presParOf" srcId="{C7F3AB58-DE76-4938-92D0-62854A76A2EB}" destId="{458B688E-BCDD-4D5F-A5E4-E3ECFD947BBE}" srcOrd="6" destOrd="0" presId="urn:microsoft.com/office/officeart/2005/8/layout/vProcess5"/>
    <dgm:cxn modelId="{946EEF3C-2090-4C65-BFC0-39B734F46225}" type="presParOf" srcId="{C7F3AB58-DE76-4938-92D0-62854A76A2EB}" destId="{CC2FA2BF-D5F6-46DC-BB80-F641E5B26ACF}" srcOrd="7" destOrd="0" presId="urn:microsoft.com/office/officeart/2005/8/layout/vProcess5"/>
    <dgm:cxn modelId="{3F2E3927-5E9F-4824-8227-133D4894B4A7}" type="presParOf" srcId="{C7F3AB58-DE76-4938-92D0-62854A76A2EB}" destId="{398D4C44-A74D-4B32-BBA7-9B8260F977C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200633-279F-4A2D-BE3D-6F71F09389D1}">
      <dsp:nvSpPr>
        <dsp:cNvPr id="0" name=""/>
        <dsp:cNvSpPr/>
      </dsp:nvSpPr>
      <dsp:spPr>
        <a:xfrm>
          <a:off x="216028" y="288033"/>
          <a:ext cx="2106464" cy="12755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Факторы предложения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3388" y="325393"/>
        <a:ext cx="2031744" cy="1200860"/>
      </dsp:txXfrm>
    </dsp:sp>
    <dsp:sp modelId="{4DB80A03-74E8-488F-82CC-20BB4B6DCD25}">
      <dsp:nvSpPr>
        <dsp:cNvPr id="0" name=""/>
        <dsp:cNvSpPr/>
      </dsp:nvSpPr>
      <dsp:spPr>
        <a:xfrm>
          <a:off x="2506897" y="154526"/>
          <a:ext cx="2210960" cy="12889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Факторы спроса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44650" y="192279"/>
        <a:ext cx="2135454" cy="1213480"/>
      </dsp:txXfrm>
    </dsp:sp>
    <dsp:sp modelId="{59C10670-C1C6-48F5-AA1F-9E8DF00A5D77}">
      <dsp:nvSpPr>
        <dsp:cNvPr id="0" name=""/>
        <dsp:cNvSpPr/>
      </dsp:nvSpPr>
      <dsp:spPr>
        <a:xfrm>
          <a:off x="2304258" y="1814603"/>
          <a:ext cx="345638" cy="345638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8B459-4BDC-451C-99C9-874795D019C9}">
      <dsp:nvSpPr>
        <dsp:cNvPr id="0" name=""/>
        <dsp:cNvSpPr/>
      </dsp:nvSpPr>
      <dsp:spPr>
        <a:xfrm rot="21258318">
          <a:off x="1370395" y="1623699"/>
          <a:ext cx="2255809" cy="1572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F11ADB-CCF2-49B5-A0A7-F1EF4E6DB893}">
      <dsp:nvSpPr>
        <dsp:cNvPr id="0" name=""/>
        <dsp:cNvSpPr/>
      </dsp:nvSpPr>
      <dsp:spPr>
        <a:xfrm>
          <a:off x="0" y="0"/>
          <a:ext cx="5181600" cy="12192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83000"/>
                <a:shade val="100000"/>
                <a:satMod val="100000"/>
              </a:schemeClr>
            </a:gs>
            <a:gs pos="100000">
              <a:schemeClr val="accent1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Стагнация в экономике, низкие темпы роста доходов населения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709" y="35709"/>
        <a:ext cx="3865988" cy="1147782"/>
      </dsp:txXfrm>
    </dsp:sp>
    <dsp:sp modelId="{883F01A3-5AAB-4AC4-B45A-22C574160B17}">
      <dsp:nvSpPr>
        <dsp:cNvPr id="0" name=""/>
        <dsp:cNvSpPr/>
      </dsp:nvSpPr>
      <dsp:spPr>
        <a:xfrm>
          <a:off x="457199" y="1422399"/>
          <a:ext cx="5181600" cy="12192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83000"/>
                <a:shade val="100000"/>
                <a:satMod val="100000"/>
              </a:schemeClr>
            </a:gs>
            <a:gs pos="100000">
              <a:schemeClr val="accent1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Низкие темпы роста средней цены на рынке при высоком спросе на малогабаритные дешевые квартиры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2908" y="1458108"/>
        <a:ext cx="3860502" cy="1147782"/>
      </dsp:txXfrm>
    </dsp:sp>
    <dsp:sp modelId="{4BBB7588-4B04-4C51-A8D8-FA6E8A941389}">
      <dsp:nvSpPr>
        <dsp:cNvPr id="0" name=""/>
        <dsp:cNvSpPr/>
      </dsp:nvSpPr>
      <dsp:spPr>
        <a:xfrm>
          <a:off x="914399" y="2844799"/>
          <a:ext cx="5181600" cy="12192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83000"/>
                <a:shade val="100000"/>
                <a:satMod val="100000"/>
              </a:schemeClr>
            </a:gs>
            <a:gs pos="100000">
              <a:schemeClr val="accent1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Снижение конечной доходности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инвестпроектов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950108" y="2880508"/>
        <a:ext cx="3860502" cy="1147782"/>
      </dsp:txXfrm>
    </dsp:sp>
    <dsp:sp modelId="{FB225D7C-5FF2-4A70-BED0-E2F24B07D982}">
      <dsp:nvSpPr>
        <dsp:cNvPr id="0" name=""/>
        <dsp:cNvSpPr/>
      </dsp:nvSpPr>
      <dsp:spPr>
        <a:xfrm>
          <a:off x="438912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4567428" y="924560"/>
        <a:ext cx="435864" cy="596341"/>
      </dsp:txXfrm>
    </dsp:sp>
    <dsp:sp modelId="{B47E82C7-EAE4-4761-BE35-4A49FA2284BD}">
      <dsp:nvSpPr>
        <dsp:cNvPr id="0" name=""/>
        <dsp:cNvSpPr/>
      </dsp:nvSpPr>
      <dsp:spPr>
        <a:xfrm>
          <a:off x="484632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024628" y="2338832"/>
        <a:ext cx="435864" cy="596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0.19552</cdr:x>
      <cdr:y>0.74326</cdr:y>
    </cdr:from>
    <cdr:to>
      <cdr:x>0.30183</cdr:x>
      <cdr:y>0.78346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19736553">
          <a:off x="1041822" y="3020590"/>
          <a:ext cx="566482" cy="163379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2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0.19228</cdr:x>
      <cdr:y>0.30541</cdr:y>
    </cdr:from>
    <cdr:to>
      <cdr:x>0.33216</cdr:x>
      <cdr:y>0.36866</cdr:y>
    </cdr:to>
    <cdr:sp macro="" textlink="">
      <cdr:nvSpPr>
        <cdr:cNvPr id="3" name="Стрелка вправо 2"/>
        <cdr:cNvSpPr/>
      </cdr:nvSpPr>
      <cdr:spPr>
        <a:xfrm xmlns:a="http://schemas.openxmlformats.org/drawingml/2006/main" rot="1694413">
          <a:off x="1024563" y="1241174"/>
          <a:ext cx="745404" cy="257044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0.10662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-72008" y="-288032"/>
          <a:ext cx="4082820" cy="329213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B166F-2818-4B3F-9A15-B1BFD025A4A9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7B88D-EEF2-4186-923D-CD99D1C9E9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53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7B88D-EEF2-4186-923D-CD99D1C9E96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46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7B88D-EEF2-4186-923D-CD99D1C9E96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53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29DAA06-6C86-49AB-8363-10ADFDAC2B8B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496944" cy="1470025"/>
          </a:xfrm>
        </p:spPr>
        <p:txBody>
          <a:bodyPr>
            <a:noAutofit/>
          </a:bodyPr>
          <a:lstStyle/>
          <a:p>
            <a:r>
              <a:rPr lang="ru-RU" sz="2800" b="1" cap="all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Обоснование целевых объемов ввода жилья </a:t>
            </a:r>
            <a:r>
              <a:rPr lang="ru-RU" sz="2800" b="1" cap="all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cap="all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 примере Москвы)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18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476672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Г.М.,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профессор кафедры «Управление проектами и программами» 	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РЭУ им. Плеханова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Свиридов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А. 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., аспирант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кафедры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861048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(доклад на конференции «Градостроительная политика и жилищное строительство»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Санкт-Петербургского Всероссийского жилищного конгресса)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5877272"/>
            <a:ext cx="2944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Санкт-Петербург, 3.10.2013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49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332656"/>
            <a:ext cx="7543800" cy="9144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Исследуемые варианты Целевых показателей объемов </a:t>
            </a:r>
            <a:r>
              <a:rPr lang="ru-RU" sz="2400" b="1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ввода жилья</a:t>
            </a:r>
            <a:endParaRPr lang="ru-RU" sz="24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hape 3"/>
          <p:cNvSpPr/>
          <p:nvPr/>
        </p:nvSpPr>
        <p:spPr>
          <a:xfrm>
            <a:off x="1619672" y="2996952"/>
            <a:ext cx="5544616" cy="2448267"/>
          </a:xfrm>
          <a:prstGeom prst="swooshArrow">
            <a:avLst>
              <a:gd name="adj1" fmla="val 17554"/>
              <a:gd name="adj2" fmla="val 40752"/>
            </a:avLst>
          </a:prstGeom>
          <a:blipFill rotWithShape="0">
            <a:blip r:embed="rId3" cstate="print"/>
            <a:stretch>
              <a:fillRect/>
            </a:stretch>
          </a:blip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Shape 4"/>
          <p:cNvSpPr/>
          <p:nvPr/>
        </p:nvSpPr>
        <p:spPr>
          <a:xfrm>
            <a:off x="1619672" y="1556792"/>
            <a:ext cx="5544616" cy="3888427"/>
          </a:xfrm>
          <a:prstGeom prst="swooshArrow">
            <a:avLst>
              <a:gd name="adj1" fmla="val 15349"/>
              <a:gd name="adj2" fmla="val 30989"/>
            </a:avLst>
          </a:prstGeom>
          <a:solidFill>
            <a:schemeClr val="tx2">
              <a:lumMod val="7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рямоугольник 10"/>
          <p:cNvSpPr/>
          <p:nvPr/>
        </p:nvSpPr>
        <p:spPr>
          <a:xfrm>
            <a:off x="995080" y="5481228"/>
            <a:ext cx="1632704" cy="32403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0592" tIns="0" rIns="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chemeClr val="tx2">
                    <a:lumMod val="75000"/>
                  </a:schemeClr>
                </a:solidFill>
              </a:rPr>
              <a:t>2,1 млн м² в 2012</a:t>
            </a:r>
            <a:endParaRPr lang="ru-RU" sz="1600" kern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156176" y="2060848"/>
            <a:ext cx="432048" cy="43204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336196" y="3356991"/>
            <a:ext cx="324036" cy="324033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683712" y="1632400"/>
            <a:ext cx="1920736" cy="28443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0592" tIns="0" rIns="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6,0 млн м² в 2020</a:t>
            </a:r>
            <a:endParaRPr lang="ru-RU" sz="1600" kern="1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32240" y="3705556"/>
            <a:ext cx="1872208" cy="28443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0592" tIns="0" rIns="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4,3 млн м² в 2020</a:t>
            </a:r>
            <a:endParaRPr lang="ru-RU" sz="1600" kern="1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20548358">
            <a:off x="4465708" y="2400963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вариант 3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 rot="20548358">
            <a:off x="4681732" y="3439633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вариант 2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3" name="Стрелка углом 12"/>
          <p:cNvSpPr/>
          <p:nvPr/>
        </p:nvSpPr>
        <p:spPr>
          <a:xfrm>
            <a:off x="1619672" y="4797152"/>
            <a:ext cx="5544616" cy="648072"/>
          </a:xfrm>
          <a:prstGeom prst="bentArrow">
            <a:avLst>
              <a:gd name="adj1" fmla="val 12770"/>
              <a:gd name="adj2" fmla="val 23231"/>
              <a:gd name="adj3" fmla="val 50000"/>
              <a:gd name="adj4" fmla="val 831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619672" y="5085184"/>
            <a:ext cx="288032" cy="28267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471259" y="4581128"/>
            <a:ext cx="113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вариант 1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6804248" y="4797152"/>
            <a:ext cx="252028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164288" y="4797152"/>
            <a:ext cx="1872208" cy="28443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0592" tIns="0" rIns="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2,54</a:t>
            </a:r>
            <a:r>
              <a:rPr lang="ru-RU" sz="1600" b="1" kern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млн м² в 2020</a:t>
            </a:r>
            <a:endParaRPr lang="ru-RU" sz="1600" kern="1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84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924800" cy="720080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Сценарий № 1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вариант № 1 (2,54 </a:t>
            </a:r>
            <a:r>
              <a:rPr lang="ru-RU" sz="2000" b="1" i="1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000" b="1" i="1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кв. м</a:t>
            </a: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/>
          </a:p>
        </p:txBody>
      </p:sp>
      <p:graphicFrame>
        <p:nvGraphicFramePr>
          <p:cNvPr id="4" name="Object 2"/>
          <p:cNvGraphicFramePr>
            <a:graphicFrameLocks noGrp="1" noChangeAspect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24338508"/>
              </p:ext>
            </p:extLst>
          </p:nvPr>
        </p:nvGraphicFramePr>
        <p:xfrm>
          <a:off x="611560" y="980728"/>
          <a:ext cx="374637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592"/>
              </p:ext>
            </p:extLst>
          </p:nvPr>
        </p:nvGraphicFramePr>
        <p:xfrm>
          <a:off x="4572000" y="980728"/>
          <a:ext cx="4082820" cy="308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9512" y="4293096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 1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до 2017 года - значительные темпы роста цен (в 13-15 годах - более 17%, в 16 – 35%). Начинается отток покупателей и снижение объема предъявленного спроса и поглощения. Предложение увеличивается и </a:t>
            </a:r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становится больше спроса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цены достигают максимума и далее снижаются к 2020 году на 25-28%. Объем поглощения с 2018 года начинает повышаться в связи со снижением цен и повышением предъявленного спроса.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целом перегрев рынка приводит к ситуации 2003-2004 годов, и к 2020 году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послекризисное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восстановление еще не завершается.</a:t>
            </a:r>
            <a:endParaRPr lang="ru-R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5536" y="620688"/>
            <a:ext cx="82089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17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Первичный рынок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Б. Вторичный рынок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438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Сценарий № 1</a:t>
            </a:r>
            <a:r>
              <a:rPr lang="ru-RU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вариант № </a:t>
            </a: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 (4,3 </a:t>
            </a:r>
            <a:r>
              <a:rPr lang="ru-RU" sz="2000" b="1" i="1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000" b="1" i="1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кв. м</a:t>
            </a: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0356335"/>
              </p:ext>
            </p:extLst>
          </p:nvPr>
        </p:nvGraphicFramePr>
        <p:xfrm>
          <a:off x="544141" y="1268760"/>
          <a:ext cx="396044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68077"/>
              </p:ext>
            </p:extLst>
          </p:nvPr>
        </p:nvGraphicFramePr>
        <p:xfrm>
          <a:off x="4491980" y="1268760"/>
          <a:ext cx="388843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869160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повышенном уровне целевых объемов ввода жилья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последовательно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растет объем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предложения, и он становится выше спроса в 2016 году.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Цены на первичном рынке вырастают к 2016 году только до 360 тыс. руб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./м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 потом снижаются до 290 тыс. руб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./м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2020 году. Объем поглощения повышается, хотя на вторичном – сначала в 2017 году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обваливается.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целом, кризисная ситуация наблюдается с 2016 года, но динамика кризиса менее острая.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33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543800" cy="7200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Сценарий № 1</a:t>
            </a:r>
            <a:b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вариант № </a:t>
            </a: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 (6,0 </a:t>
            </a:r>
            <a:r>
              <a:rPr lang="ru-RU" sz="2000" b="1" i="1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000" b="1" i="1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кв. м</a:t>
            </a: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03759"/>
              </p:ext>
            </p:extLst>
          </p:nvPr>
        </p:nvGraphicFramePr>
        <p:xfrm>
          <a:off x="539552" y="908720"/>
          <a:ext cx="396044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3618"/>
              </p:ext>
            </p:extLst>
          </p:nvPr>
        </p:nvGraphicFramePr>
        <p:xfrm>
          <a:off x="4716016" y="908720"/>
          <a:ext cx="388843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4293096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высоком уровне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целевых объемов ввода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спрос становится меньше предложения на первичном и вторичном рынках уже в 2015 году.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Перегрева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рынка практически не происходит,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первичном рынке достигают максимума в 305 тыс. руб./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2015 году и далее снижаются до 236 тыс. руб./м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2020 году, поглощение после снижения в 2016 году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растет.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Кризисные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изменения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начинаются уже в 2015 году и к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2020 году практически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исчерпываются.</a:t>
            </a:r>
          </a:p>
          <a:p>
            <a:pPr indent="457200" algn="just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Целесообразные варианты при Сценарии 1: № 2 и № 3.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71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924800" cy="796950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Сценарий № 3 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вариант № 1 (2,54 </a:t>
            </a:r>
            <a:r>
              <a:rPr lang="ru-RU" sz="2000" b="1" i="1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000" b="1" i="1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кв. м)</a:t>
            </a:r>
            <a:endParaRPr lang="ru-RU" cap="none" dirty="0"/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03153043"/>
              </p:ext>
            </p:extLst>
          </p:nvPr>
        </p:nvGraphicFramePr>
        <p:xfrm>
          <a:off x="611560" y="1196752"/>
          <a:ext cx="396044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496859"/>
              </p:ext>
            </p:extLst>
          </p:nvPr>
        </p:nvGraphicFramePr>
        <p:xfrm>
          <a:off x="4788024" y="1196753"/>
          <a:ext cx="403244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11560" y="764704"/>
            <a:ext cx="82089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17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Первичный рынок                                         Б. Вторичный рынок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869160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 3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предъявленный спрос </a:t>
            </a:r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устойчиво превышает предложение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Темп роста цен составляет (4-5)% в год, по остальным показателям </a:t>
            </a:r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рынок стабилен (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состояние, близкое к стагнации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Вместе с тем, такая ситуация не обеспечивает достаточно высокой доходности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инвестиционно-строительных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проектов, что может снизить активность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девелоперов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потребовать их дополнительной поддержки со стороны государства.  Аналог – 2011-2012 годы.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438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Сценарий № 3 </a:t>
            </a:r>
            <a: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вариант № </a:t>
            </a: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 (4,3 </a:t>
            </a:r>
            <a:r>
              <a:rPr lang="ru-RU" sz="2000" b="1" i="1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000" b="1" i="1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кв. м)</a:t>
            </a:r>
            <a:r>
              <a:rPr lang="ru-RU" sz="2000" b="1" cap="none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cap="none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ru-RU" sz="2000" b="1" cap="none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813655"/>
              </p:ext>
            </p:extLst>
          </p:nvPr>
        </p:nvGraphicFramePr>
        <p:xfrm>
          <a:off x="539552" y="908720"/>
          <a:ext cx="4032447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571103"/>
              </p:ext>
            </p:extLst>
          </p:nvPr>
        </p:nvGraphicFramePr>
        <p:xfrm>
          <a:off x="4644008" y="908720"/>
          <a:ext cx="396044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4581128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повышенных целевых объемах ввода жилья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объемах предложения существенных изменений по остальным показателям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произошло.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целом рынок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близок к состоянию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стагнации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показателям объема поглощения и динамике цен. Но при этом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ситуация не обещает высокой доходности инвестиционно-строительных проектов для  девелоперов, и может потребоваться их дополнительная поддержка со стороны государства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09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43800" cy="100811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Сценарий № 3 </a:t>
            </a: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вариант № </a:t>
            </a: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 (6,0 </a:t>
            </a:r>
            <a:r>
              <a:rPr lang="ru-RU" sz="2000" b="1" i="1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000" b="1" i="1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кв. м)</a:t>
            </a:r>
            <a:r>
              <a:rPr lang="ru-RU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endParaRPr lang="ru-RU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853105"/>
              </p:ext>
            </p:extLst>
          </p:nvPr>
        </p:nvGraphicFramePr>
        <p:xfrm>
          <a:off x="467545" y="1124745"/>
          <a:ext cx="396044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85101"/>
              </p:ext>
            </p:extLst>
          </p:nvPr>
        </p:nvGraphicFramePr>
        <p:xfrm>
          <a:off x="4572000" y="1124744"/>
          <a:ext cx="4176464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высоких объемах ввода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жилья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практически не растут, с 2018 года спрос становится меньше предложения, цены снижаются на первичном рынке к 2020 году до 190 тыс. руб./м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ситуация принимает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кризисный характер.</a:t>
            </a:r>
          </a:p>
          <a:p>
            <a:pPr indent="457200" algn="just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Целесообразные варианты при Сценарии 3: № 1 и № 2.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18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543800" cy="5040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4365104"/>
            <a:ext cx="8208912" cy="170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связи с неопределенностью динамики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макроэкономических параметров по Сценариям № 1 и 3  увеличение целевых объемов ввода жилья в Москве (в старых границах)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рекомендуется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варианту 2 – до 4,3 млн. кв. м в 2020 году.</a:t>
            </a:r>
          </a:p>
        </p:txBody>
      </p:sp>
      <p:sp>
        <p:nvSpPr>
          <p:cNvPr id="8" name="Стрелка вправо 7"/>
          <p:cNvSpPr/>
          <p:nvPr/>
        </p:nvSpPr>
        <p:spPr>
          <a:xfrm rot="1996596">
            <a:off x="4028145" y="1898120"/>
            <a:ext cx="540060" cy="27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79712" y="1340768"/>
            <a:ext cx="18362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Сценарий №1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88024" y="2060848"/>
            <a:ext cx="1908212" cy="97369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Вариант </a:t>
            </a:r>
            <a:r>
              <a:rPr lang="ru-RU" b="1" dirty="0" smtClean="0"/>
              <a:t>№2</a:t>
            </a:r>
            <a:endParaRPr lang="ru-RU" b="1" dirty="0"/>
          </a:p>
        </p:txBody>
      </p:sp>
      <p:sp>
        <p:nvSpPr>
          <p:cNvPr id="12" name="Стрелка вправо 11"/>
          <p:cNvSpPr/>
          <p:nvPr/>
        </p:nvSpPr>
        <p:spPr>
          <a:xfrm rot="19707076">
            <a:off x="4098851" y="2902208"/>
            <a:ext cx="540060" cy="2707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51720" y="2636912"/>
            <a:ext cx="18362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Сценарий </a:t>
            </a:r>
            <a:r>
              <a:rPr lang="ru-RU" b="1" dirty="0" smtClean="0"/>
              <a:t>№3</a:t>
            </a:r>
            <a:endParaRPr lang="ru-RU" b="1" dirty="0"/>
          </a:p>
        </p:txBody>
      </p:sp>
      <p:sp>
        <p:nvSpPr>
          <p:cNvPr id="9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71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627313" y="188913"/>
            <a:ext cx="3929062" cy="9286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339752" y="2780928"/>
            <a:ext cx="4572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/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Sternik′s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+7(495)795-71-58</a:t>
            </a:r>
          </a:p>
          <a:p>
            <a:pPr indent="45085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89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924800" cy="796950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Повышение объемов ввода жилья – долгосрочная государственная  стратегия 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836712"/>
            <a:ext cx="4032448" cy="5472608"/>
          </a:xfrm>
        </p:spPr>
        <p:txBody>
          <a:bodyPr>
            <a:noAutofit/>
          </a:bodyPr>
          <a:lstStyle/>
          <a:p>
            <a:pPr marL="0" indent="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Обостренное внимание руководства страны к проблеме объемов строительства жилья стимулировало руководство регионов к поиску путей их повышения.</a:t>
            </a: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Приняты серьезные правовые, организационные, экономические меры для стимулирования местных властей и бизнеса к решению этой проблемы. Определены целевые показатели объемов ввода жилья до 2020 года.</a:t>
            </a: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настоящее время Госстрой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Минрегион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РФ организуют работу по определению и обоснованию целевых объемов ввода жилья в каждом регионе, обеспечивающих требуемые суммарные объемы.</a:t>
            </a:r>
          </a:p>
        </p:txBody>
      </p:sp>
      <p:sp>
        <p:nvSpPr>
          <p:cNvPr id="4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Shape 4"/>
          <p:cNvSpPr/>
          <p:nvPr/>
        </p:nvSpPr>
        <p:spPr>
          <a:xfrm>
            <a:off x="4572000" y="1412776"/>
            <a:ext cx="4328864" cy="3672408"/>
          </a:xfrm>
          <a:prstGeom prst="swooshArrow">
            <a:avLst>
              <a:gd name="adj1" fmla="val 9187"/>
              <a:gd name="adj2" fmla="val 30989"/>
            </a:avLst>
          </a:prstGeom>
          <a:solidFill>
            <a:schemeClr val="tx2">
              <a:lumMod val="7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Shape 5"/>
          <p:cNvSpPr/>
          <p:nvPr/>
        </p:nvSpPr>
        <p:spPr>
          <a:xfrm>
            <a:off x="4499992" y="2708920"/>
            <a:ext cx="4392488" cy="2520280"/>
          </a:xfrm>
          <a:prstGeom prst="swooshArrow">
            <a:avLst>
              <a:gd name="adj1" fmla="val 9161"/>
              <a:gd name="adj2" fmla="val 40752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300192" y="3645024"/>
            <a:ext cx="26642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Государственная программа «Обеспечение доступным и комфортным жильем и коммунальными услугами граждан РФ» (2012)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24328" y="2996952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92 млн </a:t>
            </a:r>
            <a:r>
              <a:rPr lang="ru-RU" b="1" dirty="0">
                <a:solidFill>
                  <a:srgbClr val="FF0000"/>
                </a:solidFill>
              </a:rPr>
              <a:t>м²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38453" y="1556792"/>
            <a:ext cx="2022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142 млн </a:t>
            </a:r>
            <a:r>
              <a:rPr lang="ru-RU" b="1" dirty="0">
                <a:solidFill>
                  <a:srgbClr val="FF0000"/>
                </a:solidFill>
              </a:rPr>
              <a:t>м²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ru-RU" b="1" dirty="0">
                <a:solidFill>
                  <a:srgbClr val="FF0000"/>
                </a:solidFill>
              </a:rPr>
              <a:t>м²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человека)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84168" y="980728"/>
            <a:ext cx="21492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Стратегия-2020 (2008)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283968" y="4797152"/>
            <a:ext cx="1077539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rgbClr val="FF0000"/>
                </a:solidFill>
              </a:rPr>
              <a:t>63 </a:t>
            </a:r>
            <a:r>
              <a:rPr lang="ru-RU" b="1" dirty="0" err="1" smtClean="0">
                <a:solidFill>
                  <a:srgbClr val="FF0000"/>
                </a:solidFill>
              </a:rPr>
              <a:t>млн</a:t>
            </a:r>
            <a:r>
              <a:rPr lang="ru-RU" b="1" dirty="0" smtClean="0">
                <a:solidFill>
                  <a:srgbClr val="FF0000"/>
                </a:solidFill>
              </a:rPr>
              <a:t> м²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99992" y="5229200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2012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956376" y="5229200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2020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20072" y="5013176"/>
            <a:ext cx="28083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Краснодарский край 5,3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Московская область 7,3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Республика Башкортостан 5,2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Республика Татарстан 4,0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292080" y="6027003"/>
            <a:ext cx="2394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Ростовская область 5,2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Санкт-Петербург 3,7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Свердловская область 5,2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4800" cy="490066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Изменение планов городских властей Москвы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764704"/>
            <a:ext cx="8424936" cy="4824536"/>
          </a:xfrm>
        </p:spPr>
        <p:txBody>
          <a:bodyPr>
            <a:noAutofit/>
          </a:bodyPr>
          <a:lstStyle/>
          <a:p>
            <a:pPr marL="0" indent="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связи с этим объявленные в 2010 году приоритеты политики города Москвы – сокращение объемов строительства жилья в пользу развития транспортной инфраструктуры – в этом году несколько изменились: город планирует построить в 2013 году в Москве более 3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кв. м жилья, в том числе в старых границах – не менее 2,5 млн. кв. м, и в дальнейшем увеличивать этот объем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5-6 млн. кв. м.</a:t>
            </a: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 эти планы могут и не реализоваться: только треть инвесторов в Москве, проекты которых прошли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Градостроительно-земельную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комиссию Москвы за 2,5 года, приступили к реальному строительству. Остальные или продают, или ищут финансирование.</a:t>
            </a: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работы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обоснование допустимого уровня целевых объемов ввода жилья в Москве на основе баланса спроса и предложения.</a:t>
            </a:r>
          </a:p>
        </p:txBody>
      </p:sp>
      <p:sp>
        <p:nvSpPr>
          <p:cNvPr id="4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0"/>
            <a:ext cx="8496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20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предыдущей конференции в 2012 году была представлена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методика среднесрочного прогнозирования развития локального рынка жилой недвижимости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результаты ее апробации на примере прогнозирования динамики развития рынка Москвы (в старых границах) в 2011-2016 годах при трех сценариях макроэкономических исходных данных. </a:t>
            </a:r>
          </a:p>
          <a:p>
            <a:pPr indent="4320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дальнейшем методика была усовершенствована, а также проведена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ретроспективная проверка результатов прогнозирования на 2011 и 2012 годы по фактическим данным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(при росте доходов населения 4-5% в номинальном выражении, что соответствует реалистическому сценарию). Проверка дала положительные результаты.</a:t>
            </a:r>
          </a:p>
          <a:p>
            <a:pPr indent="4320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Наличие адекватной модели функционирования сложной системы позволяет провести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расчетные эксперименты над системой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что приближает экономику к таким наукам, как физика, авиастроение и т.п.</a:t>
            </a:r>
          </a:p>
          <a:p>
            <a:pPr indent="432000" algn="just"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 исследования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прогнозирование динамики основных показателей рынка жилья при различных макроэкономических сценариях и различной заданной динамике целевых объемов ввода жилья.</a:t>
            </a:r>
          </a:p>
        </p:txBody>
      </p:sp>
      <p:sp>
        <p:nvSpPr>
          <p:cNvPr id="3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36004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Факторы, 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ограничивающие объемы ввода </a:t>
            </a:r>
            <a:r>
              <a:rPr lang="ru-RU" sz="2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жилья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85879664"/>
              </p:ext>
            </p:extLst>
          </p:nvPr>
        </p:nvGraphicFramePr>
        <p:xfrm>
          <a:off x="2051720" y="4365104"/>
          <a:ext cx="5112568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2"/>
          <p:cNvSpPr txBox="1">
            <a:spLocks/>
          </p:cNvSpPr>
          <p:nvPr/>
        </p:nvSpPr>
        <p:spPr>
          <a:xfrm rot="16200000">
            <a:off x="-466018" y="834171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620688"/>
            <a:ext cx="806489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Факторы предложения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дефицит земельных ресурсов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ограничения по производственным мощностям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стройпредприятий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по доступным объемам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стройресурсов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по наличию инженерных сетей на границах участков под строительство жилья, энергетических и иных инженерных ресурсов, социальной 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транспортной инфраструктуры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Факторы спроса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предъявленный платежеспособный спрос населения, инвесторов, нерезидентов, ипотечная поддержка.</a:t>
            </a:r>
          </a:p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Баланс спроса и предложения – условие устойчивого развития рынка недвижимости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212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404664"/>
            <a:ext cx="7543800" cy="9144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Причины снижения инвестиционной привлекательности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девелопмента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399051622"/>
              </p:ext>
            </p:extLst>
          </p:nvPr>
        </p:nvGraphicFramePr>
        <p:xfrm>
          <a:off x="1691680" y="15567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78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77038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Рассмотренные Сценарии </a:t>
            </a:r>
            <a:r>
              <a:rPr lang="ru-RU" sz="2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динамики макроэкономических показателей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504" y="1556792"/>
            <a:ext cx="30243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Сценарий №1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оптимистический правительственный прогноз </a:t>
            </a:r>
            <a:r>
              <a:rPr lang="ru-RU" sz="1600" b="1" dirty="0"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600" b="1" dirty="0" smtClean="0">
                <a:solidFill>
                  <a:srgbClr val="FF99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емпы роста доходов населения в номинальном выражении 8-11%, денежный объем ипотечного кредитования – по прогнозу АИЖК)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Оценка вероятности 20%</a:t>
            </a:r>
          </a:p>
          <a:p>
            <a:pPr algn="ctr"/>
            <a:endParaRPr lang="ru-RU" sz="24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39646042"/>
              </p:ext>
            </p:extLst>
          </p:nvPr>
        </p:nvGraphicFramePr>
        <p:xfrm>
          <a:off x="2051720" y="1844824"/>
          <a:ext cx="532859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Стрелка вправо 10"/>
          <p:cNvSpPr/>
          <p:nvPr/>
        </p:nvSpPr>
        <p:spPr>
          <a:xfrm rot="8089499">
            <a:off x="5310119" y="3098070"/>
            <a:ext cx="1374606" cy="416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32" y="980728"/>
            <a:ext cx="591222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Сценарий № 2 </a:t>
            </a:r>
          </a:p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сверхоптимистический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прогноз </a:t>
            </a:r>
            <a:r>
              <a:rPr lang="ru-RU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темпы роста доходов населения в номинальном выражении 13-14%, денежный объем ипотечного кредитования +20% от Сценария № 1)</a:t>
            </a:r>
            <a:endParaRPr lang="ru-RU" sz="16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Оценка вероятности = 0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4437113"/>
            <a:ext cx="34840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Сценарий №4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пессимистический прогноз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доходы населения снижаются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вероятность 10%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6176" y="2480697"/>
            <a:ext cx="28083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Сценарий №3</a:t>
            </a:r>
          </a:p>
          <a:p>
            <a:pPr algn="ctr"/>
            <a:endParaRPr lang="ru-RU" dirty="0"/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еалистический прогноз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темпы роста номинальных доходов населения 2-3%, денежный объем ипотечного кредитования на уровне Сценария № 1)</a:t>
            </a:r>
            <a:endParaRPr lang="ru-RU" sz="16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Оценка вероятности 70%</a:t>
            </a:r>
            <a:endParaRPr lang="ru-RU" b="1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61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5438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effectLst/>
                <a:latin typeface="Times New Roman" pitchFamily="18" charset="0"/>
                <a:cs typeface="Times New Roman" pitchFamily="18" charset="0"/>
              </a:rPr>
              <a:t>Макроэкономические исходные данные для </a:t>
            </a:r>
            <a: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сценариев № 1 и 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042765"/>
              </p:ext>
            </p:extLst>
          </p:nvPr>
        </p:nvGraphicFramePr>
        <p:xfrm>
          <a:off x="179512" y="2060848"/>
          <a:ext cx="8820471" cy="3387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2583"/>
                <a:gridCol w="632391"/>
                <a:gridCol w="631499"/>
                <a:gridCol w="632391"/>
                <a:gridCol w="632391"/>
                <a:gridCol w="632391"/>
                <a:gridCol w="631499"/>
                <a:gridCol w="505801"/>
                <a:gridCol w="518851"/>
                <a:gridCol w="518851"/>
                <a:gridCol w="592973"/>
                <a:gridCol w="518850"/>
              </a:tblGrid>
              <a:tr h="278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</a:tr>
              <a:tr h="278679"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Сценарий № </a:t>
                      </a: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400" b="1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(вероятность 20%)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Инфляция, %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</a:tr>
              <a:tr h="989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реальных среднедушевых 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доходов населения, %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</a:tr>
              <a:tr h="278679"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Сценарий №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1600" b="1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(вероятность 70%)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Инфляция, %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</a:tr>
              <a:tr h="929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реальных среднедушевых 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доходов населения, %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03" marR="66603" marT="0" marB="0" anchor="ctr"/>
                </a:tc>
              </a:tr>
            </a:tbl>
          </a:graphicData>
        </a:graphic>
      </p:graphicFrame>
      <p:sp>
        <p:nvSpPr>
          <p:cNvPr id="5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18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922523"/>
              </p:ext>
            </p:extLst>
          </p:nvPr>
        </p:nvGraphicFramePr>
        <p:xfrm>
          <a:off x="683566" y="1772816"/>
          <a:ext cx="8064898" cy="3957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2297"/>
                <a:gridCol w="580038"/>
                <a:gridCol w="579220"/>
                <a:gridCol w="580038"/>
                <a:gridCol w="580038"/>
                <a:gridCol w="580038"/>
                <a:gridCol w="579220"/>
                <a:gridCol w="580038"/>
                <a:gridCol w="580038"/>
                <a:gridCol w="580038"/>
                <a:gridCol w="579220"/>
                <a:gridCol w="554675"/>
              </a:tblGrid>
              <a:tr h="255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</a:tr>
              <a:tr h="608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Целевой объем ввода жилья, млн. кв. м,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2,54</a:t>
                      </a:r>
                      <a:endParaRPr lang="ru-RU" sz="18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2,54</a:t>
                      </a:r>
                      <a:endParaRPr lang="ru-RU" sz="18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2,54</a:t>
                      </a:r>
                      <a:endParaRPr lang="ru-RU" sz="18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2,54</a:t>
                      </a:r>
                      <a:endParaRPr lang="ru-RU" sz="18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коммерческого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</a:tr>
              <a:tr h="712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Целевой объем ввода жилья, млн. кв. м,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2,07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2,79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3,29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3,79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4,29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</a:tr>
              <a:tr h="4395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коммерческого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1,06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2,03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2,28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2,53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3,28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</a:tr>
              <a:tr h="568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Целевой объем ввода жилья, млн. кв. м,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2,07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</a:tr>
              <a:tr h="51158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коммерческого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1,09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1,06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1,78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2,28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2,78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3,28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3,78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4,28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4,78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805" marR="66805" marT="0" marB="0" anchor="ctr"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620688"/>
            <a:ext cx="7543800" cy="7703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effectLst/>
                <a:latin typeface="Times New Roman" pitchFamily="18" charset="0"/>
                <a:cs typeface="Times New Roman" pitchFamily="18" charset="0"/>
              </a:rPr>
              <a:t>Отраслевые исходные данные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три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effectLst/>
                <a:latin typeface="Times New Roman" pitchFamily="18" charset="0"/>
                <a:cs typeface="Times New Roman" pitchFamily="18" charset="0"/>
              </a:rPr>
              <a:t>варианта для каждого сценария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14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Кутюр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4278</TotalTime>
  <Words>1732</Words>
  <Application>Microsoft Office PowerPoint</Application>
  <PresentationFormat>Экран (4:3)</PresentationFormat>
  <Paragraphs>297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Горизонт</vt:lpstr>
      <vt:lpstr>Обоснование целевых объемов ввода жилья  (на примере Москвы) </vt:lpstr>
      <vt:lpstr>Повышение объемов ввода жилья – долгосрочная государственная  стратегия </vt:lpstr>
      <vt:lpstr>Изменение планов городских властей Москвы</vt:lpstr>
      <vt:lpstr>Презентация PowerPoint</vt:lpstr>
      <vt:lpstr>Факторы, ограничивающие объемы ввода жилья</vt:lpstr>
      <vt:lpstr>Причины снижения инвестиционной привлекательности девелопмента</vt:lpstr>
      <vt:lpstr>Рассмотренные Сценарии динамики макроэкономических показателей</vt:lpstr>
      <vt:lpstr>Макроэкономические исходные данные для сценариев № 1 и 3</vt:lpstr>
      <vt:lpstr>Отраслевые исходные данные – три варианта для каждого сценария</vt:lpstr>
      <vt:lpstr>Исследуемые варианты Целевых показателей объемов ввода жилья</vt:lpstr>
      <vt:lpstr>Сценарий № 1 вариант № 1 (2,54 млн кв. м)</vt:lpstr>
      <vt:lpstr>Сценарий № 1 вариант № 2 (4,3 млн кв. м)</vt:lpstr>
      <vt:lpstr>Сценарий № 1 вариант № 3 (6,0 млн кв. м)</vt:lpstr>
      <vt:lpstr>Сценарий № 3  вариант № 1 (2,54 млн кв. м)</vt:lpstr>
      <vt:lpstr>Сценарий № 3  вариант № 2 (4,3 млн кв. м) </vt:lpstr>
      <vt:lpstr>Сценарий № 3  вариант № 3 (6,0 млн кв. м) </vt:lpstr>
      <vt:lpstr>Рекомендации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Обоснование целевых объемов ввода жилья  (на примере Москвы)</dc:title>
  <dc:creator>Lida</dc:creator>
  <cp:lastModifiedBy>Alexey</cp:lastModifiedBy>
  <cp:revision>120</cp:revision>
  <dcterms:created xsi:type="dcterms:W3CDTF">2013-07-22T05:56:18Z</dcterms:created>
  <dcterms:modified xsi:type="dcterms:W3CDTF">2013-09-02T16:20:41Z</dcterms:modified>
</cp:coreProperties>
</file>