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68" r:id="rId3"/>
    <p:sldId id="256" r:id="rId4"/>
    <p:sldId id="269" r:id="rId5"/>
    <p:sldId id="270" r:id="rId6"/>
    <p:sldId id="271" r:id="rId7"/>
    <p:sldId id="263" r:id="rId8"/>
    <p:sldId id="264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2" d="100"/>
          <a:sy n="52" d="100"/>
        </p:scale>
        <p:origin x="53" y="30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1DB859D-5F93-4BC4-A516-9135A69E83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8F92B6E0-AE17-458C-9648-CA155ECBA28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65967AC-91E1-41A3-8527-0FDF30FDAD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FA88A-E8F8-410E-9239-A2606F058EF9}" type="datetimeFigureOut">
              <a:rPr lang="ru-RU" smtClean="0"/>
              <a:t>10.10.2018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133CED9-ADF7-4707-9D78-9671666DE6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0B93B1E-1566-443A-8861-299BDF2188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E4499-FC27-4BEE-881E-1EBCB800C7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839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0E65139-B6DC-4752-8328-EA44DB70C3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F5858C7E-E340-4D92-A73A-F8092A0795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B0FA814-2BCD-4013-83BC-AC3176512F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FA88A-E8F8-410E-9239-A2606F058EF9}" type="datetimeFigureOut">
              <a:rPr lang="ru-RU" smtClean="0"/>
              <a:t>10.10.2018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B81C2F4-ECD6-4647-B2DC-0A2324E9FD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D82E29E-A944-4402-B478-0AF1D43E95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E4499-FC27-4BEE-881E-1EBCB800C7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6009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D699DD87-2B98-4FF9-BC53-F9BB0DD9CBD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158A7838-C27D-4670-A862-6A68E5FC55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E83BB20-1710-431A-B7B0-86976BB0C7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FA88A-E8F8-410E-9239-A2606F058EF9}" type="datetimeFigureOut">
              <a:rPr lang="ru-RU" smtClean="0"/>
              <a:t>10.10.2018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300CDD5-A87D-4342-900C-2208645E56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D393361-3534-4A69-A415-4CD7A77CF0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E4499-FC27-4BEE-881E-1EBCB800C7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20014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66731-1CB0-4693-B2DB-CB1F156DFFF7}" type="datetimeFigureOut">
              <a:rPr lang="ru-RU" smtClean="0"/>
              <a:t>10.10.2018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24202-F979-4013-94D8-EB8495DAE4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72322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66731-1CB0-4693-B2DB-CB1F156DFFF7}" type="datetimeFigureOut">
              <a:rPr lang="ru-RU" smtClean="0"/>
              <a:t>10.10.2018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24202-F979-4013-94D8-EB8495DAE4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81484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66731-1CB0-4693-B2DB-CB1F156DFFF7}" type="datetimeFigureOut">
              <a:rPr lang="ru-RU" smtClean="0"/>
              <a:t>10.10.2018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24202-F979-4013-94D8-EB8495DAE4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48227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66731-1CB0-4693-B2DB-CB1F156DFFF7}" type="datetimeFigureOut">
              <a:rPr lang="ru-RU" smtClean="0"/>
              <a:t>10.10.2018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24202-F979-4013-94D8-EB8495DAE4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54925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66731-1CB0-4693-B2DB-CB1F156DFFF7}" type="datetimeFigureOut">
              <a:rPr lang="ru-RU" smtClean="0"/>
              <a:t>10.10.2018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24202-F979-4013-94D8-EB8495DAE4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88652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66731-1CB0-4693-B2DB-CB1F156DFFF7}" type="datetimeFigureOut">
              <a:rPr lang="ru-RU" smtClean="0"/>
              <a:t>10.10.2018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24202-F979-4013-94D8-EB8495DAE4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065965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66731-1CB0-4693-B2DB-CB1F156DFFF7}" type="datetimeFigureOut">
              <a:rPr lang="ru-RU" smtClean="0"/>
              <a:t>10.10.2018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24202-F979-4013-94D8-EB8495DAE4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802826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66731-1CB0-4693-B2DB-CB1F156DFFF7}" type="datetimeFigureOut">
              <a:rPr lang="ru-RU" smtClean="0"/>
              <a:t>10.10.2018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24202-F979-4013-94D8-EB8495DAE4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2024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ED2376F-BE66-4003-8D45-AA9FC20925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C7B2A19-D6F3-4017-BA7A-44D91EFEE1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565D4A9-A3EC-4B29-BBBD-344ED87163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FA88A-E8F8-410E-9239-A2606F058EF9}" type="datetimeFigureOut">
              <a:rPr lang="ru-RU" smtClean="0"/>
              <a:t>10.10.2018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FDC500A-7C63-4B57-97C5-0D5F5C5168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42E381A-0F37-487C-B6AB-3BD92270AA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E4499-FC27-4BEE-881E-1EBCB800C7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712012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66731-1CB0-4693-B2DB-CB1F156DFFF7}" type="datetimeFigureOut">
              <a:rPr lang="ru-RU" smtClean="0"/>
              <a:t>10.10.2018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24202-F979-4013-94D8-EB8495DAE4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881450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66731-1CB0-4693-B2DB-CB1F156DFFF7}" type="datetimeFigureOut">
              <a:rPr lang="ru-RU" smtClean="0"/>
              <a:t>10.10.2018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24202-F979-4013-94D8-EB8495DAE4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075845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66731-1CB0-4693-B2DB-CB1F156DFFF7}" type="datetimeFigureOut">
              <a:rPr lang="ru-RU" smtClean="0"/>
              <a:t>10.10.2018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24202-F979-4013-94D8-EB8495DAE4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04502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5858049-BB21-4817-BAC6-78918C616C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8A99241-7637-42CC-8C81-929E5EA95C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051CCF0-F2DA-419E-B41C-9FE628FAE6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FA88A-E8F8-410E-9239-A2606F058EF9}" type="datetimeFigureOut">
              <a:rPr lang="ru-RU" smtClean="0"/>
              <a:t>10.10.2018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F03B9A4-E89C-4077-9084-829AE061EA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61CD38F-BC4E-424B-A0AA-7C8ED418B1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E4499-FC27-4BEE-881E-1EBCB800C7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56877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F65DE89-C1C3-4B08-9402-829FFB00EF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D68B934-A543-4728-B6BB-0D668AE5F76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ABF6070-5B05-4C70-8625-3073321B75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A318319-609B-4C91-81A6-7D05A53FA1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FA88A-E8F8-410E-9239-A2606F058EF9}" type="datetimeFigureOut">
              <a:rPr lang="ru-RU" smtClean="0"/>
              <a:t>10.10.2018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69C5A13-6D5F-4ECF-BECB-860C61F216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7BCC45D-6896-4721-8511-24C7F5CBD3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E4499-FC27-4BEE-881E-1EBCB800C7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43938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F3FFB6E-9F8B-40B2-9ABB-6956437506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D300707-E2C2-4265-BDBF-6D29CBC337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9159682D-377A-4CCB-9507-D395355CC8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2BAD1594-4E34-497C-BCBC-E76DD08FFA5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3D1DBADB-9992-41F2-8EAC-C9FE35231A2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BADDEF66-C432-4F59-A388-996F3371D8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FA88A-E8F8-410E-9239-A2606F058EF9}" type="datetimeFigureOut">
              <a:rPr lang="ru-RU" smtClean="0"/>
              <a:t>10.10.2018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547689F0-1A13-437A-9038-745500522E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29F08367-89F1-4D1F-B5BC-65A8803274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E4499-FC27-4BEE-881E-1EBCB800C7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98747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4354D0B-D403-48A5-973B-787590541E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EE082050-D1AC-4F91-9DF8-6B27522CB6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FA88A-E8F8-410E-9239-A2606F058EF9}" type="datetimeFigureOut">
              <a:rPr lang="ru-RU" smtClean="0"/>
              <a:t>10.10.2018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846E23F6-389C-4387-84AB-F08BC83E6B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FB367433-378E-41D5-9B43-C192283CFE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E4499-FC27-4BEE-881E-1EBCB800C7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27527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F1E1A680-0953-414A-9E66-F28695F299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FA88A-E8F8-410E-9239-A2606F058EF9}" type="datetimeFigureOut">
              <a:rPr lang="ru-RU" smtClean="0"/>
              <a:t>10.10.2018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84971332-6C72-458F-9995-75A3A4EDC2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5585A7FC-2235-496E-8A9D-D96DA41B29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E4499-FC27-4BEE-881E-1EBCB800C7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913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57A35B4-6421-40C4-9CA6-E00F5A7E5E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942C994-E3F0-47C2-8B74-CF57518B8E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7C235B3-05AE-4126-98F3-67C9E6096A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97990B7-CB69-4FBA-851B-1092162843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FA88A-E8F8-410E-9239-A2606F058EF9}" type="datetimeFigureOut">
              <a:rPr lang="ru-RU" smtClean="0"/>
              <a:t>10.10.2018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C59AF0D-6A72-4048-9AA0-AB8D56538A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73937D5-77AC-4FFA-AC42-7BACCE54BA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E4499-FC27-4BEE-881E-1EBCB800C7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11366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EEB33D3-7FC9-43CB-A0E6-ECD6DD063A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B2809F49-5C15-48F3-9662-048C36B3732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A6B5B22E-3413-4029-B66F-8913B940B6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8223D7A-D2AB-4B0B-AD16-6877485B9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FA88A-E8F8-410E-9239-A2606F058EF9}" type="datetimeFigureOut">
              <a:rPr lang="ru-RU" smtClean="0"/>
              <a:t>10.10.2018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D7AEBF9-FB8E-47F7-BC44-AAA400D884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EFC74C7-A28A-4CEF-B864-8A1DE4CAA4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E4499-FC27-4BEE-881E-1EBCB800C7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7405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FE5D952-36DA-4987-A344-09A9990454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34DB150-4311-4447-943F-F0484CF048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9B927A7-4AFF-4FCD-8137-0604289E85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3FA88A-E8F8-410E-9239-A2606F058EF9}" type="datetimeFigureOut">
              <a:rPr lang="ru-RU" smtClean="0"/>
              <a:t>10.10.2018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2125EAB-69F8-438F-A058-A7EDB240D4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5644B56-C6D7-405F-BC17-4B8CBA437B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FE4499-FC27-4BEE-881E-1EBCB800C7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64522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99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966731-1CB0-4693-B2DB-CB1F156DFFF7}" type="datetimeFigureOut">
              <a:rPr lang="ru-RU" smtClean="0"/>
              <a:t>10.10.2018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624202-F979-4013-94D8-EB8495DAE4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56685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50854C6-0A79-4BC5-8125-4B98459D9B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65234BA-CB9F-4416-BF05-06E41F530A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400" dirty="0">
                <a:solidFill>
                  <a:schemeClr val="bg1"/>
                </a:solidFill>
                <a:latin typeface="Bookman Old Style" panose="02050604050505020204" pitchFamily="18" charset="0"/>
              </a:rPr>
              <a:t>Стерник Сергей Геннадьевич</a:t>
            </a:r>
          </a:p>
          <a:p>
            <a:pPr marL="0" indent="0" algn="ctr">
              <a:buNone/>
            </a:pPr>
            <a:endParaRPr lang="ru-RU" dirty="0">
              <a:solidFill>
                <a:schemeClr val="bg1"/>
              </a:solidFill>
              <a:latin typeface="Bookman Old Style" panose="02050604050505020204" pitchFamily="18" charset="0"/>
            </a:endParaRPr>
          </a:p>
          <a:p>
            <a:pPr marL="0" indent="0" algn="ctr">
              <a:buNone/>
            </a:pPr>
            <a:r>
              <a:rPr lang="ru-RU" dirty="0">
                <a:solidFill>
                  <a:schemeClr val="bg1"/>
                </a:solidFill>
                <a:latin typeface="Bookman Old Style" panose="02050604050505020204" pitchFamily="18" charset="0"/>
              </a:rPr>
              <a:t>Сертифицированный аналитик рынка недвижимости,</a:t>
            </a:r>
          </a:p>
          <a:p>
            <a:pPr marL="0" indent="0" algn="ctr">
              <a:buNone/>
            </a:pPr>
            <a:r>
              <a:rPr lang="ru-RU" dirty="0">
                <a:solidFill>
                  <a:schemeClr val="bg1"/>
                </a:solidFill>
                <a:latin typeface="Bookman Old Style" panose="02050604050505020204" pitchFamily="18" charset="0"/>
              </a:rPr>
              <a:t>доктор экономических наук, профессор</a:t>
            </a:r>
          </a:p>
          <a:p>
            <a:pPr marL="0" indent="0" algn="ctr">
              <a:buNone/>
            </a:pPr>
            <a:endParaRPr lang="ru-RU" dirty="0">
              <a:solidFill>
                <a:schemeClr val="bg1"/>
              </a:solidFill>
              <a:latin typeface="Bookman Old Style" panose="02050604050505020204" pitchFamily="18" charset="0"/>
            </a:endParaRPr>
          </a:p>
          <a:p>
            <a:pPr marL="0" indent="0" algn="ctr">
              <a:buNone/>
            </a:pPr>
            <a:r>
              <a:rPr lang="ru-RU" dirty="0">
                <a:solidFill>
                  <a:schemeClr val="bg1"/>
                </a:solidFill>
                <a:latin typeface="Bookman Old Style" panose="02050604050505020204" pitchFamily="18" charset="0"/>
              </a:rPr>
              <a:t>79035497765</a:t>
            </a:r>
            <a:r>
              <a:rPr lang="en-US" dirty="0">
                <a:solidFill>
                  <a:schemeClr val="bg1"/>
                </a:solidFill>
                <a:latin typeface="Bookman Old Style" panose="02050604050505020204" pitchFamily="18" charset="0"/>
              </a:rPr>
              <a:t>@yandex.ru</a:t>
            </a:r>
            <a:endParaRPr lang="ru-RU" dirty="0">
              <a:solidFill>
                <a:schemeClr val="bg1"/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99812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EF50D35-50D2-4888-8C93-B1E839F079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40633"/>
            <a:ext cx="9144000" cy="2629568"/>
          </a:xfrm>
        </p:spPr>
        <p:txBody>
          <a:bodyPr>
            <a:normAutofit fontScale="90000"/>
          </a:bodyPr>
          <a:lstStyle/>
          <a:p>
            <a:r>
              <a:rPr lang="ru-RU" sz="4900" dirty="0">
                <a:solidFill>
                  <a:schemeClr val="bg1"/>
                </a:solidFill>
                <a:latin typeface="Bookman Old Style" panose="02050604050505020204" pitchFamily="18" charset="0"/>
              </a:rPr>
              <a:t>Очевидным трендом 2018 года является рост доли рынка крупнейших застройщиков: </a:t>
            </a:r>
            <a:br>
              <a:rPr lang="ru-RU" dirty="0">
                <a:solidFill>
                  <a:schemeClr val="bg1"/>
                </a:solidFill>
                <a:latin typeface="Bookman Old Style" panose="02050604050505020204" pitchFamily="18" charset="0"/>
              </a:rPr>
            </a:br>
            <a:endParaRPr lang="ru-RU" dirty="0">
              <a:solidFill>
                <a:schemeClr val="bg1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F4E1742D-7FCD-4D16-A817-58DB5B3E8B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97831" y="2870200"/>
            <a:ext cx="10708105" cy="3747168"/>
          </a:xfrm>
        </p:spPr>
        <p:txBody>
          <a:bodyPr>
            <a:normAutofit fontScale="85000" lnSpcReduction="20000"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3000" dirty="0">
                <a:solidFill>
                  <a:schemeClr val="bg1"/>
                </a:solidFill>
              </a:rPr>
              <a:t>Первая тройка лидеров по России занимает 10% рынка, первая десятка -  более 15% рынка и эта доля растет из квартала в квартал;</a:t>
            </a:r>
          </a:p>
          <a:p>
            <a:pPr algn="just"/>
            <a:endParaRPr lang="ru-RU" sz="3000" dirty="0">
              <a:solidFill>
                <a:schemeClr val="bg1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3000" dirty="0">
                <a:solidFill>
                  <a:schemeClr val="bg1"/>
                </a:solidFill>
              </a:rPr>
              <a:t>сразу 95 застройщиков из трех крупнейших регионов утратили право регистрировать ДДУ в Росреестре (списки застройщиков, в отношении которых введен запрет, внесены в Росреестр властями Москвы, СПб и Ленобласти);</a:t>
            </a:r>
          </a:p>
          <a:p>
            <a:pPr algn="just"/>
            <a:endParaRPr lang="ru-RU" sz="3000" dirty="0">
              <a:solidFill>
                <a:schemeClr val="bg1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3000" dirty="0">
                <a:solidFill>
                  <a:schemeClr val="bg1"/>
                </a:solidFill>
              </a:rPr>
              <a:t>новые правила долевого строительства начинают приводить к достижению поставленной цели по удалению с рынка слабых игроков.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069493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C49F404-35E8-478D-8CA7-49C41A7971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b="1" dirty="0">
                <a:solidFill>
                  <a:schemeClr val="bg1"/>
                </a:solidFill>
                <a:latin typeface="Bookman Old Style" panose="02050604050505020204" pitchFamily="18" charset="0"/>
              </a:rPr>
              <a:t>Гипотеза: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5C3F520-00BC-412D-A040-B47B6D3FA2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723" y="1825625"/>
            <a:ext cx="11665974" cy="4351338"/>
          </a:xfrm>
        </p:spPr>
        <p:txBody>
          <a:bodyPr>
            <a:normAutofit/>
          </a:bodyPr>
          <a:lstStyle/>
          <a:p>
            <a:pPr algn="just"/>
            <a:r>
              <a:rPr lang="ru-RU" sz="4000" dirty="0">
                <a:solidFill>
                  <a:schemeClr val="bg1"/>
                </a:solidFill>
                <a:latin typeface="Bookman Old Style" panose="02050604050505020204" pitchFamily="18" charset="0"/>
              </a:rPr>
              <a:t>Застройщик как бизнес-институт становится утилитарным приложением к настоящему бенефициару процесса – уполномоченному банку, и институциональная рента альфа-застройщиков управляемо перемещается в банковскую систему.</a:t>
            </a:r>
          </a:p>
        </p:txBody>
      </p:sp>
    </p:spTree>
    <p:extLst>
      <p:ext uri="{BB962C8B-B14F-4D97-AF65-F5344CB8AC3E}">
        <p14:creationId xmlns:p14="http://schemas.microsoft.com/office/powerpoint/2010/main" val="1005469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id="{57E22F9C-844C-4006-B5AB-9B308CBFB3E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38387056"/>
              </p:ext>
            </p:extLst>
          </p:nvPr>
        </p:nvGraphicFramePr>
        <p:xfrm>
          <a:off x="277762" y="1337235"/>
          <a:ext cx="11636476" cy="5446054"/>
        </p:xfrm>
        <a:graphic>
          <a:graphicData uri="http://schemas.openxmlformats.org/drawingml/2006/table">
            <a:tbl>
              <a:tblPr firstRow="1" firstCol="1" bandRow="1"/>
              <a:tblGrid>
                <a:gridCol w="1381808">
                  <a:extLst>
                    <a:ext uri="{9D8B030D-6E8A-4147-A177-3AD203B41FA5}">
                      <a16:colId xmlns:a16="http://schemas.microsoft.com/office/drawing/2014/main" val="1974841165"/>
                    </a:ext>
                  </a:extLst>
                </a:gridCol>
                <a:gridCol w="3824372">
                  <a:extLst>
                    <a:ext uri="{9D8B030D-6E8A-4147-A177-3AD203B41FA5}">
                      <a16:colId xmlns:a16="http://schemas.microsoft.com/office/drawing/2014/main" val="3791199142"/>
                    </a:ext>
                  </a:extLst>
                </a:gridCol>
                <a:gridCol w="3554361">
                  <a:extLst>
                    <a:ext uri="{9D8B030D-6E8A-4147-A177-3AD203B41FA5}">
                      <a16:colId xmlns:a16="http://schemas.microsoft.com/office/drawing/2014/main" val="873982496"/>
                    </a:ext>
                  </a:extLst>
                </a:gridCol>
                <a:gridCol w="2875935">
                  <a:extLst>
                    <a:ext uri="{9D8B030D-6E8A-4147-A177-3AD203B41FA5}">
                      <a16:colId xmlns:a16="http://schemas.microsoft.com/office/drawing/2014/main" val="1300035674"/>
                    </a:ext>
                  </a:extLst>
                </a:gridCol>
              </a:tblGrid>
              <a:tr h="129565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b="1" dirty="0">
                          <a:solidFill>
                            <a:schemeClr val="bg1"/>
                          </a:solidFill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№</a:t>
                      </a:r>
                      <a:endParaRPr lang="ru-RU" sz="2000" dirty="0">
                        <a:solidFill>
                          <a:schemeClr val="bg1"/>
                        </a:solidFill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846" marR="30846" marT="30846" marB="3084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b="1" dirty="0">
                          <a:solidFill>
                            <a:schemeClr val="bg1"/>
                          </a:solidFill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Наименование банка</a:t>
                      </a:r>
                      <a:endParaRPr lang="ru-RU" sz="2000" dirty="0">
                        <a:solidFill>
                          <a:schemeClr val="bg1"/>
                        </a:solidFill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846" marR="30846" marT="30846" marB="3084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b="1" dirty="0">
                          <a:solidFill>
                            <a:schemeClr val="bg1"/>
                          </a:solidFill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Рейтинг</a:t>
                      </a:r>
                      <a:endParaRPr lang="ru-RU" sz="2000" dirty="0">
                        <a:solidFill>
                          <a:schemeClr val="bg1"/>
                        </a:solidFill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b="1" dirty="0">
                          <a:solidFill>
                            <a:schemeClr val="bg1"/>
                          </a:solidFill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АКРА или </a:t>
                      </a:r>
                      <a:endParaRPr lang="ru-RU" sz="2000" dirty="0">
                        <a:solidFill>
                          <a:schemeClr val="bg1"/>
                        </a:solidFill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b="1" dirty="0">
                          <a:solidFill>
                            <a:schemeClr val="bg1"/>
                          </a:solidFill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Эксперт РА</a:t>
                      </a:r>
                      <a:endParaRPr lang="ru-RU" sz="2000" dirty="0">
                        <a:solidFill>
                          <a:schemeClr val="bg1"/>
                        </a:solidFill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846" marR="30846" marT="30846" marB="3084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b="1" dirty="0">
                          <a:solidFill>
                            <a:schemeClr val="bg1"/>
                          </a:solidFill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Иной критерий</a:t>
                      </a:r>
                      <a:endParaRPr lang="ru-RU" sz="2000" dirty="0">
                        <a:solidFill>
                          <a:schemeClr val="bg1"/>
                        </a:solidFill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846" marR="30846" marT="30846" marB="3084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72671183"/>
                  </a:ext>
                </a:extLst>
              </a:tr>
              <a:tr h="51840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b="1">
                          <a:solidFill>
                            <a:schemeClr val="bg1"/>
                          </a:solidFill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2000">
                        <a:solidFill>
                          <a:schemeClr val="bg1"/>
                        </a:solidFill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846" marR="30846" marT="30846" marB="3084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b="1" dirty="0">
                          <a:solidFill>
                            <a:schemeClr val="bg1"/>
                          </a:solidFill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Российский капитал</a:t>
                      </a:r>
                      <a:endParaRPr lang="ru-RU" sz="2000" dirty="0">
                        <a:solidFill>
                          <a:schemeClr val="bg1"/>
                        </a:solidFill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846" marR="30846" marT="30846" marB="3084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b="1">
                          <a:solidFill>
                            <a:schemeClr val="bg1"/>
                          </a:solidFill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ruBBB-</a:t>
                      </a:r>
                      <a:endParaRPr lang="ru-RU" sz="2000">
                        <a:solidFill>
                          <a:schemeClr val="bg1"/>
                        </a:solidFill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846" marR="30846" marT="30846" marB="3084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b="1" dirty="0">
                          <a:solidFill>
                            <a:schemeClr val="bg1"/>
                          </a:solidFill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ДОМ.РФ</a:t>
                      </a:r>
                      <a:endParaRPr lang="ru-RU" sz="2000" dirty="0">
                        <a:solidFill>
                          <a:schemeClr val="bg1"/>
                        </a:solidFill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846" marR="30846" marT="30846" marB="3084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6059884"/>
                  </a:ext>
                </a:extLst>
              </a:tr>
              <a:tr h="47194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b="1">
                          <a:solidFill>
                            <a:schemeClr val="bg1"/>
                          </a:solidFill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2000">
                        <a:solidFill>
                          <a:schemeClr val="bg1"/>
                        </a:solidFill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846" marR="30846" marT="30846" marB="3084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b="1">
                          <a:solidFill>
                            <a:schemeClr val="bg1"/>
                          </a:solidFill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ПАО Банк «ФК Открытие»</a:t>
                      </a:r>
                      <a:endParaRPr lang="ru-RU" sz="2000">
                        <a:solidFill>
                          <a:schemeClr val="bg1"/>
                        </a:solidFill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846" marR="30846" marT="30846" marB="3084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b="1">
                          <a:solidFill>
                            <a:schemeClr val="bg1"/>
                          </a:solidFill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A+(RU)</a:t>
                      </a:r>
                      <a:endParaRPr lang="ru-RU" sz="2000">
                        <a:solidFill>
                          <a:schemeClr val="bg1"/>
                        </a:solidFill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846" marR="30846" marT="30846" marB="3084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b="1" dirty="0">
                          <a:solidFill>
                            <a:schemeClr val="bg1"/>
                          </a:solidFill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поддержка ЦБ</a:t>
                      </a:r>
                      <a:endParaRPr lang="ru-RU" sz="2000" dirty="0">
                        <a:solidFill>
                          <a:schemeClr val="bg1"/>
                        </a:solidFill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846" marR="30846" marT="30846" marB="3084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24010670"/>
                  </a:ext>
                </a:extLst>
              </a:tr>
              <a:tr h="54569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b="1">
                          <a:solidFill>
                            <a:schemeClr val="bg1"/>
                          </a:solidFill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2000">
                        <a:solidFill>
                          <a:schemeClr val="bg1"/>
                        </a:solidFill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846" marR="30846" marT="30846" marB="3084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b="1">
                          <a:solidFill>
                            <a:schemeClr val="bg1"/>
                          </a:solidFill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ПАО Промсвязьбанк</a:t>
                      </a:r>
                      <a:endParaRPr lang="ru-RU" sz="2000">
                        <a:solidFill>
                          <a:schemeClr val="bg1"/>
                        </a:solidFill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846" marR="30846" marT="30846" marB="3084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b="1">
                          <a:solidFill>
                            <a:schemeClr val="bg1"/>
                          </a:solidFill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ruA- </a:t>
                      </a:r>
                      <a:endParaRPr lang="ru-RU" sz="2000">
                        <a:solidFill>
                          <a:schemeClr val="bg1"/>
                        </a:solidFill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846" marR="30846" marT="30846" marB="3084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b="1" dirty="0">
                          <a:solidFill>
                            <a:schemeClr val="bg1"/>
                          </a:solidFill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поддержка ЦБ</a:t>
                      </a:r>
                      <a:endParaRPr lang="ru-RU" sz="2000" dirty="0">
                        <a:solidFill>
                          <a:schemeClr val="bg1"/>
                        </a:solidFill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846" marR="30846" marT="30846" marB="3084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83671067"/>
                  </a:ext>
                </a:extLst>
              </a:tr>
              <a:tr h="42770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b="1">
                          <a:solidFill>
                            <a:schemeClr val="bg1"/>
                          </a:solidFill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2000">
                        <a:solidFill>
                          <a:schemeClr val="bg1"/>
                        </a:solidFill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846" marR="30846" marT="30846" marB="3084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b="1">
                          <a:solidFill>
                            <a:schemeClr val="bg1"/>
                          </a:solidFill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ПАО БИНБАНК</a:t>
                      </a:r>
                      <a:endParaRPr lang="ru-RU" sz="2000">
                        <a:solidFill>
                          <a:schemeClr val="bg1"/>
                        </a:solidFill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846" marR="30846" marT="30846" marB="3084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b="1">
                          <a:solidFill>
                            <a:schemeClr val="bg1"/>
                          </a:solidFill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ruBBB </a:t>
                      </a:r>
                      <a:endParaRPr lang="ru-RU" sz="2000">
                        <a:solidFill>
                          <a:schemeClr val="bg1"/>
                        </a:solidFill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846" marR="30846" marT="30846" marB="3084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b="1">
                          <a:solidFill>
                            <a:schemeClr val="bg1"/>
                          </a:solidFill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поддержка ЦБ</a:t>
                      </a:r>
                      <a:endParaRPr lang="ru-RU" sz="2000">
                        <a:solidFill>
                          <a:schemeClr val="bg1"/>
                        </a:solidFill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846" marR="30846" marT="30846" marB="3084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6084197"/>
                  </a:ext>
                </a:extLst>
              </a:tr>
              <a:tr h="47194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b="1">
                          <a:solidFill>
                            <a:schemeClr val="bg1"/>
                          </a:solidFill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2000">
                        <a:solidFill>
                          <a:schemeClr val="bg1"/>
                        </a:solidFill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846" marR="30846" marT="30846" marB="3084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b="1">
                          <a:solidFill>
                            <a:schemeClr val="bg1"/>
                          </a:solidFill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ПАО «Банк ВТБ»</a:t>
                      </a:r>
                      <a:endParaRPr lang="ru-RU" sz="2000">
                        <a:solidFill>
                          <a:schemeClr val="bg1"/>
                        </a:solidFill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846" marR="30846" marT="30846" marB="3084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b="1">
                          <a:solidFill>
                            <a:schemeClr val="bg1"/>
                          </a:solidFill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ruAAA</a:t>
                      </a:r>
                      <a:endParaRPr lang="ru-RU" sz="2000">
                        <a:solidFill>
                          <a:schemeClr val="bg1"/>
                        </a:solidFill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846" marR="30846" marT="30846" marB="3084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b="1" dirty="0">
                          <a:solidFill>
                            <a:schemeClr val="bg1"/>
                          </a:solidFill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санкции</a:t>
                      </a:r>
                      <a:endParaRPr lang="ru-RU" sz="2000" dirty="0">
                        <a:solidFill>
                          <a:schemeClr val="bg1"/>
                        </a:solidFill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846" marR="30846" marT="30846" marB="3084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95724454"/>
                  </a:ext>
                </a:extLst>
              </a:tr>
              <a:tr h="63418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b="1" dirty="0">
                          <a:solidFill>
                            <a:schemeClr val="bg1"/>
                          </a:solidFill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2000" dirty="0">
                        <a:solidFill>
                          <a:schemeClr val="bg1"/>
                        </a:solidFill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846" marR="30846" marT="30846" marB="3084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b="1" dirty="0">
                          <a:solidFill>
                            <a:schemeClr val="bg1"/>
                          </a:solidFill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ПАО «Сбербанк России»</a:t>
                      </a:r>
                      <a:endParaRPr lang="ru-RU" sz="2000" dirty="0">
                        <a:solidFill>
                          <a:schemeClr val="bg1"/>
                        </a:solidFill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846" marR="30846" marT="30846" marB="3084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b="1" dirty="0">
                          <a:solidFill>
                            <a:schemeClr val="bg1"/>
                          </a:solidFill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AAA(RU)</a:t>
                      </a:r>
                      <a:endParaRPr lang="ru-RU" sz="2000" dirty="0">
                        <a:solidFill>
                          <a:schemeClr val="bg1"/>
                        </a:solidFill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846" marR="30846" marT="30846" marB="3084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b="1" dirty="0">
                          <a:solidFill>
                            <a:schemeClr val="bg1"/>
                          </a:solidFill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санкции</a:t>
                      </a:r>
                      <a:endParaRPr lang="ru-RU" sz="2000" dirty="0">
                        <a:solidFill>
                          <a:schemeClr val="bg1"/>
                        </a:solidFill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846" marR="30846" marT="30846" marB="3084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85213995"/>
                  </a:ext>
                </a:extLst>
              </a:tr>
              <a:tr h="108053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b="1">
                          <a:solidFill>
                            <a:schemeClr val="bg1"/>
                          </a:solidFill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2000">
                        <a:solidFill>
                          <a:schemeClr val="bg1"/>
                        </a:solidFill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846" marR="30846" marT="30846" marB="3084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b="1" kern="1200" dirty="0">
                          <a:solidFill>
                            <a:schemeClr val="bg1"/>
                          </a:solidFill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АО «Россельхозбанк»</a:t>
                      </a:r>
                    </a:p>
                  </a:txBody>
                  <a:tcPr marL="66675" marR="66675" marT="66675" marB="666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b="1" kern="1200" dirty="0">
                          <a:solidFill>
                            <a:schemeClr val="bg1"/>
                          </a:solidFill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AA(RU)</a:t>
                      </a:r>
                      <a:r>
                        <a:rPr lang="ru-RU" sz="2000" b="1" kern="1200" dirty="0">
                          <a:solidFill>
                            <a:schemeClr val="bg1"/>
                          </a:solidFill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6675" marR="66675" marT="66675" marB="666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b="1" kern="1200" dirty="0">
                          <a:solidFill>
                            <a:schemeClr val="bg1"/>
                          </a:solidFill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санкции</a:t>
                      </a:r>
                    </a:p>
                  </a:txBody>
                  <a:tcPr marL="66675" marR="66675" marT="66675" marB="666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03402435"/>
                  </a:ext>
                </a:extLst>
              </a:tr>
            </a:tbl>
          </a:graphicData>
        </a:graphic>
      </p:graphicFrame>
      <p:sp>
        <p:nvSpPr>
          <p:cNvPr id="7" name="Rectangle 2">
            <a:extLst>
              <a:ext uri="{FF2B5EF4-FFF2-40B4-BE49-F238E27FC236}">
                <a16:creationId xmlns:a16="http://schemas.microsoft.com/office/drawing/2014/main" id="{2F229CD5-51D6-4B23-9CA3-55F1007CD9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-31846329" y="74711"/>
            <a:ext cx="74966173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Таблица 1. Список из 55 банков, которые допущены Банком России к банковскому сопровождению застройщиков жилья по состоянию на 01.07.2018 </a:t>
            </a: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Заголовок 1">
            <a:extLst>
              <a:ext uri="{FF2B5EF4-FFF2-40B4-BE49-F238E27FC236}">
                <a16:creationId xmlns:a16="http://schemas.microsoft.com/office/drawing/2014/main" id="{BC525FE3-F63B-4E13-8F8F-1F48E43EEF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4613"/>
            <a:ext cx="10515600" cy="1060450"/>
          </a:xfrm>
        </p:spPr>
        <p:txBody>
          <a:bodyPr>
            <a:noAutofit/>
          </a:bodyPr>
          <a:lstStyle/>
          <a:p>
            <a:r>
              <a:rPr lang="ru-RU" sz="2800" b="1" dirty="0">
                <a:solidFill>
                  <a:schemeClr val="bg1"/>
                </a:solidFill>
                <a:latin typeface="Bookman Old Style" panose="02050604050505020204" pitchFamily="18" charset="0"/>
              </a:rPr>
              <a:t>55 банков, допущены Банком России к сопровождению застройщиков жилья на 01.07.2018 </a:t>
            </a:r>
          </a:p>
        </p:txBody>
      </p:sp>
    </p:spTree>
    <p:extLst>
      <p:ext uri="{BB962C8B-B14F-4D97-AF65-F5344CB8AC3E}">
        <p14:creationId xmlns:p14="http://schemas.microsoft.com/office/powerpoint/2010/main" val="5972633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D756ADB-D238-40BE-BBA8-22A92BF3C8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/>
            <a:r>
              <a:rPr lang="ru-RU" b="1" dirty="0">
                <a:solidFill>
                  <a:schemeClr val="bg1"/>
                </a:solidFill>
              </a:rPr>
              <a:t>Прогноз на пятилетку: изящный рейдерский захват первичного рынка, количественный рост, качественное ухудшение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C6C9D66-014D-4D38-97C0-464A1EA3F3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endParaRPr lang="ru-RU" dirty="0"/>
          </a:p>
          <a:p>
            <a:pPr algn="just"/>
            <a:r>
              <a:rPr lang="ru-RU" sz="3000" dirty="0">
                <a:solidFill>
                  <a:schemeClr val="bg1"/>
                </a:solidFill>
                <a:latin typeface="Bookman Old Style" panose="02050604050505020204" pitchFamily="18" charset="0"/>
              </a:rPr>
              <a:t>Уполномоченные банки – не бенефициары девелоперов, а управляемые Банком России бухгалтеры процесса (финансовые менеджеры и кассиры);</a:t>
            </a:r>
          </a:p>
          <a:p>
            <a:pPr marL="0" indent="0">
              <a:buNone/>
            </a:pPr>
            <a:endParaRPr lang="ru-RU" sz="3000" dirty="0">
              <a:solidFill>
                <a:schemeClr val="bg1"/>
              </a:solidFill>
              <a:latin typeface="Bookman Old Style" panose="02050604050505020204" pitchFamily="18" charset="0"/>
            </a:endParaRPr>
          </a:p>
          <a:p>
            <a:pPr algn="just"/>
            <a:r>
              <a:rPr lang="ru-RU" sz="3000" dirty="0">
                <a:solidFill>
                  <a:schemeClr val="bg1"/>
                </a:solidFill>
                <a:latin typeface="Bookman Old Style" panose="02050604050505020204" pitchFamily="18" charset="0"/>
              </a:rPr>
              <a:t>Номинальный бенефициар процесса консолидации годового оборота 1,5-5 трлн. руб.  - Банк России;</a:t>
            </a:r>
          </a:p>
          <a:p>
            <a:pPr algn="just"/>
            <a:endParaRPr lang="ru-RU" sz="3000" dirty="0">
              <a:solidFill>
                <a:schemeClr val="bg1"/>
              </a:solidFill>
              <a:latin typeface="Bookman Old Style" panose="02050604050505020204" pitchFamily="18" charset="0"/>
            </a:endParaRPr>
          </a:p>
          <a:p>
            <a:pPr algn="just"/>
            <a:r>
              <a:rPr lang="ru-RU" sz="3000" dirty="0">
                <a:solidFill>
                  <a:schemeClr val="bg1"/>
                </a:solidFill>
                <a:latin typeface="Bookman Old Style" panose="02050604050505020204" pitchFamily="18" charset="0"/>
              </a:rPr>
              <a:t>Кто является реальным бенефициаром – узнаем в следующем цикле истории.</a:t>
            </a:r>
          </a:p>
          <a:p>
            <a:endParaRPr lang="ru-RU" b="1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931266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D115064-B366-47FB-8F88-D50677D3CA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9D4AC15-11E6-476A-A7A7-9C6C0A265B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FE50B94F-D114-4C9F-9691-A8828E426E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49" y="0"/>
            <a:ext cx="12188851" cy="6859772"/>
          </a:xfrm>
          <a:prstGeom prst="rect">
            <a:avLst/>
          </a:prstGeom>
          <a:solidFill>
            <a:srgbClr val="0099CC"/>
          </a:solidFill>
        </p:spPr>
      </p:pic>
    </p:spTree>
    <p:extLst>
      <p:ext uri="{BB962C8B-B14F-4D97-AF65-F5344CB8AC3E}">
        <p14:creationId xmlns:p14="http://schemas.microsoft.com/office/powerpoint/2010/main" val="12398128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FEAE5E1-C167-4009-8F46-C8598123D5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7F74040-5AAC-4542-954D-A0CB9CE67D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192000" cy="6975566"/>
          </a:xfrm>
          <a:solidFill>
            <a:srgbClr val="0099CC"/>
          </a:solidFill>
        </p:spPr>
        <p:txBody>
          <a:bodyPr/>
          <a:lstStyle/>
          <a:p>
            <a:pPr marL="0" indent="0" algn="ctr">
              <a:spcBef>
                <a:spcPts val="0"/>
              </a:spcBef>
            </a:pPr>
            <a:endParaRPr lang="ru-RU" dirty="0"/>
          </a:p>
          <a:p>
            <a:pPr marL="0" indent="0" algn="ctr">
              <a:spcBef>
                <a:spcPts val="0"/>
              </a:spcBef>
            </a:pPr>
            <a:endParaRPr lang="ru-RU" dirty="0"/>
          </a:p>
          <a:p>
            <a:pPr marL="0" indent="0" algn="ctr">
              <a:spcBef>
                <a:spcPts val="0"/>
              </a:spcBef>
            </a:pPr>
            <a:endParaRPr lang="ru-RU" dirty="0"/>
          </a:p>
          <a:p>
            <a:pPr marL="0" indent="0" algn="ctr">
              <a:spcBef>
                <a:spcPts val="0"/>
              </a:spcBef>
            </a:pPr>
            <a:endParaRPr lang="ru-RU" sz="6000" b="1" dirty="0">
              <a:solidFill>
                <a:schemeClr val="bg1"/>
              </a:solidFill>
              <a:latin typeface="Bookman Old Style" panose="02050604050505020204" pitchFamily="18" charset="0"/>
            </a:endParaRPr>
          </a:p>
          <a:p>
            <a:pPr marL="0" indent="0" algn="ctr">
              <a:spcBef>
                <a:spcPts val="0"/>
              </a:spcBef>
            </a:pPr>
            <a:endParaRPr lang="ru-RU" sz="6000" b="1" dirty="0">
              <a:solidFill>
                <a:schemeClr val="bg1"/>
              </a:solidFill>
              <a:latin typeface="Bookman Old Style" panose="02050604050505020204" pitchFamily="18" charset="0"/>
            </a:endParaRPr>
          </a:p>
          <a:p>
            <a:pPr marL="0" indent="0" algn="ctr">
              <a:spcBef>
                <a:spcPts val="0"/>
              </a:spcBef>
            </a:pPr>
            <a:r>
              <a:rPr lang="ru-RU" sz="6000" b="1" dirty="0">
                <a:solidFill>
                  <a:schemeClr val="bg1"/>
                </a:solidFill>
                <a:latin typeface="Bookman Old Style" panose="02050604050505020204" pitchFamily="18" charset="0"/>
              </a:rPr>
              <a:t>Спасибо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186779440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299</Words>
  <Application>Microsoft Office PowerPoint</Application>
  <PresentationFormat>Широкоэкранный</PresentationFormat>
  <Paragraphs>67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7</vt:i4>
      </vt:variant>
    </vt:vector>
  </HeadingPairs>
  <TitlesOfParts>
    <vt:vector size="14" baseType="lpstr">
      <vt:lpstr>Arial</vt:lpstr>
      <vt:lpstr>Bookman Old Style</vt:lpstr>
      <vt:lpstr>Calibri</vt:lpstr>
      <vt:lpstr>Calibri Light</vt:lpstr>
      <vt:lpstr>Times New Roman</vt:lpstr>
      <vt:lpstr>Тема Office</vt:lpstr>
      <vt:lpstr>Office Theme</vt:lpstr>
      <vt:lpstr>Презентация PowerPoint</vt:lpstr>
      <vt:lpstr>Очевидным трендом 2018 года является рост доли рынка крупнейших застройщиков:  </vt:lpstr>
      <vt:lpstr>Гипотеза:</vt:lpstr>
      <vt:lpstr>55 банков, допущены Банком России к сопровождению застройщиков жилья на 01.07.2018 </vt:lpstr>
      <vt:lpstr>Прогноз на пятилетку: изящный рейдерский захват первичного рынка, количественный рост, качественное ухудшение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Стерник Сергей Геннадьевич</dc:creator>
  <cp:lastModifiedBy>Стерник Сергей Геннадьевич</cp:lastModifiedBy>
  <cp:revision>7</cp:revision>
  <dcterms:created xsi:type="dcterms:W3CDTF">2018-10-10T10:10:27Z</dcterms:created>
  <dcterms:modified xsi:type="dcterms:W3CDTF">2018-10-10T11:06:59Z</dcterms:modified>
</cp:coreProperties>
</file>