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rosreestr.ru/wps/portal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1"/>
            <a:ext cx="7772400" cy="1080120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профессор кафедры управления проектами и программами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РЭУ им. Г.В. Плеханова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84984"/>
            <a:ext cx="8064896" cy="1752600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Четыре феномена </a:t>
            </a:r>
            <a:r>
              <a:rPr lang="ru-RU" sz="2800" b="1" cap="all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посткризисного</a:t>
            </a:r>
            <a:r>
              <a:rPr lang="ru-RU" sz="2800" b="1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рынка недвижимости России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(доклад на конференции «Анализ и прогноз развития рынка недвижимости и строительства» Петербургского всероссийского жилищного Форума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4.10.12)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Москва, 2012 -</a:t>
            </a:r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313" y="214313"/>
            <a:ext cx="3929062" cy="9286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79512" y="188640"/>
            <a:ext cx="882047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Феномен 2: Цены не растут, а объемы продаж рекордные.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Рост объема продаж на вторичном рынке Москвы.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Москве количество зарегистрированных сделок на вторичном рынке достигло в 2011 году рекордных 91,22 тыс., и в 1 полугодии 2012 года выросло на 5% к тому же периоду прошлого года (44,4 тыс. сделок).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71488" y="2705100"/>
          <a:ext cx="7978775" cy="3252788"/>
        </p:xfrm>
        <a:graphic>
          <a:graphicData uri="http://schemas.openxmlformats.org/presentationml/2006/ole">
            <p:oleObj spid="_x0000_s22530" name="Диаграмма" r:id="rId3" imgW="7993296" imgH="3261432" progId="MSGraph.Chart.8">
              <p:embed/>
            </p:oleObj>
          </a:graphicData>
        </a:graphic>
      </p:graphicFrame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812582" y="5885493"/>
            <a:ext cx="80218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Источник: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Росрегистрация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* прирост в 1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/г 2012 г. - относительно того же периода предыдущего года.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85219"/>
            <a:ext cx="8820472" cy="60016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Рост ипотеки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Российская ипотека продемонстрировала новый виток развития, обновив исторические максимумы по основным параметрам. В 2011 году в России было выдано 580,8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тыс.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ипотечных кредита на сумму в 713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млрд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рублей. В денежном выражении это в 1,9 раза превышает аналогичный показатель 2010 года, а в количественном – в 1,7 раза. Таким образом, результат 2011 года превзошел показатель докризисного максимума в 2008 году, в котором было выдано 349,5 тысяч ипотечных кредитов. Средняя сумма кредита возросла на 15-20%. Доля сделок на рынке недвижимости с участием ипотечных средств в 2011 году составила 17,6%.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первом полугодии 2012 года в России было выдано почти 296 тыс. ипотечных кредитов на 429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млрд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руб., а к концу года этот показатель должен достигнуть триллиона рублей, что станет абсолютным рекордом для рынка ипотеки нашей страны. Доля сделок на рынке недвижимости с участием ипотечных средств в 1 полугодии – около 20%.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Москве доля ипотечных сделок в 2011 году достигла 26,3%, в 1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/г 2012 – 32%. За этот период в Москве было зарегистрировано 14,159 тысячи ипотек, что на 31,7% больше, чем в соответствующем периоде прошлого года.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79512" y="332656"/>
            <a:ext cx="8784976" cy="52629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Начало роста объемов ввода жилья.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2011 году закончилось снижение объемов ввода жилья в РФ. Объем ввода составил в 2010 г. - 58,1, 2011 г. – 62,3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кв. м, в 1 полугодии 2012 года прирост относительно того же периода прошлого года составил 1,9%.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Москве снижение объемов ввода закончилось в 4 квартале 2011 года, и по итогам года ввод вырос с 1,77 в 2010 до 1,80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кв. м в 2011 г. в 2012 году планируется ввод 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объеме 2,25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кв. м.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пол. 2012 г. введено 630 тыс. кв. м (-27,8% к 1 пол. 2011).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Московской области в 2010 г. ввод составил 7,73, 2011 – 8,00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кв. м, в 2012 планируется 7,8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кв. м.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Петербурге в 2010 было введено 2,66, в 2011 – 2,70 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кв. м, в 2012 планируется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2,8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кв. м.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спад объемов ввода в РФ и основных регионах завершился, и хотя в 2012 году выход на докризисный уровень еще не ожидается, но тенденция роста уже наметилась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1"/>
          <p:cNvGraphicFramePr>
            <a:graphicFrameLocks noChangeAspect="1"/>
          </p:cNvGraphicFramePr>
          <p:nvPr/>
        </p:nvGraphicFramePr>
        <p:xfrm>
          <a:off x="311150" y="476250"/>
          <a:ext cx="8604250" cy="5689053"/>
        </p:xfrm>
        <a:graphic>
          <a:graphicData uri="http://schemas.openxmlformats.org/presentationml/2006/ole">
            <p:oleObj spid="_x0000_s25602" name="Диаграмма" r:id="rId3" imgW="8641080" imgH="5478852" progId="MSGraph.Chart.8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6309320"/>
            <a:ext cx="5832648" cy="41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Источник: Росстат, 2012 – планы властей.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51520" y="697433"/>
            <a:ext cx="8712968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Причины роста объемов строительства, ввода и поглощения площадей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2010 году начал реализовываться отложенный во время кризиса спрос, и объем предъявленного спроса несколько вырос. Несколько позже (в конце 2010 - начале 2011) начало реализовываться отложенное предложение на вторичном рынке (владельцы квартир и инвесторы перестали ждать повышения цен, банки начали реализовывать залоговые квартиры), и объем поглощения вырос.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предложения на первичном рынке снижался (за счет вымывания нераспроданного ранее объема), но был достаточен для роста поглощения при растущем спросе.  В 2011-12 годах на первичном рынке появились новые объекты. В целом объем предложения снова растет.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969963" y="476250"/>
          <a:ext cx="7113587" cy="3794125"/>
        </p:xfrm>
        <a:graphic>
          <a:graphicData uri="http://schemas.openxmlformats.org/presentationml/2006/ole">
            <p:oleObj spid="_x0000_s27649" name="Диаграмма" r:id="rId3" imgW="7139880" imgH="3810072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4581128"/>
            <a:ext cx="8352928" cy="1894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Соотношение спрос/предложение близко к равновесию с небольшим перевесом в пользу спроса. В условиях снизившихся и сравнительно стабильных цен объем поглощения увеличивается.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в связи с замедлением темпов роста доходов населения мы ожидаем, что далее он будет сохраняться приблизительно на том же уровне.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9512" y="3974"/>
            <a:ext cx="8820472" cy="678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Феномен 3: рост числа новостроек при снижении доходности бизнеса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Цитаты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Г.М., доклад на Всероссийской конференции «Стратегия развития жилищного строительства России» 10.10.2008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«Темпы роста объемов ввода жилья сначала снизятся (а в 2009-2010 году объемы снизятся и в абсолютном значении). Произойдет изменение структуры жилищного строительства от объектов бизнес-класса в пользу домов эконом-класса с меньшими площадями квартир и меньшим уровнем цен.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Уменьшится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предложение, но его структура, наоборот, изменится в пользу высококачественного жилья, а жилье эконом-класса получит статус муниципального и не выйдет на открытый рынок. К началу 2010 года, в условиях восстановления платежеспособного спроса при сокращенном объеме строительства и предложения жилья, начнется новый цикл восстановления рынка и повышения цен на жилье до уровня, обеспечивающего рентабельность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девелопмента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доходность строительного бизнеса снизится на ближайшие год-полтора и в дальнейшем не вернется на те нецивилизованные уровни, на которых она была вчера. Крупные игроки, выжившие на рынке, расстанутся со своей агрессивной стратегией, и будут лучше просчитывать варианты бизнеса. В целом рынок сделает новый серьезный шаг в своем становлении и развитии».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600" y="3573016"/>
          <a:ext cx="7344815" cy="1593596"/>
        </p:xfrm>
        <a:graphic>
          <a:graphicData uri="http://schemas.openxmlformats.org/drawingml/2006/table">
            <a:tbl>
              <a:tblPr/>
              <a:tblGrid>
                <a:gridCol w="1224136"/>
                <a:gridCol w="951026"/>
                <a:gridCol w="1055013"/>
                <a:gridCol w="1055013"/>
                <a:gridCol w="1021590"/>
                <a:gridCol w="1021590"/>
                <a:gridCol w="1016447"/>
              </a:tblGrid>
              <a:tr h="2260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период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Москва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Мособласть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объектов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квартир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тыс. кв. м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объектов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квартир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тыс. кв. м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п/г 2011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84,7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15764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1023,3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п/г 2011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20039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1278,9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п/г 2012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2398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205,0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28475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1718,7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95536" y="170111"/>
            <a:ext cx="8748464" cy="3418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Владелец группы NBM Михаил Бабель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  «Пять-шесть лет назад у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девелоперов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было банальное мышление: скупить как можно больше площадок, влезая в долги. Кризис разрушил их представление о том, что наличие большого земельного банка страхует от банкротства. »</a:t>
            </a:r>
          </a:p>
          <a:p>
            <a:pPr marL="0" marR="0" lvl="0" indent="4508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Факты</a:t>
            </a:r>
          </a:p>
          <a:p>
            <a:pPr lvl="0" indent="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Повышение темпов выхода на рынок новых объектов в соответствии с общим темпом роста спроса.</a:t>
            </a:r>
          </a:p>
          <a:p>
            <a:pPr marL="0" marR="0" lvl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Выход на рынок новых объектов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603250" y="1123950"/>
          <a:ext cx="7799388" cy="4800600"/>
        </p:xfrm>
        <a:graphic>
          <a:graphicData uri="http://schemas.openxmlformats.org/presentationml/2006/ole">
            <p:oleObj spid="_x0000_s31745" name="Диаграмма" r:id="rId3" imgW="7833456" imgH="4823460" progId="MSGraph.Chart.8">
              <p:embed/>
            </p:oleObj>
          </a:graphicData>
        </a:graphic>
      </p:graphicFrame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1520" y="167880"/>
            <a:ext cx="8712968" cy="786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Рост объема строительства коммерческого жилья массового (эконом- и комфорт-) класса и сокращение объема строительства престижного класса (бизнес- и элитного).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51520" y="260648"/>
            <a:ext cx="856895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Причины готовности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девелоперов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 снижению доходности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Осмысление новой социально-экономической ситуации, отказ от ожиданий ажиотажного роста спроса и цен, принятие новой для отечественного бизнеса концепции цикличности рынка (среднесрочной – 2-3 года и долгосрочной – 8-10 лет).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Ожидание и доверие к целенаправленной политике государства на поддержку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девелопмента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Программа АИЖК по ипотечному кредитованию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девелопмента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«Стимул», а теперь и продукт «Арендное жилье».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Деятельность Фонда РЖС по снижению стоимости приобретения прав аренды участка под строительство за счет переноса тяжести на арендные платежи отдаленного периода, содействию в оформлении документов  на земельный участок, в прохождении регистрационных процедур, в том числе  организация подключения к инженерной инфраструктуре, взятию на себя государством (или муниципалитетами) затрат на инженерную инфраструктуру, возможность выкупа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государством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(или муниципалитетами) нереализованных построенных площадей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девелопера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55776" y="332656"/>
            <a:ext cx="6048672" cy="378206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Фено́мен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(от греч.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φαινόμενον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«являющееся», «явление») — термин, в самом общем смысле означающий явление, данное в чувственном созерцании. В естественной науке под феноменом понимается наблюдаемое явление или событие 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Википедия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настоящей работе – явления или события, отличающие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посткризисный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рынок недвижимости от докризисного.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496944" cy="5962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Некоторые успехи государства в борьбе в коррупционным налогом (по результатам исследования ЦКИ ГУ ВШЭ, в строительной отрасли составляет в настоящее время 30-35% против 40% ранее). </a:t>
            </a:r>
            <a:endParaRPr lang="ru-RU" sz="1600" b="1" dirty="0" smtClean="0">
              <a:solidFill>
                <a:srgbClr val="141414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Правительственное постановление о "дорожной карте" по упрощению получения разрешений на строительство: сокращение сроков и числа административных процедур (планируется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снизить количество процедур с 51 до 15 штук к 2015 году и до 11 штук к 2018 году, а совокупное время, затрачиваемое на прохождение этих процедур - с 423 дней до 130 дней к 2015 году и до 56 дней к 2018 году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переход к уведомительному порядку строительства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(промышленных объектов вне границ населенных пунктов с 2013 года, а остальных объектов, за исключением особо опасных, технически сложных и уникальных,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2015 года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согласно которому застройщик, имеющий все необходимые правоустанавливающие документы на участок, документацию по планировке территории и градостроительному зонированию, а также положительное заключение экспертизы,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сможет разослать соответствующие документы уполномоченным органам государственной власти и местного самоуправления и через 30 дней после этого начать строительство объектов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ru-RU" sz="16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-39434"/>
            <a:ext cx="8892480" cy="657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4551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Феномен 4: Резко усилилось внимание властей к методическому, информационно-аналитическому обеспечению принятия решений по развитию рынка недвижимости.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Цитаты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Г.М., доклад на НТС Госстроя РФ по итогам НИР «Разработка концепции создания Федеральной информационно-аналитической системы рынка жилья»,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19.12.2000: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«Достижение задачи вовлечения земли и иных объектов недвижимости в рыночный оборот невозможно без целенаправленных усилий государства по созданию инфраструктуры рынка недвижимости, совершенствования законодательной и нормативной базы, обеспечения участников рынка необходимой рыночной информацией. В этой цепи условий наиболее слабым звеном в настоящее время является почти полное отсутствие информационной инфраструктуры рынка. В качестве инструмента решения этой задачи предлагается Концепция создания Федеральной информационно-аналитической системы (ФИАС) рынка жилья.»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Браверман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А.А., руководитель Фонда РЖС, март 2012 г.: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 настоящее время завершается создание и продолжается наполнение единой информационно-аналитической системы (ЕИАС) Федерального фонда содействия развитию жилищного строительства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79512" y="-22122"/>
            <a:ext cx="878497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Во властных структурах на федеральном уровне и в ряде регионов налажена регулярная работа по мониторингу ситуации и разработке прогнозов развития отраслей и индикативных планов, в том числе в строительной отрасли и на рынке недвижимости, для чего создаются отраслевые НИИ и используются на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аутсорсинге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экспертные аналитические группы.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Повышается информационная открытость ведомств, в частности,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Росреестр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создал портал для доступа к данным о сделках на рынке недвижимости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kumimoji="0" lang="ru-RU" sz="1600" b="1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kumimoji="0" lang="ru-RU" sz="1600" b="1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portal.rosreestr.ru/wps/portal</a:t>
            </a:r>
            <a:r>
              <a:rPr kumimoji="0" lang="ru-RU" sz="1600" b="1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Фонд РЖС совместно с коммерческими информационно-аналитическими и консалтинговыми структурами проводит сбор данных в виде Реестра строящихся жилых домов, Реестра загородных поселков, баз данных о предложении земельных участков, квартир на первичном и вторичном рынке, односемейных домов с участками.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В интересах Фонда РЖС разработана Единая (межрегиональная) методика классифицирования многоквартирных жилых домов-новостроек по потребительскому качеству (классу), разрабатывается методика прогнозирования спроса на жилье, планируется разработка методики зонирования территории и определения рейтинга зон и других методик.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313" y="214313"/>
            <a:ext cx="3929062" cy="9286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244060"/>
            <a:ext cx="457200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+7(495)795-71-58</a:t>
            </a:r>
          </a:p>
          <a:p>
            <a:pPr indent="45085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79512" y="168315"/>
            <a:ext cx="8604448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Феномен 1: В отличие от кризиса 1998 года, на этот раз цены на различных сегментах рынка недвижимости (земля, жилая и коммерческая недвижимость) за 4 года после падения все еще не достигли докризисного уровня (за исключением рублевых цен на рынке жилья Москвы).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Цитаты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Г.М.,  доклад на ВЖК 1.12.08: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«Восстановление активности рынка начнется к концу 2009 года, а восстановление цен - в 2010 году, и оно не будет быстрым».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Г.М., доклад на ВЖК 12.03.09: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«В отличие от кризиса-1998, форма ценового тренда которого имела вид  буквы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текущем кризисе рост не будет столь быстрым, как в 2000-2001 годах (форма тренда – буква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Набиуллина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министр экономического развития РФ, май 2009: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«Аналитики обсуждают, как будет развиваться кризис – по букве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или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Я думаю, что по букве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восстановление после первой волны, а затем вторая волна».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 Игнатьев, председатель ЦБ РФ, июнь 2012:</a:t>
            </a:r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«Похоже, что этот кризис все-таки развивается не по буквам 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 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по букве 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</a:t>
            </a:r>
            <a:r>
              <a:rPr lang="ru-RU" sz="16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Улюкаев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зампред ЦБ РФ, интервью газете «Известия» 19.07.12:</a:t>
            </a:r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«Вторых волн кризиса не бывает. То, что мы видим сейчас – это не кризис, это новая реальность. Мы находимся в ситуации выхода из кризиса, только он будет сложным и долгим.»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Международная консалтинговая компания </a:t>
            </a:r>
            <a:r>
              <a:rPr lang="ru-RU" sz="16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Knight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Frank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представила результаты глобального индекса цен на жилую недвижимость (</a:t>
            </a:r>
            <a:r>
              <a:rPr lang="ru-RU" sz="1600" b="1" dirty="0" err="1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Global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House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Price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Index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согласно которому Россия занимает 4 место по темпам роста цен на жилье с годовым показателем роста 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9,9%</a:t>
            </a:r>
            <a:r>
              <a:rPr lang="ru-RU" sz="1600" b="1" dirty="0" smtClean="0">
                <a:solidFill>
                  <a:srgbClr val="14141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по итогам 2 квартала 2012 года.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969854" y="188640"/>
            <a:ext cx="300793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удельная цена жилья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1925638" y="1241425"/>
          <a:ext cx="5697537" cy="2463800"/>
        </p:xfrm>
        <a:graphic>
          <a:graphicData uri="http://schemas.openxmlformats.org/presentationml/2006/ole">
            <p:oleObj spid="_x0000_s16386" name="Диаграмма" r:id="rId3" imgW="5707368" imgH="2468880" progId="MSGraph.Chart.8">
              <p:embed/>
            </p:oleObj>
          </a:graphicData>
        </a:graphic>
      </p:graphicFrame>
      <p:graphicFrame>
        <p:nvGraphicFramePr>
          <p:cNvPr id="16387" name="Object 7"/>
          <p:cNvGraphicFramePr>
            <a:graphicFrameLocks noChangeAspect="1"/>
          </p:cNvGraphicFramePr>
          <p:nvPr/>
        </p:nvGraphicFramePr>
        <p:xfrm>
          <a:off x="471488" y="3792538"/>
          <a:ext cx="4311650" cy="2674937"/>
        </p:xfrm>
        <a:graphic>
          <a:graphicData uri="http://schemas.openxmlformats.org/presentationml/2006/ole">
            <p:oleObj spid="_x0000_s16387" name="Диаграмма" r:id="rId4" imgW="4320648" imgH="2682168" progId="MSGraph.Chart.8">
              <p:embed/>
            </p:oleObj>
          </a:graphicData>
        </a:graphic>
      </p:graphicFrame>
      <p:graphicFrame>
        <p:nvGraphicFramePr>
          <p:cNvPr id="16388" name="Object 5"/>
          <p:cNvGraphicFramePr>
            <a:graphicFrameLocks noChangeAspect="1"/>
          </p:cNvGraphicFramePr>
          <p:nvPr/>
        </p:nvGraphicFramePr>
        <p:xfrm>
          <a:off x="4967288" y="3859213"/>
          <a:ext cx="3897312" cy="2598737"/>
        </p:xfrm>
        <a:graphic>
          <a:graphicData uri="http://schemas.openxmlformats.org/presentationml/2006/ole">
            <p:oleObj spid="_x0000_s16388" name="Диаграмма" r:id="rId5" imgW="3916728" imgH="260604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7"/>
          <p:cNvGraphicFramePr>
            <a:graphicFrameLocks noChangeAspect="1"/>
          </p:cNvGraphicFramePr>
          <p:nvPr/>
        </p:nvGraphicFramePr>
        <p:xfrm>
          <a:off x="250825" y="471488"/>
          <a:ext cx="4051300" cy="2667000"/>
        </p:xfrm>
        <a:graphic>
          <a:graphicData uri="http://schemas.openxmlformats.org/presentationml/2006/ole">
            <p:oleObj spid="_x0000_s18434" name="Диаграмма" r:id="rId3" imgW="4061448" imgH="2674620" progId="MSGraph.Chart.8">
              <p:embed/>
            </p:oleObj>
          </a:graphicData>
        </a:graphic>
      </p:graphicFrame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250825" y="3359150"/>
          <a:ext cx="4022725" cy="2935288"/>
        </p:xfrm>
        <a:graphic>
          <a:graphicData uri="http://schemas.openxmlformats.org/presentationml/2006/ole">
            <p:oleObj spid="_x0000_s18433" name="Диаграмма" r:id="rId4" imgW="4023432" imgH="2941392" progId="MSGraph.Chart.8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4600575" y="3282950"/>
          <a:ext cx="4178300" cy="2857500"/>
        </p:xfrm>
        <a:graphic>
          <a:graphicData uri="http://schemas.openxmlformats.org/presentationml/2006/ole">
            <p:oleObj spid="_x0000_s18435" name="Диаграмма" r:id="rId5" imgW="4183488" imgH="2865048" progId="MSGraph.Chart.8">
              <p:embed/>
            </p:oleObj>
          </a:graphicData>
        </a:graphic>
      </p:graphicFrame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4505325" y="471488"/>
          <a:ext cx="4224338" cy="2705100"/>
        </p:xfrm>
        <a:graphic>
          <a:graphicData uri="http://schemas.openxmlformats.org/presentationml/2006/ole">
            <p:oleObj spid="_x0000_s18439" name="Диаграмма" r:id="rId6" imgW="4229064" imgH="2705028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16632"/>
            <a:ext cx="89644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Две причины не свойственных рынку жилья России стабильно низких темпов роста цен на жилье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Макроэкономические условия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Несмотря на высокий уровень цен на энергоносители, сохраняется значительный отток капитала, что приводит к дефициту бюджета и не позволяет укрепиться  рублю.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404938" y="1916113"/>
          <a:ext cx="5765800" cy="2357437"/>
        </p:xfrm>
        <a:graphic>
          <a:graphicData uri="http://schemas.openxmlformats.org/presentationml/2006/ole">
            <p:oleObj spid="_x0000_s19458" name="Диаграмма" r:id="rId3" imgW="5776056" imgH="2362128" progId="MSGraph.Chart.8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971600" y="4365104"/>
          <a:ext cx="6832600" cy="2371849"/>
        </p:xfrm>
        <a:graphic>
          <a:graphicData uri="http://schemas.openxmlformats.org/presentationml/2006/ole">
            <p:oleObj spid="_x0000_s19459" name="Диаграмма" r:id="rId4" imgW="6850440" imgH="216415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3356992"/>
          <a:ext cx="8640958" cy="2258408"/>
        </p:xfrm>
        <a:graphic>
          <a:graphicData uri="http://schemas.openxmlformats.org/drawingml/2006/table">
            <a:tbl>
              <a:tblPr/>
              <a:tblGrid>
                <a:gridCol w="2075432"/>
                <a:gridCol w="2145771"/>
                <a:gridCol w="2902578"/>
                <a:gridCol w="1517177"/>
              </a:tblGrid>
              <a:tr h="23562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Меры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84" marR="39584" marT="7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Условия реализации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84" marR="39584" marT="7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Риски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84" marR="39584" marT="7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Перспективы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84" marR="39584" marT="7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462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Сдерживание темпов роста доходов основ ной массы населения до уровня, </a:t>
                      </a: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обеспечи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вающего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равновесие спроса и </a:t>
                      </a: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ния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рынке жилья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84" marR="39584" marT="7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Сокращение </a:t>
                      </a:r>
                      <a:r>
                        <a:rPr lang="ru-RU" sz="1600" b="1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</a:t>
                      </a:r>
                      <a:r>
                        <a:rPr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дов</a:t>
                      </a:r>
                      <a:r>
                        <a:rPr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бюджета, </a:t>
                      </a:r>
                      <a:r>
                        <a:rPr lang="ru-RU" sz="1600" b="1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таргети</a:t>
                      </a:r>
                      <a:r>
                        <a:rPr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рование</a:t>
                      </a:r>
                      <a:r>
                        <a:rPr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профицита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снижения инфляции.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Экономия на </a:t>
                      </a:r>
                      <a:r>
                        <a:rPr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 </a:t>
                      </a:r>
                      <a:r>
                        <a:rPr lang="ru-RU" sz="1600" b="1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тьях</a:t>
                      </a:r>
                      <a:r>
                        <a:rPr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социальной </a:t>
                      </a:r>
                      <a:r>
                        <a:rPr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сферы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84" marR="39584" marT="7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Вероятность повышения социальной напряженности, недопустимого с точки зрения политического руководства.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Ослабление денежной политики в связи с выборным </a:t>
                      </a:r>
                      <a:r>
                        <a:rPr lang="ru-RU" sz="16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сезоном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84" marR="39584" marT="7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Реализуется в настоящее время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84" marR="39584" marT="7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3974"/>
            <a:ext cx="88204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Вызванное макроэкономическими условиями и дополненное целенаправленной политикой властей сдерживание роста доходов населения и вследствие этого – темпов роста цен на жилье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Цитата: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Г.М., доклад на ВЖК 30.09.11: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Предотвращение неоправданного роста цен на жилье экономического класса возможно - за счет стимулирования объемов строительства и поддержания баланса спроса и предложения через контролируемый рост доходов населения. Это – новая политика властей и новая реальность, в которой надо научиться жить профессионалам рынка недвижимости.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250825" y="260350"/>
          <a:ext cx="8459788" cy="4697413"/>
        </p:xfrm>
        <a:graphic>
          <a:graphicData uri="http://schemas.openxmlformats.org/presentationml/2006/ole">
            <p:oleObj spid="_x0000_s21505" name="Диаграмма" r:id="rId3" imgW="8488584" imgH="4716708" progId="MSGraph.Chart.8">
              <p:embed/>
            </p:oleObj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07504" y="5085184"/>
            <a:ext cx="885698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Источник: 2005-2011 - Росстат РФ, 2012П – прогноз Минэкономразвития РФ.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Рост реальных располагаемых доходов населения в 1 полугодии 2012 года в РФ составил 2,7%.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1778</Words>
  <Application>Microsoft Office PowerPoint</Application>
  <PresentationFormat>Экран (4:3)</PresentationFormat>
  <Paragraphs>134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Тема Office</vt:lpstr>
      <vt:lpstr>Диаграмма</vt:lpstr>
      <vt:lpstr>Диаграмма Microsoft Graph</vt:lpstr>
      <vt:lpstr>Стерник Г.М. профессор кафедры управления проектами и программами  РЭУ им. Г.В. Плеханова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профессор кафедры управления проектами и программами РЭУ им. Г.В. Плеханова</dc:title>
  <dc:creator>Геннадий Моисеевич</dc:creator>
  <cp:lastModifiedBy>lenovo</cp:lastModifiedBy>
  <cp:revision>59</cp:revision>
  <dcterms:created xsi:type="dcterms:W3CDTF">2012-09-08T08:24:20Z</dcterms:created>
  <dcterms:modified xsi:type="dcterms:W3CDTF">2012-09-20T16:19:29Z</dcterms:modified>
</cp:coreProperties>
</file>