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72" r:id="rId5"/>
    <p:sldId id="260" r:id="rId6"/>
    <p:sldId id="261" r:id="rId7"/>
    <p:sldId id="262" r:id="rId8"/>
    <p:sldId id="263" r:id="rId9"/>
    <p:sldId id="265" r:id="rId10"/>
    <p:sldId id="266" r:id="rId11"/>
    <p:sldId id="269" r:id="rId12"/>
    <p:sldId id="270" r:id="rId13"/>
    <p:sldId id="271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76" autoAdjust="0"/>
    <p:restoredTop sz="94611" autoAdjust="0"/>
  </p:normalViewPr>
  <p:slideViewPr>
    <p:cSldViewPr snapToGrid="0" snapToObjects="1">
      <p:cViewPr varScale="1">
        <p:scale>
          <a:sx n="74" d="100"/>
          <a:sy n="74" d="100"/>
        </p:scale>
        <p:origin x="-125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54BCA-EE9D-4A99-9EEA-9367A15144FB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DCA0F-993C-4DA4-97E3-35AC6DDD9E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0834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CA0F-993C-4DA4-97E3-35AC6DDD9E4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176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CA0F-993C-4DA4-97E3-35AC6DDD9E4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639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CA0F-993C-4DA4-97E3-35AC6DDD9E4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110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CA0F-993C-4DA4-97E3-35AC6DDD9E4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00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CA0F-993C-4DA4-97E3-35AC6DDD9E4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791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460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973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75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056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785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53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35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786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887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144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104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9F4CD-6E4C-BE40-8AA8-2AA439F10DBE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033C9-438E-DD49-AD73-2A0D4ADAE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48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Конгресс_шаблон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1609"/>
            <a:ext cx="9144000" cy="4420257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70485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Основные показатели рынка жилья Москвы и Московской области в 2017 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Стерник Сергей Геннадьевич, </a:t>
            </a:r>
          </a:p>
          <a:p>
            <a:r>
              <a:rPr lang="ru-RU" sz="2400" b="1" dirty="0">
                <a:solidFill>
                  <a:srgbClr val="00B0F0"/>
                </a:solidFill>
              </a:rPr>
              <a:t>профессор Финуниверситета при Правительстве РФ</a:t>
            </a:r>
          </a:p>
          <a:p>
            <a:r>
              <a:rPr lang="en-US" sz="2400" b="1" i="1" dirty="0">
                <a:solidFill>
                  <a:srgbClr val="00B0F0"/>
                </a:solidFill>
              </a:rPr>
              <a:t>sgsternik@fa.ru</a:t>
            </a:r>
            <a:endParaRPr lang="ru-RU" sz="2400" b="1" i="1" dirty="0">
              <a:solidFill>
                <a:srgbClr val="00B0F0"/>
              </a:solidFill>
            </a:endParaRPr>
          </a:p>
        </p:txBody>
      </p:sp>
      <p:pic>
        <p:nvPicPr>
          <p:cNvPr id="7" name="Изображение 6" descr="Конгр_презент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32900" cy="1057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014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Конгресс_шаблон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057811"/>
            <a:ext cx="9144000" cy="5834056"/>
          </a:xfrm>
          <a:prstGeom prst="rect">
            <a:avLst/>
          </a:prstGeom>
        </p:spPr>
      </p:pic>
      <p:pic>
        <p:nvPicPr>
          <p:cNvPr id="7" name="Изображение 6" descr="Конгр_презент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32900" cy="10578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93546F6-58AA-4012-9843-B52DA56F2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67563"/>
            <a:ext cx="9207499" cy="57523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196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Конгресс_шаблон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057811"/>
            <a:ext cx="9144000" cy="5834056"/>
          </a:xfrm>
          <a:prstGeom prst="rect">
            <a:avLst/>
          </a:prstGeom>
        </p:spPr>
      </p:pic>
      <p:pic>
        <p:nvPicPr>
          <p:cNvPr id="7" name="Изображение 6" descr="Конгр_презент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32900" cy="10578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3AEB3E7-B0CF-46AF-A8F4-3D645A1A8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7810"/>
            <a:ext cx="9207499" cy="4279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096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Конгресс_шаблон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057811"/>
            <a:ext cx="9144000" cy="5834056"/>
          </a:xfrm>
          <a:prstGeom prst="rect">
            <a:avLst/>
          </a:prstGeom>
        </p:spPr>
      </p:pic>
      <p:pic>
        <p:nvPicPr>
          <p:cNvPr id="7" name="Изображение 6" descr="Конгр_презент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32900" cy="10578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A208BEE-EA53-48B9-B05B-4C2E31329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" y="1148316"/>
            <a:ext cx="9080500" cy="4109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518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Конгресс_шаблон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057811"/>
            <a:ext cx="9144000" cy="5834056"/>
          </a:xfrm>
          <a:prstGeom prst="rect">
            <a:avLst/>
          </a:prstGeom>
        </p:spPr>
      </p:pic>
      <p:pic>
        <p:nvPicPr>
          <p:cNvPr id="7" name="Изображение 6" descr="Конгр_презент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32900" cy="10578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24D1E20-3872-46E1-B808-9DD43F337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" y="1057812"/>
            <a:ext cx="9143999" cy="4194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2662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Конгресс_шаблон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1023944"/>
            <a:ext cx="9144000" cy="5834056"/>
          </a:xfrm>
          <a:prstGeom prst="rect">
            <a:avLst/>
          </a:prstGeom>
        </p:spPr>
      </p:pic>
      <p:pic>
        <p:nvPicPr>
          <p:cNvPr id="7" name="Изображение 6" descr="Конгр_презент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32900" cy="105781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C28D909-F766-4052-AD55-AB6F7E70A3A3}"/>
              </a:ext>
            </a:extLst>
          </p:cNvPr>
          <p:cNvSpPr/>
          <p:nvPr/>
        </p:nvSpPr>
        <p:spPr>
          <a:xfrm>
            <a:off x="63501" y="1057810"/>
            <a:ext cx="9080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solidFill>
                  <a:srgbClr val="00B0F0"/>
                </a:solidFill>
              </a:rPr>
              <a:t>В 2016 году цены </a:t>
            </a:r>
            <a:r>
              <a:rPr lang="ru-RU" sz="2400" b="1" dirty="0">
                <a:solidFill>
                  <a:srgbClr val="FF0000"/>
                </a:solidFill>
              </a:rPr>
              <a:t>продолжали снижаться</a:t>
            </a:r>
            <a:r>
              <a:rPr lang="ru-RU" sz="2400" dirty="0"/>
              <a:t>, </a:t>
            </a:r>
          </a:p>
          <a:p>
            <a:pPr indent="457200" algn="just"/>
            <a:r>
              <a:rPr lang="ru-RU" sz="2400">
                <a:solidFill>
                  <a:srgbClr val="00B0F0"/>
                </a:solidFill>
              </a:rPr>
              <a:t>		в </a:t>
            </a:r>
            <a:r>
              <a:rPr lang="ru-RU" sz="2400" dirty="0">
                <a:solidFill>
                  <a:srgbClr val="00B0F0"/>
                </a:solidFill>
              </a:rPr>
              <a:t>2017 году наметилась </a:t>
            </a:r>
            <a:r>
              <a:rPr lang="ru-RU" sz="2400" b="1" dirty="0">
                <a:solidFill>
                  <a:srgbClr val="FFC000"/>
                </a:solidFill>
              </a:rPr>
              <a:t>тенденция к стабилизации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</a:p>
          <a:p>
            <a:pPr indent="457200" algn="just"/>
            <a:r>
              <a:rPr lang="ru-RU" sz="2400" dirty="0">
                <a:solidFill>
                  <a:srgbClr val="00B0F0"/>
                </a:solidFill>
              </a:rPr>
              <a:t>							а в некоторых городах – </a:t>
            </a:r>
            <a:r>
              <a:rPr lang="ru-RU" sz="2400" b="1" dirty="0">
                <a:solidFill>
                  <a:srgbClr val="00B050"/>
                </a:solidFill>
              </a:rPr>
              <a:t>к повышению</a:t>
            </a:r>
            <a:r>
              <a:rPr lang="ru-RU" sz="2400" dirty="0"/>
              <a:t>. </a:t>
            </a:r>
          </a:p>
          <a:p>
            <a:pPr indent="457200" algn="just"/>
            <a:endParaRPr lang="ru-RU" sz="2400" dirty="0">
              <a:solidFill>
                <a:srgbClr val="00B0F0"/>
              </a:solidFill>
            </a:endParaRPr>
          </a:p>
          <a:p>
            <a:pPr indent="457200" algn="just"/>
            <a:r>
              <a:rPr lang="ru-RU" sz="2400" b="1" dirty="0">
                <a:solidFill>
                  <a:srgbClr val="00B0F0"/>
                </a:solidFill>
              </a:rPr>
              <a:t>В целом рынок жилой недвижимости оказался одним из наиболее устойчивых сегментов экономики, что говорит об эффективности комплекса антикризисных мер, принятых органами государственного управления и застройщиками.</a:t>
            </a:r>
          </a:p>
          <a:p>
            <a:pPr indent="457200" algn="ctr"/>
            <a:endParaRPr lang="ru-RU" sz="2400" dirty="0"/>
          </a:p>
          <a:p>
            <a:pPr indent="457200" algn="ctr"/>
            <a:r>
              <a:rPr lang="ru-RU" sz="5400" dirty="0">
                <a:solidFill>
                  <a:srgbClr val="0070C0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94209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Конгресс_шаблон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811"/>
            <a:ext cx="9144000" cy="5834056"/>
          </a:xfrm>
          <a:prstGeom prst="rect">
            <a:avLst/>
          </a:prstGeom>
        </p:spPr>
      </p:pic>
      <p:pic>
        <p:nvPicPr>
          <p:cNvPr id="7" name="Изображение 6" descr="Конгр_презент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32900" cy="105781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BFCAF48-023B-4B44-9135-F9BDEDFB1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85" y="1058680"/>
            <a:ext cx="8991615" cy="4661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587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Конгресс_шаблон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811"/>
            <a:ext cx="9144000" cy="5834056"/>
          </a:xfrm>
          <a:prstGeom prst="rect">
            <a:avLst/>
          </a:prstGeom>
        </p:spPr>
      </p:pic>
      <p:pic>
        <p:nvPicPr>
          <p:cNvPr id="7" name="Изображение 6" descr="Конгр_презент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32900" cy="10578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BEE69BF-FCE8-4D09-94B7-800CF21EE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14" y="981768"/>
            <a:ext cx="9201514" cy="48980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0621" y="5657671"/>
            <a:ext cx="8347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августе реальные доходы населения оказались на 0,3% ниже, чем за аналогичный период годом ранее. 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Надежды прошлых месяцев на прекращение затяжного падения реальных располагаемых доходов населения пока не оправдываются.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21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 descr="https://erzrf.ru/images/illustr/6856119001ILLUST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225" y="297950"/>
            <a:ext cx="8702211" cy="58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8225" y="6393093"/>
            <a:ext cx="3108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ЕРЗ по данным Росстата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Конгресс_шаблон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811"/>
            <a:ext cx="9144000" cy="5834056"/>
          </a:xfrm>
          <a:prstGeom prst="rect">
            <a:avLst/>
          </a:prstGeom>
        </p:spPr>
      </p:pic>
      <p:pic>
        <p:nvPicPr>
          <p:cNvPr id="7" name="Изображение 6" descr="Конгр_презент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32900" cy="10578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FA8242C-D007-432B-A470-F766731D1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7438" y="1057809"/>
            <a:ext cx="9250819" cy="4683771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4933" y="5741580"/>
            <a:ext cx="86115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июле и августе рост объемов поглощения продолжался – 3,7 тыс. и 4,6 тыс. ДДУ соответственно, на 31% и 38% больше того же месяца предыдущего года.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54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Конгресс_шаблон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811"/>
            <a:ext cx="9144000" cy="5834056"/>
          </a:xfrm>
          <a:prstGeom prst="rect">
            <a:avLst/>
          </a:prstGeom>
        </p:spPr>
      </p:pic>
      <p:pic>
        <p:nvPicPr>
          <p:cNvPr id="7" name="Изображение 6" descr="Конгр_презент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32900" cy="10578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2379798-F15F-45DD-8F7D-98B38FB0E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943" y="1215262"/>
            <a:ext cx="9201343" cy="4430626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61447" y="5645888"/>
            <a:ext cx="85846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июле объем поглощения впервые вырос относительно июля прошлого года на 8% и составил 10,2 тыс. В августе – 10,5 тыс. Всего же по итогам восьми месяцев текущего года зарегистрирована 75 421 сделка по договорам купли-продажи, что на 8,2% меньше по сравнению с тем же периодом 2016 года.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11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Конгресс_шаблон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811"/>
            <a:ext cx="9144000" cy="5834056"/>
          </a:xfrm>
          <a:prstGeom prst="rect">
            <a:avLst/>
          </a:prstGeom>
        </p:spPr>
      </p:pic>
      <p:pic>
        <p:nvPicPr>
          <p:cNvPr id="7" name="Изображение 6" descr="Конгр_презент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32900" cy="10578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C8F03FA-767F-42D8-8B66-3E51748BA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956" y="978194"/>
            <a:ext cx="9205432" cy="4550735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95210" y="5777071"/>
            <a:ext cx="84864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июле снижение продолжалось 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количество зарегистрированных ДДУ составило 7,2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что меньше на 5,0% относительно июля прошлого года. 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460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Конгресс_шаблон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811"/>
            <a:ext cx="9144000" cy="5834056"/>
          </a:xfrm>
          <a:prstGeom prst="rect">
            <a:avLst/>
          </a:prstGeom>
        </p:spPr>
      </p:pic>
      <p:pic>
        <p:nvPicPr>
          <p:cNvPr id="7" name="Изображение 6" descr="Конгр_презент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32900" cy="10578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6AFAB0E-7CE6-4F7A-A84D-00B646DED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911" y="1057810"/>
            <a:ext cx="9247427" cy="4609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456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Конгресс_шаблон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057811"/>
            <a:ext cx="9144000" cy="5834056"/>
          </a:xfrm>
          <a:prstGeom prst="rect">
            <a:avLst/>
          </a:prstGeom>
        </p:spPr>
      </p:pic>
      <p:pic>
        <p:nvPicPr>
          <p:cNvPr id="7" name="Изображение 6" descr="Конгр_презент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9232900" cy="105781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546FA69-71FF-43E4-8F5F-8C246A1AD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7947"/>
            <a:ext cx="9207500" cy="58367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9480113"/>
      </p:ext>
    </p:extLst>
  </p:cSld>
  <p:clrMapOvr>
    <a:masterClrMapping/>
  </p:clrMapOvr>
</p:sld>
</file>

<file path=ppt/theme/theme1.xml><?xml version="1.0" encoding="utf-8"?>
<a:theme xmlns:a="http://schemas.openxmlformats.org/drawingml/2006/main" name="Конгресс (2017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Конгресс (2017).thmx</Template>
  <TotalTime>616</TotalTime>
  <Words>166</Words>
  <Application>Microsoft Office PowerPoint</Application>
  <PresentationFormat>Экран (4:3)</PresentationFormat>
  <Paragraphs>21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Конгресс (2017)</vt:lpstr>
      <vt:lpstr>Основные показатели рынка жилья Москвы и Московской области в 2017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 Селявина</dc:creator>
  <cp:lastModifiedBy>lenovo</cp:lastModifiedBy>
  <cp:revision>13</cp:revision>
  <dcterms:created xsi:type="dcterms:W3CDTF">2017-07-12T08:52:53Z</dcterms:created>
  <dcterms:modified xsi:type="dcterms:W3CDTF">2017-09-28T13:55:16Z</dcterms:modified>
</cp:coreProperties>
</file>