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3" r:id="rId16"/>
    <p:sldId id="274" r:id="rId17"/>
    <p:sldId id="275" r:id="rId18"/>
    <p:sldId id="276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Gm_sternik@sterno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571636"/>
          </a:xfrm>
        </p:spPr>
        <p:txBody>
          <a:bodyPr>
            <a:normAutofit fontScale="90000"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Стерник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Г.М.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главный аналитик РГР, профессор Российской экономической академии им. Г.В. Плеханова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Стерник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С.Г.,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старший преподаватель Государственной академии налоговой службы при Министерстве финансов РФ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214686"/>
            <a:ext cx="8215370" cy="25717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9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Маркетинг и </a:t>
            </a:r>
            <a:r>
              <a:rPr lang="ru-RU" sz="96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девелопмент</a:t>
            </a:r>
            <a:r>
              <a:rPr lang="ru-RU" sz="9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городов – </a:t>
            </a:r>
            <a:endParaRPr lang="en-US" sz="96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9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две стороны одного процесса. </a:t>
            </a:r>
            <a:endParaRPr lang="en-US" sz="9600" b="1" cap="all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9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Комплексная экспертиза проектов – необходимое условие их успешности</a:t>
            </a:r>
            <a:endParaRPr lang="ru-RU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(доклад на Конгрессе по продвижению и развитию городов </a:t>
            </a:r>
            <a:endParaRPr lang="en-US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City Marketing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 Congress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Москва, 29.04.10)</a:t>
            </a:r>
          </a:p>
          <a:p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500298" y="214290"/>
            <a:ext cx="39290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51115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Ценовое зонирование рынка как метод выявления пространственных закономерностей территории. Москва.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Центростремительность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западностремительность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585791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Ценовое зонирование рынка как метод выявления пространственных закономерностей территории. Новосибирск. Гантельный рост</a:t>
            </a:r>
            <a:endParaRPr lang="ru-RU" sz="1600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072362" cy="5516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векторов роста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714356"/>
            <a:ext cx="878684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Барьер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входа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Barrier to entry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Препятствие, мешающее конкуренту войти на рынок. Барьер для входа – это нечто, что удерживает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девелоперов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создания предложения на рынке. Барьеры для входа на рынки могут возникать в результате географического препятствия, неподходящего местоположения, ограниченности доступа на рынки капитала и регулирования землепользования.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Барьер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роста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Barrier to grown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Любое препятствие для развития схем и векторов роста. Это могут быть физические барьеры, например, река, гора или автомагистраль с ограничением въезда-выезда; политические барьеры, например, городской совет, возражающий против роста; или нематериальные барьеры, например, неблагоприятная репутация района.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Векторы роста –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Growth vectors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Внешние факторы в исследуемом районе, которые ускоряют рост города в направлении данного района, например – вдоль транспортной магистрали или у пересечения магистралей.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Генератор движения –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Traffic generator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Коммерческое предприятие, розничный продавец или участок, который приводит бизнес в данное место (например, крупный магазин/якорный арендатор в региональном торговом моле генерирует движение в более мелкие розничные магазины, находящиеся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молле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рядом с ним).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682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3, 4. </a:t>
            </a:r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рынка</a:t>
            </a:r>
            <a:endParaRPr lang="ru-RU" sz="2000" b="1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Свойства рынка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недвижимости и показатели, подлежащие изучению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ценовая ситуация на рынке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(уровень цен и арендных ставок, темпы роста, эластичность цены по доходам);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строительство и ввод объектов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бъем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строительства и ввода площадей, темпы роста, обеспеченность населения и бизнеса площадями);</a:t>
            </a: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редложение </a:t>
            </a:r>
            <a:r>
              <a:rPr lang="ru-RU" b="1" baseline="0" dirty="0" smtClean="0">
                <a:latin typeface="Times New Roman" pitchFamily="18" charset="0"/>
                <a:cs typeface="Times New Roman" pitchFamily="18" charset="0"/>
              </a:rPr>
              <a:t>(объем и структура предложения, в т.ч.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baseline="0" dirty="0" smtClean="0">
                <a:latin typeface="Times New Roman" pitchFamily="18" charset="0"/>
                <a:cs typeface="Times New Roman" pitchFamily="18" charset="0"/>
              </a:rPr>
              <a:t>новь поступившего на рынок, доля вакантных площадей, темпы роста);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(объем и структура спроса, темпы роста, соответствие спроса и предложения – разрывы рынка);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и емкость рынка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(оборот рынка - количество и структура сделок в натуральном и денежном выражении, темпы роста, активность рынка – относительный оборот)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доходность объектов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(среднерыночные индексы доходности в различных сегментах рынка);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ликвидность объектов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(средний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срок экспозиции, темп поглощения площадей, темпы роста)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доступность объектов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(соотношение цены и доходов);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предпочтения потребителей на рынке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(структура предпочтений по различным характеристикам объектов);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инфраструктура рынка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(состав и состояние субъектов рынка);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равовая среда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(законодательная, нормативная, методическая база рынка).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5719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Экономический тип, фаза и стадия развития рынка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857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Полученные результаты анализа территории и рынка недвижимости позволяют сделать выводы об экономическом типе города и сегментов рынка, фазе и стадии долгосрочного и среднесрочного цикла, тенденциях и перспективах развития.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 выводов из анализа городов и рынков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3 квартале 2007 года поводилось исследование целесообразности размещения технопарков в различных городах России, одной из промежуточных задач которого был анализ различных сегментов рынка недвижимости - купли-продажи жилья, строительства и продажи жилья, аренды офисов, аренды торговых помещений. В результате была выполнена типизация этих рынков, в дальнейшем положенная в основу прогнозирования тенденций их развития и расчета экономической эффективности проектов застройки.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0"/>
          <a:ext cx="8610598" cy="757084"/>
        </p:xfrm>
        <a:graphic>
          <a:graphicData uri="http://schemas.openxmlformats.org/drawingml/2006/table">
            <a:tbl>
              <a:tblPr/>
              <a:tblGrid>
                <a:gridCol w="533398"/>
                <a:gridCol w="2109808"/>
                <a:gridCol w="1080464"/>
                <a:gridCol w="1027727"/>
                <a:gridCol w="1207403"/>
                <a:gridCol w="1325899"/>
                <a:gridCol w="1325899"/>
              </a:tblGrid>
              <a:tr h="75708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35" marR="466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Экономический тип города и рынка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Сегмент рынка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Фаза рыночного цикла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Стадия развития рынка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Соотношение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спрос/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предло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жение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сегмента рынка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857232"/>
          <a:ext cx="8643998" cy="5888736"/>
        </p:xfrm>
        <a:graphic>
          <a:graphicData uri="http://schemas.openxmlformats.org/drawingml/2006/table">
            <a:tbl>
              <a:tblPr/>
              <a:tblGrid>
                <a:gridCol w="533402"/>
                <a:gridCol w="2114826"/>
                <a:gridCol w="1209424"/>
                <a:gridCol w="928694"/>
                <a:gridCol w="1143008"/>
                <a:gridCol w="1285884"/>
                <a:gridCol w="1428760"/>
              </a:tblGrid>
              <a:tr h="106124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Нижний Новгород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Крупный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промыш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ленно-торговый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центр, бывший закрытый город, с населением около 1,5 млн. чел.,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адекватно-стабильным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внутренним и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ограни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ченным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миграцион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ным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спросом во всех сегментах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Объем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структура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предложе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ния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всех сегментах (кроме  торговых) находится в начале ускоряющегося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 вития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первичное пред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ложение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площадей высокого класса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огра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ничено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Заполняемость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площадей высокая.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куп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ли-продажи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жилья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Переход к стабилизации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Превышение спроса 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среднесроч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ной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перспек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тиве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перегре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тый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долго срочной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вивающийся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строи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тельства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продажи жилья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Превышение спроса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 же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аренды офисов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Спрос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превы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шает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предло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жение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доля вакантных площадей мала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Развивающий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аренды торговых помещений и складов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 же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 же</a:t>
                      </a: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0"/>
          <a:ext cx="8610601" cy="6449568"/>
        </p:xfrm>
        <a:graphic>
          <a:graphicData uri="http://schemas.openxmlformats.org/drawingml/2006/table">
            <a:tbl>
              <a:tblPr/>
              <a:tblGrid>
                <a:gridCol w="533402"/>
                <a:gridCol w="2162541"/>
                <a:gridCol w="1233147"/>
                <a:gridCol w="822309"/>
                <a:gridCol w="820765"/>
                <a:gridCol w="1712538"/>
                <a:gridCol w="1325899"/>
              </a:tblGrid>
              <a:tr h="1358236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Казань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305" marR="4130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Крупный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ный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административ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но-политический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центр с населением более 1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млн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чел., с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адекватно-стабильным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внутрен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ним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ограниченным миграционным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спро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сом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всех сегментах, с особым локальным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менталитетом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фикой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психографичес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ких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характеристик. Объем и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структура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предложения во всех сегментах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находится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начале ускоряющегося развития, первичное предложение площадей высокого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классса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отсутствует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Заполняемость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площадей высокая.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купли-продажи жилья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Превышение спроса 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среднесроч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ной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перспек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тиве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 гретый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долгосроч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ной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ющийся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строи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тельства и продажи жилья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Превышение спроса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 же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аренды офисов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Спрос превышает предложение, доля вакантных площадей мала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Развивающий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аренды торговых помещений и складов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Спрос превышает предложение, доля вакантных площадей мала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 же</a:t>
                      </a: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8"/>
          <a:ext cx="8610598" cy="6169152"/>
        </p:xfrm>
        <a:graphic>
          <a:graphicData uri="http://schemas.openxmlformats.org/drawingml/2006/table">
            <a:tbl>
              <a:tblPr/>
              <a:tblGrid>
                <a:gridCol w="609598"/>
                <a:gridCol w="2086345"/>
                <a:gridCol w="1190255"/>
                <a:gridCol w="865199"/>
                <a:gridCol w="1039801"/>
                <a:gridCol w="1493501"/>
                <a:gridCol w="1325899"/>
              </a:tblGrid>
              <a:tr h="831645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Обнинск (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Калуж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ской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области)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35" marR="466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Второй по величине город Калужской области,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располо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женный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близко к границе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Московской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обл., с 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населением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 108 тыс. чел., из них 50% -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работаю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щие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Моно отраслевой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наукоград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Внутрен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ний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спрос на все виды площадей ограни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чен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населением,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миграци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онный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развитием экономии ческой базы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рабочих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мест.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Первичное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открытое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предложение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всех сегментах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практи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чески отсутствует.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Заполняемость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площадей высокая.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куп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ли-продажи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жилья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Стабилизация на буме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Равновесие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Развивающийся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строи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тельства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продажи жилья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Стабилизация на буме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Равновесие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Развивающий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аренды офисов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Спрос превышает предложение, доля вакантных площадей мала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Стартующий 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аренды торговых помещений и складов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Спрос превышает предложение, дефицит предложения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Стартующий </a:t>
                      </a:r>
                    </a:p>
                  </a:txBody>
                  <a:tcPr marL="46635" marR="466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0"/>
          <a:ext cx="8534397" cy="6468236"/>
        </p:xfrm>
        <a:graphic>
          <a:graphicData uri="http://schemas.openxmlformats.org/drawingml/2006/table">
            <a:tbl>
              <a:tblPr/>
              <a:tblGrid>
                <a:gridCol w="533398"/>
                <a:gridCol w="2138689"/>
                <a:gridCol w="1018631"/>
                <a:gridCol w="1018631"/>
                <a:gridCol w="1196718"/>
                <a:gridCol w="1314165"/>
                <a:gridCol w="1314165"/>
              </a:tblGrid>
              <a:tr h="716138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Черноголовка (Московской области)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58" marR="4015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зование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«Город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Черно головка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в к северо-востоку от Москвы,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включающее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 город и несколько сел, с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лением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тыс. чел., в т.ч. 0,5 тыс. –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моноотраслевой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градообразующей экономикой (завод химической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физики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9 НИИ РАН РФ). Внутренний спрос на все виды площадей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ограничен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населением,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миграционный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барь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ером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входа.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открытое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предложе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всех сегментах практически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ствует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Заполняемость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площадей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предельная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куп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ли-продажи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жилья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Незначи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тельный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рост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Депрессив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ная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стабиль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ность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Спрос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незна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чительный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дефицит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предложения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Стартующий 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строи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тельства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продажи жилья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Депрессия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Депрессив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ная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стабиль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ность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Спрос незна чительный, отсутствие предло жения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Стартующий 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аренды офисов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Депрессия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Депрессив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ная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стабиль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ность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Спрос незначи тельный, отсутствие предложения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Отсутствует (административные барьеры)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Рынок аренды торговых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помеще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ний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складов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Незначи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тельный рост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Депрес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сивная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стабиль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ность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Спрос </a:t>
                      </a:r>
                      <a:r>
                        <a:rPr lang="ru-RU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незначи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тельный,  предложение недостаточно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Стартующий 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5" name="Rectangle 63"/>
          <p:cNvSpPr>
            <a:spLocks noChangeArrowheads="1"/>
          </p:cNvSpPr>
          <p:nvPr/>
        </p:nvSpPr>
        <p:spPr bwMode="auto">
          <a:xfrm>
            <a:off x="0" y="0"/>
            <a:ext cx="89815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МЕТОДОЛОГИЧЕСКИЙ АЛГОРИТМ ПОЛНОГО ЦИКЛА ИНВЕСТИЦИОННОГО АНАЛИЗА ПРОЕКТА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28673" name="Group 1"/>
          <p:cNvGrpSpPr>
            <a:grpSpLocks noChangeAspect="1"/>
          </p:cNvGrpSpPr>
          <p:nvPr/>
        </p:nvGrpSpPr>
        <p:grpSpPr bwMode="auto">
          <a:xfrm>
            <a:off x="0" y="357166"/>
            <a:ext cx="9144000" cy="6143632"/>
            <a:chOff x="2312" y="5421"/>
            <a:chExt cx="11070" cy="6075"/>
          </a:xfrm>
        </p:grpSpPr>
        <p:sp>
          <p:nvSpPr>
            <p:cNvPr id="28734" name="AutoShape 62"/>
            <p:cNvSpPr>
              <a:spLocks noChangeAspect="1" noChangeArrowheads="1" noTextEdit="1"/>
            </p:cNvSpPr>
            <p:nvPr/>
          </p:nvSpPr>
          <p:spPr bwMode="auto">
            <a:xfrm>
              <a:off x="2312" y="5421"/>
              <a:ext cx="11070" cy="60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33" name="Text Box 61"/>
            <p:cNvSpPr txBox="1">
              <a:spLocks noChangeArrowheads="1"/>
            </p:cNvSpPr>
            <p:nvPr/>
          </p:nvSpPr>
          <p:spPr bwMode="auto">
            <a:xfrm>
              <a:off x="2402" y="5961"/>
              <a:ext cx="189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1.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СТРАТЕГИЧЕС КИЙ АНАЛИЗ РЕАЛИЗУЕМОС ТИ МЕСТОПОЛО ЖЕНИЯ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32" name="Text Box 60"/>
            <p:cNvSpPr txBox="1">
              <a:spLocks noChangeArrowheads="1"/>
            </p:cNvSpPr>
            <p:nvPr/>
          </p:nvSpPr>
          <p:spPr bwMode="auto">
            <a:xfrm>
              <a:off x="2571" y="7399"/>
              <a:ext cx="2853" cy="7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3.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АНАЛИЗ  РЕАЛИЗУЕМОСТИ ПЛОЩАДЕЙ В РАЗЛИЧНЫХ СЕГМЕНТАХ РЫНКА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31" name="Text Box 59"/>
            <p:cNvSpPr txBox="1">
              <a:spLocks noChangeArrowheads="1"/>
            </p:cNvSpPr>
            <p:nvPr/>
          </p:nvSpPr>
          <p:spPr bwMode="auto">
            <a:xfrm>
              <a:off x="6377" y="6551"/>
              <a:ext cx="1980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6.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АНАЛИЗ И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ПРОГНОЗ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КОНКУРЕНТНОГО ПРЕДЛОЖЕНИЯ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730" name="Text Box 58"/>
            <p:cNvSpPr txBox="1">
              <a:spLocks noChangeArrowheads="1"/>
            </p:cNvSpPr>
            <p:nvPr/>
          </p:nvSpPr>
          <p:spPr bwMode="auto">
            <a:xfrm>
              <a:off x="5912" y="7540"/>
              <a:ext cx="2340" cy="14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7. АНАЛИЗ И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ПРОГНОЗ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ИЗМЕНЕНИЯ ПРЕД ПОЧТЕНИЙ ПОТРЕБИ ТЕЛЕЙ, ОБЪЕМА И СТРУКТУРЫ СПРОСА И ТЕМПОВ ПОГЛОЩЕ НИЯ В СЕГМЕНТАХ РЫНКА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29" name="Text Box 57"/>
            <p:cNvSpPr txBox="1">
              <a:spLocks noChangeArrowheads="1"/>
            </p:cNvSpPr>
            <p:nvPr/>
          </p:nvSpPr>
          <p:spPr bwMode="auto">
            <a:xfrm>
              <a:off x="8712" y="9201"/>
              <a:ext cx="2043" cy="12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13. ФИНАНСОВОЕ МОДЕЛИРОВАНИЕ  И РАСЧЕТ ПОКАЗАТЕЛЕЙ ЭКОНОМИЧЕСКОЙ ЭФФЕКТИВНОСТИ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28" name="Text Box 56"/>
            <p:cNvSpPr txBox="1">
              <a:spLocks noChangeArrowheads="1"/>
            </p:cNvSpPr>
            <p:nvPr/>
          </p:nvSpPr>
          <p:spPr bwMode="auto">
            <a:xfrm>
              <a:off x="2609" y="8526"/>
              <a:ext cx="2853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4.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ПРЕДВАРИТЕЛЬНАЯ ОЦЕНКА ФИНАНСОВОЙ РЕАЛИЗУЕМОСТИ ДЕВЕЛОПМЕНТА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27" name="Line 55"/>
            <p:cNvSpPr>
              <a:spLocks noChangeShapeType="1"/>
            </p:cNvSpPr>
            <p:nvPr/>
          </p:nvSpPr>
          <p:spPr bwMode="auto">
            <a:xfrm>
              <a:off x="3572" y="7041"/>
              <a:ext cx="1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26" name="Line 54"/>
            <p:cNvSpPr>
              <a:spLocks noChangeShapeType="1"/>
            </p:cNvSpPr>
            <p:nvPr/>
          </p:nvSpPr>
          <p:spPr bwMode="auto">
            <a:xfrm flipV="1">
              <a:off x="6092" y="6231"/>
              <a:ext cx="360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 flipH="1" flipV="1">
              <a:off x="8432" y="7986"/>
              <a:ext cx="1" cy="1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>
              <a:off x="12662" y="9741"/>
              <a:ext cx="5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23" name="Line 51"/>
            <p:cNvSpPr>
              <a:spLocks noChangeShapeType="1"/>
            </p:cNvSpPr>
            <p:nvPr/>
          </p:nvSpPr>
          <p:spPr bwMode="auto">
            <a:xfrm flipH="1" flipV="1">
              <a:off x="3842" y="7041"/>
              <a:ext cx="1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22" name="Line 50"/>
            <p:cNvSpPr>
              <a:spLocks noChangeShapeType="1"/>
            </p:cNvSpPr>
            <p:nvPr/>
          </p:nvSpPr>
          <p:spPr bwMode="auto">
            <a:xfrm>
              <a:off x="4023" y="8194"/>
              <a:ext cx="1" cy="3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21" name="Line 49"/>
            <p:cNvSpPr>
              <a:spLocks noChangeShapeType="1"/>
            </p:cNvSpPr>
            <p:nvPr/>
          </p:nvSpPr>
          <p:spPr bwMode="auto">
            <a:xfrm flipH="1" flipV="1">
              <a:off x="4382" y="8194"/>
              <a:ext cx="1" cy="3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20" name="Rectangle 48"/>
            <p:cNvSpPr>
              <a:spLocks noChangeArrowheads="1"/>
            </p:cNvSpPr>
            <p:nvPr/>
          </p:nvSpPr>
          <p:spPr bwMode="auto">
            <a:xfrm>
              <a:off x="6031" y="9306"/>
              <a:ext cx="2250" cy="12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8. ОПРЕДЕЛЕНИЕ И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ПРОГНОЗИРОВАНИЕ ДИНАМИКИ ЦЕН И АРЕНДНЫХ СТАВОК В СЕГМЕНТАХ РЫНКА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19" name="Line 47"/>
            <p:cNvSpPr>
              <a:spLocks noChangeShapeType="1"/>
            </p:cNvSpPr>
            <p:nvPr/>
          </p:nvSpPr>
          <p:spPr bwMode="auto">
            <a:xfrm flipV="1">
              <a:off x="8252" y="9471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5462" y="7850"/>
              <a:ext cx="4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17" name="Line 45"/>
            <p:cNvSpPr>
              <a:spLocks noChangeShapeType="1"/>
            </p:cNvSpPr>
            <p:nvPr/>
          </p:nvSpPr>
          <p:spPr bwMode="auto">
            <a:xfrm>
              <a:off x="6992" y="7311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16" name="Line 44"/>
            <p:cNvSpPr>
              <a:spLocks noChangeShapeType="1"/>
            </p:cNvSpPr>
            <p:nvPr/>
          </p:nvSpPr>
          <p:spPr bwMode="auto">
            <a:xfrm>
              <a:off x="7155" y="9094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15" name="Text Box 43"/>
            <p:cNvSpPr txBox="1">
              <a:spLocks noChangeArrowheads="1"/>
            </p:cNvSpPr>
            <p:nvPr/>
          </p:nvSpPr>
          <p:spPr bwMode="auto">
            <a:xfrm>
              <a:off x="9422" y="8256"/>
              <a:ext cx="3528" cy="6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12. МАКРОЭКОНОМИЧЕСКИЙ АНАЛИЗ И ПРОГНОЗИРОВАНИЕ УСЛОВИЙ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ИНВЕСТИРОВАНИЯ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>
              <a:off x="9872" y="8931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13" name="Line 41"/>
            <p:cNvSpPr>
              <a:spLocks noChangeShapeType="1"/>
            </p:cNvSpPr>
            <p:nvPr/>
          </p:nvSpPr>
          <p:spPr bwMode="auto">
            <a:xfrm>
              <a:off x="8432" y="7986"/>
              <a:ext cx="4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12" name="Line 40"/>
            <p:cNvSpPr>
              <a:spLocks noChangeShapeType="1"/>
            </p:cNvSpPr>
            <p:nvPr/>
          </p:nvSpPr>
          <p:spPr bwMode="auto">
            <a:xfrm>
              <a:off x="8252" y="6636"/>
              <a:ext cx="1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11" name="Line 39"/>
            <p:cNvSpPr>
              <a:spLocks noChangeShapeType="1"/>
            </p:cNvSpPr>
            <p:nvPr/>
          </p:nvSpPr>
          <p:spPr bwMode="auto">
            <a:xfrm>
              <a:off x="8432" y="6771"/>
              <a:ext cx="12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10" name="Text Box 38"/>
            <p:cNvSpPr txBox="1">
              <a:spLocks noChangeArrowheads="1"/>
            </p:cNvSpPr>
            <p:nvPr/>
          </p:nvSpPr>
          <p:spPr bwMode="auto">
            <a:xfrm>
              <a:off x="8882" y="7109"/>
              <a:ext cx="2165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10. УТОЧНЕНИЕ ЦЕ НОВОГО ПРОГНО ЗА НА ПРОДУКТЫ ПРОЕКТА И РАС ЧЕТ ПОТОКА ДОХОДОВ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>
              <a:off x="9962" y="6906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10952" y="7311"/>
              <a:ext cx="22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07" name="Text Box 35"/>
            <p:cNvSpPr txBox="1">
              <a:spLocks noChangeArrowheads="1"/>
            </p:cNvSpPr>
            <p:nvPr/>
          </p:nvSpPr>
          <p:spPr bwMode="auto">
            <a:xfrm>
              <a:off x="11220" y="7446"/>
              <a:ext cx="1802" cy="5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11. РАСЧЕТ ПОТОКА ИЗДЕРЖЕК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>
              <a:off x="11492" y="6906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05" name="Line 33"/>
            <p:cNvSpPr>
              <a:spLocks noChangeShapeType="1"/>
            </p:cNvSpPr>
            <p:nvPr/>
          </p:nvSpPr>
          <p:spPr bwMode="auto">
            <a:xfrm>
              <a:off x="9692" y="8121"/>
              <a:ext cx="1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04" name="Line 32"/>
            <p:cNvSpPr>
              <a:spLocks noChangeShapeType="1"/>
            </p:cNvSpPr>
            <p:nvPr/>
          </p:nvSpPr>
          <p:spPr bwMode="auto">
            <a:xfrm>
              <a:off x="11672" y="7986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10322" y="10416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02" name="Line 30"/>
            <p:cNvSpPr>
              <a:spLocks noChangeShapeType="1"/>
            </p:cNvSpPr>
            <p:nvPr/>
          </p:nvSpPr>
          <p:spPr bwMode="auto">
            <a:xfrm>
              <a:off x="11852" y="10821"/>
              <a:ext cx="1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9872" y="10686"/>
              <a:ext cx="1980" cy="6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15. РАЗРАБОТКА БИЗНЕС-ПЛАНА ПРОЕКТА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 flipH="1">
              <a:off x="8539" y="5421"/>
              <a:ext cx="73" cy="59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2312" y="5421"/>
              <a:ext cx="5789" cy="2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Инвестиционный анализ территории, участка, рынка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>
              <a:off x="3571" y="10416"/>
              <a:ext cx="1" cy="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3696" y="10578"/>
              <a:ext cx="3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96" name="Text Box 24"/>
            <p:cNvSpPr txBox="1">
              <a:spLocks noChangeArrowheads="1"/>
            </p:cNvSpPr>
            <p:nvPr/>
          </p:nvSpPr>
          <p:spPr bwMode="auto">
            <a:xfrm>
              <a:off x="3696" y="11002"/>
              <a:ext cx="360" cy="2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95" name="Text Box 23"/>
            <p:cNvSpPr txBox="1">
              <a:spLocks noChangeArrowheads="1"/>
            </p:cNvSpPr>
            <p:nvPr/>
          </p:nvSpPr>
          <p:spPr bwMode="auto">
            <a:xfrm>
              <a:off x="12690" y="6834"/>
              <a:ext cx="422" cy="3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12842" y="9201"/>
              <a:ext cx="360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5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12842" y="10281"/>
              <a:ext cx="360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6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4734" y="10860"/>
              <a:ext cx="346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 flipV="1">
              <a:off x="5642" y="7176"/>
              <a:ext cx="1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>
              <a:off x="5372" y="6771"/>
              <a:ext cx="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9144" y="5421"/>
              <a:ext cx="3535" cy="2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Инвестиционное проектирование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9692" y="5995"/>
              <a:ext cx="2393" cy="9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9. КОНЦЕПТУАЛЬНОЕ ПРОЕКТИРОВАНИЕ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4474" y="5961"/>
              <a:ext cx="1816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2. ОПЕРАТИВ НЫЙ АНАЛИЗ РЕАЛИЗУЕ МОСТИ МЕСТО ПОЛОЖЕНИЯ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5642" y="7176"/>
              <a:ext cx="735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4742" y="7041"/>
              <a:ext cx="1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 flipV="1">
              <a:off x="5012" y="7041"/>
              <a:ext cx="1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4292" y="6501"/>
              <a:ext cx="27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10952" y="9201"/>
              <a:ext cx="1710" cy="12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14. РИСК-АНА ЛИЗ И ВЫБОР НАИБОЛЕЕ ЭФФЕКТИВНОГО ВАРИАНТА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10772" y="9741"/>
              <a:ext cx="1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11402" y="10416"/>
              <a:ext cx="1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 flipV="1">
              <a:off x="8252" y="7716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 flipV="1">
              <a:off x="8432" y="6771"/>
              <a:ext cx="0" cy="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2609" y="9606"/>
              <a:ext cx="2853" cy="9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5. ПРЕДВАРИТЕЛЬНАЯ ОЦЕНКА ЦЕЛЕСООБ РАЗНОСТИ ВХОДА ИНВЕС ТОРА (ДЕВЕЛОПЕРА) НА РЫНОК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4202" y="9336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75" name="AutoShape 3"/>
            <p:cNvSpPr>
              <a:spLocks noChangeShapeType="1"/>
            </p:cNvSpPr>
            <p:nvPr/>
          </p:nvSpPr>
          <p:spPr bwMode="auto">
            <a:xfrm flipH="1">
              <a:off x="5462" y="9809"/>
              <a:ext cx="540" cy="2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74" name="AutoShape 2"/>
            <p:cNvSpPr>
              <a:spLocks noChangeShapeType="1"/>
            </p:cNvSpPr>
            <p:nvPr/>
          </p:nvSpPr>
          <p:spPr bwMode="auto">
            <a:xfrm flipH="1">
              <a:off x="4561" y="10507"/>
              <a:ext cx="55" cy="8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759" name="Rectangle 87"/>
          <p:cNvSpPr>
            <a:spLocks noChangeArrowheads="1"/>
          </p:cNvSpPr>
          <p:nvPr/>
        </p:nvSpPr>
        <p:spPr bwMode="auto">
          <a:xfrm>
            <a:off x="0" y="560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500034" y="4286256"/>
            <a:ext cx="428628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4348" y="6357958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цикл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000364" y="6357958"/>
            <a:ext cx="1493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цикл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286512" y="6357958"/>
            <a:ext cx="1498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цикл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-12" y="142984"/>
            <a:ext cx="9143429" cy="6357850"/>
            <a:chOff x="2120" y="1145"/>
            <a:chExt cx="7616" cy="4369"/>
          </a:xfrm>
        </p:grpSpPr>
        <p:sp>
          <p:nvSpPr>
            <p:cNvPr id="206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358" y="1194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2120" y="1145"/>
              <a:ext cx="7616" cy="3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Маркетинг и </a:t>
              </a: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девелопмент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городов – две стороны одного процесса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2298" y="1685"/>
              <a:ext cx="3461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Цель  </a:t>
              </a:r>
              <a:r>
                <a:rPr kumimoji="0" lang="ru-RU" sz="2000" b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продавца</a:t>
              </a: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(администрации, </a:t>
              </a:r>
              <a:r>
                <a:rPr kumimoji="0" lang="ru-RU" sz="2000" b="1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бизнес-сообщества</a:t>
              </a: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):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продвижение города, привлечение инвестиций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3310" y="3158"/>
              <a:ext cx="2521" cy="8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Средства: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PR, </a:t>
              </a: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реклама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20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развитие</a:t>
              </a:r>
              <a:r>
                <a:rPr kumimoji="0" lang="en-US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города</a:t>
              </a:r>
              <a:endPara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5869" y="1685"/>
              <a:ext cx="3642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Цель  покупателя </a:t>
              </a: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(инвестора, </a:t>
              </a:r>
              <a:r>
                <a:rPr kumimoji="0" lang="ru-RU" sz="2000" b="1" i="1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девелопера</a:t>
              </a: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):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извлечение прибыли от инвестиций в развитие города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928" y="3158"/>
              <a:ext cx="2882" cy="8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Средства: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девелопмент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экономики и недвижимости, </a:t>
              </a: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продвижение города</a:t>
              </a:r>
              <a:endPara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3310" y="4336"/>
              <a:ext cx="5532" cy="1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Инструментарий: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Комплексная экспертиза территорий, рынка, проектов</a:t>
              </a:r>
              <a:r>
                <a:rPr lang="ru-RU" sz="24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рейтинговая оценка инвестиционной привлекательности городов и рынков недвижимости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4262" y="2519"/>
              <a:ext cx="589" cy="63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6940" y="2519"/>
              <a:ext cx="588" cy="63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2543" y="3563"/>
              <a:ext cx="769" cy="1570"/>
            </a:xfrm>
            <a:prstGeom prst="curvedRightArrow">
              <a:avLst>
                <a:gd name="adj1" fmla="val 40832"/>
                <a:gd name="adj2" fmla="val 81664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8844" y="3550"/>
              <a:ext cx="770" cy="1522"/>
            </a:xfrm>
            <a:prstGeom prst="curvedLeftArrow">
              <a:avLst>
                <a:gd name="adj1" fmla="val 39055"/>
                <a:gd name="adj2" fmla="val 7811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4021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ndale Sans UI" charset="-52"/>
                <a:cs typeface="Times New Roman" pitchFamily="18" charset="0"/>
              </a:rPr>
              <a:t>Типовые продукты исследования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Экспертное заключение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краткие выводы и рекомендации Заказчику по всем решаемым задачам на основе ранее накопленных данных и экспертных знаний, с ориентировочной оценкой доходности проекта.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Аналитический отчет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аналитическое обоснование экспертного заключения на основе проводимого мониторинга, анализа и прогнозирования рынка, с уточненной оценкой доходности и сроков окупаемости проекта.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Отчет об исследовании рынка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углубленное исследование и прогнозирование закономерностей развития рынка и условий инвестиционной деятельности в периоды становления новых рынков, изменения законодательной и нормативной базы, перелома экономических тенденций и обоснование на этой основе рекомендаций Заказчику по повышению эффективности бизнеса, с представлением данных, необходимых для оценки доходности проекта.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Маркетинговая концепция проекта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отчет, содержащий углубленное исследование и прогнозирование рыночных условий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девелопмента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конкретного проекта, рекомендации по целесообразному использованию участка/объекта по функциям,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морфотипам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классам качества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определение потенциального потока доходов.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 правило, содержит также маркетинговый план - рекомендации по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неймингу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позиционированию объекта, способам его продвижения.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Бизнес-концепция проекта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отчет, содержащий оценку потока затрат,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доходности и рисков проекта,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рыночное обоснование рекомендаций Заказчику по управлению Объектом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предпроектной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проектной и строительной стадиях, в том числе формулирование содержательной части ТЗ на разработку (корректировку) архитектурно-градостроительного решения проектируемого Объекта.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Бизнес-план инвестиционного проекта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отчет, содержащий расчет и обоснование показателей доходности и эффективности проекта, финансовых, производственных, организационных условий его реализации.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00372"/>
            <a:ext cx="6400800" cy="2571768"/>
          </a:xfrm>
        </p:spPr>
        <p:txBody>
          <a:bodyPr>
            <a:normAutofit fontScale="70000" lnSpcReduction="20000"/>
          </a:bodyPr>
          <a:lstStyle/>
          <a:p>
            <a:r>
              <a:rPr lang="ru-RU" sz="5800" b="1" dirty="0" err="1" smtClean="0">
                <a:solidFill>
                  <a:schemeClr val="tx1"/>
                </a:solidFill>
                <a:latin typeface="Times New Roman" pitchFamily="18" charset="0"/>
              </a:rPr>
              <a:t>Стерник</a:t>
            </a:r>
            <a:r>
              <a:rPr lang="ru-RU" sz="5800" b="1" dirty="0" smtClean="0">
                <a:solidFill>
                  <a:schemeClr val="tx1"/>
                </a:solidFill>
                <a:latin typeface="Times New Roman" pitchFamily="18" charset="0"/>
              </a:rPr>
              <a:t> Г.М.</a:t>
            </a:r>
          </a:p>
          <a:p>
            <a:r>
              <a:rPr lang="ru-RU" sz="5800" b="1" dirty="0" smtClean="0">
                <a:solidFill>
                  <a:schemeClr val="tx1"/>
                </a:solidFill>
                <a:latin typeface="Times New Roman" pitchFamily="18" charset="0"/>
              </a:rPr>
              <a:t>Тел. (495)795-71-58</a:t>
            </a:r>
          </a:p>
          <a:p>
            <a:r>
              <a:rPr lang="en-US" sz="5800" b="1" dirty="0" smtClean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5800" b="1" dirty="0" smtClean="0">
                <a:solidFill>
                  <a:schemeClr val="tx1"/>
                </a:solidFill>
                <a:latin typeface="Times New Roman" pitchFamily="18" charset="0"/>
                <a:hlinkClick r:id="rId2"/>
              </a:rPr>
              <a:t>m_sternik@sterno.ru</a:t>
            </a:r>
            <a:endParaRPr lang="en-US" sz="5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5800" b="1" dirty="0" smtClean="0">
                <a:solidFill>
                  <a:schemeClr val="tx1"/>
                </a:solidFill>
                <a:latin typeface="Times New Roman" pitchFamily="18" charset="0"/>
              </a:rPr>
              <a:t>www.realtymarket.ru</a:t>
            </a:r>
            <a:endParaRPr lang="ru-RU" sz="5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3682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Полный объем инвестиционного анализа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14356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Полный объем инвестиционного анализа крупного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инвестиционно-строительного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проекта, особенно при обосновании концепции комплексной застройки территорий, включает анализ территории (города, района), рынка (различных сегментов рынка недвижимости города), земельного участка, синтез вариантов концепции застройки и финансовый анализ проекта с целью выбора наиболее эффективного варианта. </a:t>
            </a:r>
            <a:endParaRPr lang="ru-RU" b="1" dirty="0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2142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6385" name="Group 1"/>
          <p:cNvGrpSpPr>
            <a:grpSpLocks noChangeAspect="1"/>
          </p:cNvGrpSpPr>
          <p:nvPr/>
        </p:nvGrpSpPr>
        <p:grpSpPr bwMode="auto">
          <a:xfrm>
            <a:off x="357158" y="2571744"/>
            <a:ext cx="8578327" cy="3071459"/>
            <a:chOff x="2625" y="2055"/>
            <a:chExt cx="7000" cy="3094"/>
          </a:xfrm>
        </p:grpSpPr>
        <p:sp>
          <p:nvSpPr>
            <p:cNvPr id="1640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625" y="2055"/>
              <a:ext cx="6937" cy="309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5190" y="2919"/>
              <a:ext cx="1837" cy="14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Замысел </a:t>
              </a:r>
              <a:r>
                <a:rPr lang="ru-RU" sz="20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</a:t>
              </a: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нвестиционно-строительного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проекта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2625" y="2127"/>
              <a:ext cx="1947" cy="10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Анализ территории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2625" y="3638"/>
              <a:ext cx="1947" cy="132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Анализ рынка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7580" y="2199"/>
              <a:ext cx="1870" cy="8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Анализ участка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7755" y="3494"/>
              <a:ext cx="1870" cy="158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Синтез и анализ  концепции проекта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92" name="AutoShape 8"/>
            <p:cNvSpPr>
              <a:spLocks noChangeShapeType="1"/>
            </p:cNvSpPr>
            <p:nvPr/>
          </p:nvSpPr>
          <p:spPr bwMode="auto">
            <a:xfrm>
              <a:off x="4316" y="2991"/>
              <a:ext cx="851" cy="6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1" name="AutoShape 7"/>
            <p:cNvSpPr>
              <a:spLocks noChangeShapeType="1"/>
            </p:cNvSpPr>
            <p:nvPr/>
          </p:nvSpPr>
          <p:spPr bwMode="auto">
            <a:xfrm flipV="1">
              <a:off x="4432" y="3638"/>
              <a:ext cx="724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0" name="AutoShape 6"/>
            <p:cNvSpPr>
              <a:spLocks noChangeShapeType="1"/>
            </p:cNvSpPr>
            <p:nvPr/>
          </p:nvSpPr>
          <p:spPr bwMode="auto">
            <a:xfrm>
              <a:off x="4607" y="2631"/>
              <a:ext cx="3004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89" name="AutoShape 5"/>
            <p:cNvSpPr>
              <a:spLocks noChangeShapeType="1"/>
            </p:cNvSpPr>
            <p:nvPr/>
          </p:nvSpPr>
          <p:spPr bwMode="auto">
            <a:xfrm flipV="1">
              <a:off x="6997" y="2991"/>
              <a:ext cx="984" cy="5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88" name="AutoShape 4"/>
            <p:cNvSpPr>
              <a:spLocks noChangeShapeType="1"/>
            </p:cNvSpPr>
            <p:nvPr/>
          </p:nvSpPr>
          <p:spPr bwMode="auto">
            <a:xfrm>
              <a:off x="6997" y="3638"/>
              <a:ext cx="815" cy="4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87" name="AutoShape 3"/>
            <p:cNvSpPr>
              <a:spLocks noChangeShapeType="1"/>
            </p:cNvSpPr>
            <p:nvPr/>
          </p:nvSpPr>
          <p:spPr bwMode="auto">
            <a:xfrm>
              <a:off x="8629" y="3062"/>
              <a:ext cx="37" cy="504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86" name="AutoShape 2"/>
            <p:cNvSpPr>
              <a:spLocks noChangeShapeType="1"/>
            </p:cNvSpPr>
            <p:nvPr/>
          </p:nvSpPr>
          <p:spPr bwMode="auto">
            <a:xfrm>
              <a:off x="4490" y="4529"/>
              <a:ext cx="3264" cy="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369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6" name="Прямая со стрелкой 25"/>
          <p:cNvCxnSpPr>
            <a:stCxn id="16398" idx="4"/>
            <a:endCxn id="16397" idx="0"/>
          </p:cNvCxnSpPr>
          <p:nvPr/>
        </p:nvCxnSpPr>
        <p:spPr>
          <a:xfrm rot="5400000">
            <a:off x="1316870" y="3909923"/>
            <a:ext cx="466576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428604"/>
            <a:ext cx="871543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цикла инвестиционного анализа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анализ территории и рынка недвижимости на основе накопленных результатов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сопоставление с другими городами по рейтингу инвестиционной привлекательности для принятия предварительного решения о входе на рынок города или о продолжении исследования.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углубленное исследование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прогнозирование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рынка, спроса и предпочтений потребителей, динамики цен и арендных ставок, индексов доходности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девелопмента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различных сегментах рынка для принятия окончательного решения об отказе от проекта или о продолжении исследования.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концептуальное проектирование, определение предварительных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ТЭП проекта,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уточнение цен и арендных ставок на предполагаемые продукты проекта, расчет потока доходов и затрат и оценка доходности вариантов концепции, анализ рисков и выбор наиболее эффективного варианта.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цикл анализа и выбора территории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3714776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СТРАТЕГИЧЕСКИЙ АНАЛИЗ РЕАЛИЗУЕМОСТИ МЕСТОПОЛОЖЕНИЯ: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города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928670"/>
            <a:ext cx="3786214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ОПЕРАТИВНЫЙ АНАЛИЗ РЕАЛИЗУЕМОС ТИ МЕСТОПОЛО ЖЕНИЯ: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площадки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643182"/>
            <a:ext cx="635798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 РЕАЛИЗУЕМОСТИ 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площадей в различных сегментах </a:t>
            </a:r>
            <a:r>
              <a:rPr lang="ru-RU" sz="2000" b="1" cap="all" dirty="0" err="1" smtClean="0">
                <a:latin typeface="Times New Roman" pitchFamily="18" charset="0"/>
                <a:cs typeface="Times New Roman" pitchFamily="18" charset="0"/>
              </a:rPr>
              <a:t>РЫНКа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62" y="3857628"/>
            <a:ext cx="742955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ОЦЕНКА ФИНАНСОВОЙ РЕАЛИЗУЕМОСТИ ДЕВЕЛОПМЕНТА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57158" y="5143512"/>
            <a:ext cx="857256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ПРЕДВАРИТЕЛЬНАЯ ОЦЕНКА ЦЕЛЕСООБРАЗНОСТИ ВХОДА ИНВЕСТОРА (ДЕВЕЛОПЕРА) НА РЫНОК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rot="5400000">
            <a:off x="5894523" y="2001159"/>
            <a:ext cx="391073" cy="89297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 rot="5400000">
            <a:off x="2232531" y="2447646"/>
            <a:ext cx="391866" cy="7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3"/>
            <a:endCxn id="4" idx="1"/>
          </p:cNvCxnSpPr>
          <p:nvPr/>
        </p:nvCxnSpPr>
        <p:spPr>
          <a:xfrm>
            <a:off x="4286248" y="1590390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321173" y="3607595"/>
            <a:ext cx="500860" cy="79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7410" idx="0"/>
          </p:cNvCxnSpPr>
          <p:nvPr/>
        </p:nvCxnSpPr>
        <p:spPr>
          <a:xfrm rot="5400000">
            <a:off x="4357686" y="4857760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низ 38"/>
          <p:cNvSpPr/>
          <p:nvPr/>
        </p:nvSpPr>
        <p:spPr>
          <a:xfrm>
            <a:off x="4572000" y="5879592"/>
            <a:ext cx="214314" cy="764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000628" y="6072206"/>
            <a:ext cx="2996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предварительное решение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214290"/>
            <a:ext cx="8429716" cy="725470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1. Стратегический анализ реализуемости местоположения: анализ города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214422"/>
            <a:ext cx="4572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района, города как среды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девелопмента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недвижимости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714620"/>
            <a:ext cx="292895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города как социально-экономического образования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2714620"/>
            <a:ext cx="250033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пространственной организации города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2714620"/>
            <a:ext cx="242889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векторов роста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975334">
            <a:off x="2330762" y="1849241"/>
            <a:ext cx="245178" cy="930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H="1">
            <a:off x="4429124" y="1928802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008102">
            <a:off x="6618318" y="1782402"/>
            <a:ext cx="350644" cy="1052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города как социально-экономического образования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1" y="1142984"/>
            <a:ext cx="864399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Первая группа факторов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это специфические особенности города, региона, определяющие тот стабильный (хотя и колеблющийся в определенных пределах) уровень цен и активности рынка, который сложился в долгосрочном периоде в изучаемом сегменте рынка недвижимости: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административный статус и масштаб города,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экономический тип города (моногород, город-курорт, туристический центр, наукоград, промышленный город, многопрофильный промышленный центр), характер его промышленного и культурного развития, наличие экспортно-ориентированных, конкурентоспособных производств,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удаление от столиц, других крупных центров, от   границ с соседними государствами, от “горячих точек”, характер транспортных связей с ними,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природно-климатические и экологические условия,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характер и состояние жилого и нежилого фонда.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Вторая группа факторов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определяющая темпы изменения цен, арендных ставок, активности рынка, включает: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макроэкономические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макрофинансовые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условия в стране, в мире;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социально-экономические условия в городе (регионе);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демографическая  ситуация, базисная и небазисная занятость, безработица;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характер деловой активности отечественных и зарубежных инвесторов - потенциальных арендаторов и покупателей объектов коммерческой и жилой недвижимости на рынке города;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состояние законодательной и нормативно-правовой базы рынка (как на федеральном, так и на региональном и городском уровне) и его инфраструктуры;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характер политики местных властей относительно привлечения инвесторов-нерезидентов, развития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конкурентности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/монополизма на рынке, степени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клановости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коррумпированности власти, остроты противостояния властей различного уровня, власти и бизнеса.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Третья группа факторов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это «нематериальные» факторы: историческая, культурная, экологическая, эстетическая  аура, определяющая привлекательность города для проживания и бизнеса.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682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пространственной организации города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071966" cy="285752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4143404" cy="285752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3857652" cy="2928958"/>
          </a:xfrm>
          <a:prstGeom prst="rect">
            <a:avLst/>
          </a:prstGeom>
          <a:noFill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581900"/>
            <a:ext cx="2857500" cy="2371725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476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758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786190"/>
            <a:ext cx="4214842" cy="26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2186</Words>
  <PresentationFormat>On-screen Show (4:3)</PresentationFormat>
  <Paragraphs>237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Тема Office</vt:lpstr>
      <vt:lpstr>Стерник Г.М. главный аналитик РГР, профессор Российской экономической академии им. Г.В. Плеханова Стерник С.Г., старший преподаватель Государственной академии налоговой службы при Министерстве финансов РФ</vt:lpstr>
      <vt:lpstr>Slide 2</vt:lpstr>
      <vt:lpstr>Полный объем инвестиционного анализа</vt:lpstr>
      <vt:lpstr>Slide 4</vt:lpstr>
      <vt:lpstr>Первый цикл анализа и выбора территории</vt:lpstr>
      <vt:lpstr>Этап 1. Стратегический анализ реализуемости местоположения: анализ города</vt:lpstr>
      <vt:lpstr>Анализ города как социально-экономического образования</vt:lpstr>
      <vt:lpstr> </vt:lpstr>
      <vt:lpstr>Анализ пространственной организации города</vt:lpstr>
      <vt:lpstr>Ценовое зонирование рынка как метод выявления пространственных закономерностей территории. Москва. Центростремительность и западностремительность</vt:lpstr>
      <vt:lpstr>Ценовое зонирование рынка как метод выявления пространственных закономерностей территории. Новосибирск. Гантельный рост</vt:lpstr>
      <vt:lpstr>Анализ векторов роста</vt:lpstr>
      <vt:lpstr>Этапы 3, 4. Анализ рынка</vt:lpstr>
      <vt:lpstr>Экономический тип, фаза и стадия развития рынка</vt:lpstr>
      <vt:lpstr>Slide 15</vt:lpstr>
      <vt:lpstr>Slide 16</vt:lpstr>
      <vt:lpstr>Slide 17</vt:lpstr>
      <vt:lpstr>Slide 18</vt:lpstr>
      <vt:lpstr>Slide 19</vt:lpstr>
      <vt:lpstr>Slide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Стерник Г.М. главный аналитик РГР, профессор Российской экономической академии им. Г.В. Плеханова</dc:title>
  <cp:lastModifiedBy>HP</cp:lastModifiedBy>
  <cp:revision>34</cp:revision>
  <dcterms:modified xsi:type="dcterms:W3CDTF">2010-04-26T09:30:38Z</dcterms:modified>
</cp:coreProperties>
</file>