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58" r:id="rId4"/>
    <p:sldId id="259" r:id="rId5"/>
    <p:sldId id="260" r:id="rId6"/>
    <p:sldId id="261" r:id="rId7"/>
    <p:sldId id="262" r:id="rId8"/>
    <p:sldId id="271" r:id="rId9"/>
    <p:sldId id="272" r:id="rId10"/>
    <p:sldId id="263" r:id="rId11"/>
    <p:sldId id="270" r:id="rId12"/>
    <p:sldId id="273" r:id="rId13"/>
    <p:sldId id="274" r:id="rId14"/>
    <p:sldId id="275" r:id="rId15"/>
    <p:sldId id="266" r:id="rId16"/>
    <p:sldId id="267" r:id="rId17"/>
    <p:sldId id="268" r:id="rId18"/>
    <p:sldId id="277" r:id="rId19"/>
    <p:sldId id="269"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4" d="100"/>
          <a:sy n="74" d="100"/>
        </p:scale>
        <p:origin x="-1258"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Office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Microsoft_Office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_____Microsoft_Office_Excel6.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sz="877" b="1" i="0" u="none" strike="noStrike" baseline="0">
                <a:solidFill>
                  <a:srgbClr val="000000"/>
                </a:solidFill>
                <a:latin typeface="Times New Roman"/>
                <a:ea typeface="Times New Roman"/>
                <a:cs typeface="Times New Roman"/>
              </a:defRPr>
            </a:pPr>
            <a:r>
              <a:rPr lang="ru-RU"/>
              <a:t>Тюмень, РК, %</a:t>
            </a:r>
          </a:p>
        </c:rich>
      </c:tx>
      <c:layout>
        <c:manualLayout>
          <c:xMode val="edge"/>
          <c:yMode val="edge"/>
          <c:x val="0.35526315789473684"/>
          <c:y val="1.9762845849802479E-2"/>
        </c:manualLayout>
      </c:layout>
      <c:spPr>
        <a:noFill/>
        <a:ln w="25444">
          <a:noFill/>
        </a:ln>
      </c:spPr>
    </c:title>
    <c:plotArea>
      <c:layout>
        <c:manualLayout>
          <c:layoutTarget val="inner"/>
          <c:xMode val="edge"/>
          <c:yMode val="edge"/>
          <c:x val="0.21315789473684221"/>
          <c:y val="0.17391304347826175"/>
          <c:w val="0.49736842105263357"/>
          <c:h val="0.74703557312253133"/>
        </c:manualLayout>
      </c:layout>
      <c:pieChart>
        <c:varyColors val="1"/>
        <c:ser>
          <c:idx val="0"/>
          <c:order val="0"/>
          <c:tx>
            <c:strRef>
              <c:f>Sheet1!$B$1</c:f>
              <c:strCache>
                <c:ptCount val="1"/>
                <c:pt idx="0">
                  <c:v>1 кв</c:v>
                </c:pt>
              </c:strCache>
            </c:strRef>
          </c:tx>
          <c:spPr>
            <a:solidFill>
              <a:srgbClr val="9999FF"/>
            </a:solidFill>
            <a:ln w="12722">
              <a:solidFill>
                <a:srgbClr val="000000"/>
              </a:solidFill>
              <a:prstDash val="solid"/>
            </a:ln>
          </c:spPr>
          <c:dPt>
            <c:idx val="1"/>
            <c:spPr>
              <a:solidFill>
                <a:srgbClr val="993366"/>
              </a:solidFill>
              <a:ln w="12722">
                <a:solidFill>
                  <a:srgbClr val="000000"/>
                </a:solidFill>
                <a:prstDash val="solid"/>
              </a:ln>
            </c:spPr>
          </c:dPt>
          <c:dPt>
            <c:idx val="2"/>
            <c:spPr>
              <a:solidFill>
                <a:srgbClr val="FFFFCC"/>
              </a:solidFill>
              <a:ln w="12722">
                <a:solidFill>
                  <a:srgbClr val="000000"/>
                </a:solidFill>
                <a:prstDash val="solid"/>
              </a:ln>
            </c:spPr>
          </c:dPt>
          <c:dPt>
            <c:idx val="3"/>
            <c:spPr>
              <a:solidFill>
                <a:srgbClr val="CCFFFF"/>
              </a:solidFill>
              <a:ln w="12722">
                <a:solidFill>
                  <a:srgbClr val="000000"/>
                </a:solidFill>
                <a:prstDash val="solid"/>
              </a:ln>
            </c:spPr>
          </c:dPt>
          <c:dLbls>
            <c:spPr>
              <a:noFill/>
              <a:ln w="25444">
                <a:noFill/>
              </a:ln>
            </c:spPr>
            <c:txPr>
              <a:bodyPr/>
              <a:lstStyle/>
              <a:p>
                <a:pPr>
                  <a:defRPr sz="877" b="1" i="0" u="none" strike="noStrike" baseline="0">
                    <a:solidFill>
                      <a:srgbClr val="000000"/>
                    </a:solidFill>
                    <a:latin typeface="Times New Roman"/>
                    <a:ea typeface="Times New Roman"/>
                    <a:cs typeface="Times New Roman"/>
                  </a:defRPr>
                </a:pPr>
                <a:endParaRPr lang="ru-RU"/>
              </a:p>
            </c:txPr>
            <c:showVal val="1"/>
            <c:showLeaderLines val="1"/>
          </c:dLbls>
          <c:cat>
            <c:strRef>
              <c:f>Sheet1!$A$2:$A$5</c:f>
              <c:strCache>
                <c:ptCount val="4"/>
                <c:pt idx="0">
                  <c:v>эконом</c:v>
                </c:pt>
                <c:pt idx="1">
                  <c:v>комфорт</c:v>
                </c:pt>
                <c:pt idx="2">
                  <c:v>бизнес</c:v>
                </c:pt>
                <c:pt idx="3">
                  <c:v>элита</c:v>
                </c:pt>
              </c:strCache>
            </c:strRef>
          </c:cat>
          <c:val>
            <c:numRef>
              <c:f>Sheet1!$B$2:$B$5</c:f>
              <c:numCache>
                <c:formatCode>General</c:formatCode>
                <c:ptCount val="4"/>
                <c:pt idx="0">
                  <c:v>29.5</c:v>
                </c:pt>
                <c:pt idx="1">
                  <c:v>61.5</c:v>
                </c:pt>
                <c:pt idx="2">
                  <c:v>5.8</c:v>
                </c:pt>
                <c:pt idx="3">
                  <c:v>4.2</c:v>
                </c:pt>
              </c:numCache>
            </c:numRef>
          </c:val>
        </c:ser>
        <c:dLbls>
          <c:showVal val="1"/>
        </c:dLbls>
        <c:firstSliceAng val="0"/>
      </c:pieChart>
      <c:spPr>
        <a:noFill/>
        <a:ln w="25444">
          <a:noFill/>
        </a:ln>
      </c:spPr>
    </c:plotArea>
    <c:legend>
      <c:legendPos val="r"/>
      <c:layout>
        <c:manualLayout>
          <c:xMode val="edge"/>
          <c:yMode val="edge"/>
          <c:x val="0.76842105263158433"/>
          <c:y val="0.38339920948616601"/>
          <c:w val="0.22105263157894739"/>
          <c:h val="0.36758893280632432"/>
        </c:manualLayout>
      </c:layout>
      <c:spPr>
        <a:solidFill>
          <a:srgbClr val="FFFFFF"/>
        </a:solidFill>
        <a:ln w="3180">
          <a:solidFill>
            <a:srgbClr val="000000"/>
          </a:solidFill>
          <a:prstDash val="solid"/>
        </a:ln>
      </c:spPr>
      <c:txPr>
        <a:bodyPr/>
        <a:lstStyle/>
        <a:p>
          <a:pPr>
            <a:defRPr sz="806" b="1" i="0" u="none" strike="noStrike" baseline="0">
              <a:solidFill>
                <a:srgbClr val="000000"/>
              </a:solidFill>
              <a:latin typeface="Times New Roman"/>
              <a:ea typeface="Times New Roman"/>
              <a:cs typeface="Times New Roman"/>
            </a:defRPr>
          </a:pPr>
          <a:endParaRPr lang="ru-RU"/>
        </a:p>
      </c:txPr>
    </c:legend>
    <c:plotVisOnly val="1"/>
    <c:dispBlanksAs val="zero"/>
  </c:chart>
  <c:spPr>
    <a:noFill/>
    <a:ln w="3180">
      <a:solidFill>
        <a:srgbClr val="000000"/>
      </a:solidFill>
      <a:prstDash val="solid"/>
    </a:ln>
  </c:spPr>
  <c:txPr>
    <a:bodyPr/>
    <a:lstStyle/>
    <a:p>
      <a:pPr>
        <a:defRPr sz="877" b="1" i="0" u="none" strike="noStrike" baseline="0">
          <a:solidFill>
            <a:srgbClr val="000000"/>
          </a:solidFill>
          <a:latin typeface="Times New Roman"/>
          <a:ea typeface="Times New Roman"/>
          <a:cs typeface="Times New Roman"/>
        </a:defRPr>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sz="1002" b="1" i="0" u="none" strike="noStrike" baseline="0">
                <a:solidFill>
                  <a:srgbClr val="000000"/>
                </a:solidFill>
                <a:latin typeface="Times New Roman"/>
                <a:ea typeface="Times New Roman"/>
                <a:cs typeface="Times New Roman"/>
              </a:defRPr>
            </a:pPr>
            <a:r>
              <a:rPr lang="ru-RU"/>
              <a:t>Тюмень, ЕК, %</a:t>
            </a:r>
          </a:p>
        </c:rich>
      </c:tx>
      <c:layout>
        <c:manualLayout>
          <c:xMode val="edge"/>
          <c:yMode val="edge"/>
          <c:x val="0.33602150537634606"/>
          <c:y val="1.9762845849802479E-2"/>
        </c:manualLayout>
      </c:layout>
      <c:spPr>
        <a:noFill/>
        <a:ln w="25444">
          <a:noFill/>
        </a:ln>
      </c:spPr>
    </c:title>
    <c:plotArea>
      <c:layout>
        <c:manualLayout>
          <c:layoutTarget val="inner"/>
          <c:xMode val="edge"/>
          <c:yMode val="edge"/>
          <c:x val="0.18548387096774191"/>
          <c:y val="0.20158102766798416"/>
          <c:w val="0.50806451612903214"/>
          <c:h val="0.74703557312253133"/>
        </c:manualLayout>
      </c:layout>
      <c:pieChart>
        <c:varyColors val="1"/>
        <c:ser>
          <c:idx val="0"/>
          <c:order val="0"/>
          <c:tx>
            <c:strRef>
              <c:f>Sheet1!$B$1</c:f>
              <c:strCache>
                <c:ptCount val="1"/>
                <c:pt idx="0">
                  <c:v>1 кв</c:v>
                </c:pt>
              </c:strCache>
            </c:strRef>
          </c:tx>
          <c:spPr>
            <a:solidFill>
              <a:srgbClr val="9999FF"/>
            </a:solidFill>
            <a:ln w="12722">
              <a:solidFill>
                <a:srgbClr val="000000"/>
              </a:solidFill>
              <a:prstDash val="solid"/>
            </a:ln>
          </c:spPr>
          <c:dPt>
            <c:idx val="1"/>
            <c:spPr>
              <a:solidFill>
                <a:srgbClr val="993366"/>
              </a:solidFill>
              <a:ln w="12722">
                <a:solidFill>
                  <a:srgbClr val="000000"/>
                </a:solidFill>
                <a:prstDash val="solid"/>
              </a:ln>
            </c:spPr>
          </c:dPt>
          <c:dPt>
            <c:idx val="2"/>
            <c:spPr>
              <a:solidFill>
                <a:srgbClr val="FFFFCC"/>
              </a:solidFill>
              <a:ln w="12722">
                <a:solidFill>
                  <a:srgbClr val="000000"/>
                </a:solidFill>
                <a:prstDash val="solid"/>
              </a:ln>
            </c:spPr>
          </c:dPt>
          <c:dPt>
            <c:idx val="3"/>
            <c:spPr>
              <a:solidFill>
                <a:srgbClr val="CCFFFF"/>
              </a:solidFill>
              <a:ln w="12722">
                <a:solidFill>
                  <a:srgbClr val="000000"/>
                </a:solidFill>
                <a:prstDash val="solid"/>
              </a:ln>
            </c:spPr>
          </c:dPt>
          <c:dLbls>
            <c:dLbl>
              <c:idx val="0"/>
              <c:layout>
                <c:manualLayout>
                  <c:x val="-0.3611079640837454"/>
                  <c:y val="-9.9017019644858734E-2"/>
                </c:manualLayout>
              </c:layout>
              <c:dLblPos val="bestFit"/>
              <c:showVal val="1"/>
            </c:dLbl>
            <c:dLbl>
              <c:idx val="3"/>
              <c:layout>
                <c:manualLayout>
                  <c:x val="7.2919250464937704E-2"/>
                  <c:y val="-8.3566094707750761E-3"/>
                </c:manualLayout>
              </c:layout>
              <c:dLblPos val="bestFit"/>
              <c:showVal val="1"/>
            </c:dLbl>
            <c:spPr>
              <a:noFill/>
              <a:ln w="25444">
                <a:noFill/>
              </a:ln>
            </c:spPr>
            <c:txPr>
              <a:bodyPr/>
              <a:lstStyle/>
              <a:p>
                <a:pPr>
                  <a:defRPr sz="952" b="1" i="0" u="none" strike="noStrike" baseline="0">
                    <a:solidFill>
                      <a:srgbClr val="000000"/>
                    </a:solidFill>
                    <a:latin typeface="Times New Roman"/>
                    <a:ea typeface="Times New Roman"/>
                    <a:cs typeface="Times New Roman"/>
                  </a:defRPr>
                </a:pPr>
                <a:endParaRPr lang="ru-RU"/>
              </a:p>
            </c:txPr>
            <c:showVal val="1"/>
            <c:showLeaderLines val="1"/>
          </c:dLbls>
          <c:cat>
            <c:strRef>
              <c:f>Sheet1!$A$2:$A$5</c:f>
              <c:strCache>
                <c:ptCount val="4"/>
                <c:pt idx="0">
                  <c:v>эконом</c:v>
                </c:pt>
                <c:pt idx="1">
                  <c:v>комфорт</c:v>
                </c:pt>
                <c:pt idx="2">
                  <c:v>бизнес</c:v>
                </c:pt>
                <c:pt idx="3">
                  <c:v>элита</c:v>
                </c:pt>
              </c:strCache>
            </c:strRef>
          </c:cat>
          <c:val>
            <c:numRef>
              <c:f>Sheet1!$B$2:$B$5</c:f>
              <c:numCache>
                <c:formatCode>General</c:formatCode>
                <c:ptCount val="4"/>
                <c:pt idx="0">
                  <c:v>94</c:v>
                </c:pt>
                <c:pt idx="1">
                  <c:v>5.4</c:v>
                </c:pt>
                <c:pt idx="2">
                  <c:v>0.70000000000000062</c:v>
                </c:pt>
                <c:pt idx="3">
                  <c:v>0</c:v>
                </c:pt>
              </c:numCache>
            </c:numRef>
          </c:val>
        </c:ser>
        <c:dLbls>
          <c:showVal val="1"/>
        </c:dLbls>
        <c:firstSliceAng val="0"/>
      </c:pieChart>
      <c:spPr>
        <a:noFill/>
        <a:ln w="25444">
          <a:noFill/>
        </a:ln>
      </c:spPr>
    </c:plotArea>
    <c:legend>
      <c:legendPos val="r"/>
      <c:layout>
        <c:manualLayout>
          <c:xMode val="edge"/>
          <c:yMode val="edge"/>
          <c:x val="0.71236559139784938"/>
          <c:y val="0.33992094861660238"/>
          <c:w val="0.25806451612903231"/>
          <c:h val="0.39920948616600788"/>
        </c:manualLayout>
      </c:layout>
      <c:spPr>
        <a:solidFill>
          <a:srgbClr val="FFFFFF"/>
        </a:solidFill>
        <a:ln w="3181">
          <a:solidFill>
            <a:srgbClr val="000000"/>
          </a:solidFill>
          <a:prstDash val="solid"/>
        </a:ln>
      </c:spPr>
      <c:txPr>
        <a:bodyPr/>
        <a:lstStyle/>
        <a:p>
          <a:pPr>
            <a:defRPr sz="922" b="1" i="0" u="none" strike="noStrike" baseline="0">
              <a:solidFill>
                <a:srgbClr val="000000"/>
              </a:solidFill>
              <a:latin typeface="Times New Roman"/>
              <a:ea typeface="Times New Roman"/>
              <a:cs typeface="Times New Roman"/>
            </a:defRPr>
          </a:pPr>
          <a:endParaRPr lang="ru-RU"/>
        </a:p>
      </c:txPr>
    </c:legend>
    <c:plotVisOnly val="1"/>
    <c:dispBlanksAs val="zero"/>
  </c:chart>
  <c:spPr>
    <a:noFill/>
    <a:ln w="3181">
      <a:solidFill>
        <a:srgbClr val="000000"/>
      </a:solidFill>
      <a:prstDash val="solid"/>
    </a:ln>
  </c:spPr>
  <c:txPr>
    <a:bodyPr/>
    <a:lstStyle/>
    <a:p>
      <a:pPr>
        <a:defRPr sz="1002" b="1" i="0" u="none" strike="noStrike" baseline="0">
          <a:solidFill>
            <a:srgbClr val="000000"/>
          </a:solidFill>
          <a:latin typeface="Times New Roman"/>
          <a:ea typeface="Times New Roman"/>
          <a:cs typeface="Times New Roman"/>
        </a:defRPr>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sz="901" b="1" i="0" u="none" strike="noStrike" baseline="0">
                <a:solidFill>
                  <a:srgbClr val="000000"/>
                </a:solidFill>
                <a:latin typeface="Times New Roman"/>
                <a:ea typeface="Times New Roman"/>
                <a:cs typeface="Times New Roman"/>
              </a:defRPr>
            </a:pPr>
            <a:r>
              <a:rPr lang="ru-RU"/>
              <a:t>Краснодар, РК, %</a:t>
            </a:r>
          </a:p>
        </c:rich>
      </c:tx>
      <c:layout>
        <c:manualLayout>
          <c:xMode val="edge"/>
          <c:yMode val="edge"/>
          <c:x val="0.33505154639175344"/>
          <c:y val="1.9762845849802479E-2"/>
        </c:manualLayout>
      </c:layout>
      <c:spPr>
        <a:noFill/>
        <a:ln w="25442">
          <a:noFill/>
        </a:ln>
      </c:spPr>
    </c:title>
    <c:plotArea>
      <c:layout>
        <c:manualLayout>
          <c:layoutTarget val="inner"/>
          <c:xMode val="edge"/>
          <c:yMode val="edge"/>
          <c:x val="0.19587628865979378"/>
          <c:y val="0.18577075098814227"/>
          <c:w val="0.49742268041237248"/>
          <c:h val="0.7628458498023738"/>
        </c:manualLayout>
      </c:layout>
      <c:pieChart>
        <c:varyColors val="1"/>
        <c:ser>
          <c:idx val="0"/>
          <c:order val="0"/>
          <c:tx>
            <c:strRef>
              <c:f>Sheet1!$B$1</c:f>
              <c:strCache>
                <c:ptCount val="1"/>
                <c:pt idx="0">
                  <c:v>1 кв</c:v>
                </c:pt>
              </c:strCache>
            </c:strRef>
          </c:tx>
          <c:spPr>
            <a:solidFill>
              <a:srgbClr val="9999FF"/>
            </a:solidFill>
            <a:ln w="12721">
              <a:solidFill>
                <a:srgbClr val="000000"/>
              </a:solidFill>
              <a:prstDash val="solid"/>
            </a:ln>
          </c:spPr>
          <c:dPt>
            <c:idx val="1"/>
            <c:spPr>
              <a:solidFill>
                <a:srgbClr val="993366"/>
              </a:solidFill>
              <a:ln w="12721">
                <a:solidFill>
                  <a:srgbClr val="000000"/>
                </a:solidFill>
                <a:prstDash val="solid"/>
              </a:ln>
            </c:spPr>
          </c:dPt>
          <c:dPt>
            <c:idx val="2"/>
            <c:spPr>
              <a:solidFill>
                <a:srgbClr val="FFFFCC"/>
              </a:solidFill>
              <a:ln w="12721">
                <a:solidFill>
                  <a:srgbClr val="000000"/>
                </a:solidFill>
                <a:prstDash val="solid"/>
              </a:ln>
            </c:spPr>
          </c:dPt>
          <c:dPt>
            <c:idx val="3"/>
            <c:spPr>
              <a:solidFill>
                <a:srgbClr val="CCFFFF"/>
              </a:solidFill>
              <a:ln w="12721">
                <a:solidFill>
                  <a:srgbClr val="000000"/>
                </a:solidFill>
                <a:prstDash val="solid"/>
              </a:ln>
            </c:spPr>
          </c:dPt>
          <c:dLbls>
            <c:dLbl>
              <c:idx val="1"/>
              <c:layout>
                <c:manualLayout>
                  <c:x val="0.25697933897403968"/>
                  <c:y val="-8.2891988657750965E-2"/>
                </c:manualLayout>
              </c:layout>
              <c:dLblPos val="bestFit"/>
              <c:showVal val="1"/>
            </c:dLbl>
            <c:spPr>
              <a:noFill/>
              <a:ln w="25442">
                <a:noFill/>
              </a:ln>
            </c:spPr>
            <c:txPr>
              <a:bodyPr/>
              <a:lstStyle/>
              <a:p>
                <a:pPr>
                  <a:defRPr sz="901" b="1" i="0" u="none" strike="noStrike" baseline="0">
                    <a:solidFill>
                      <a:srgbClr val="000000"/>
                    </a:solidFill>
                    <a:latin typeface="Times New Roman"/>
                    <a:ea typeface="Times New Roman"/>
                    <a:cs typeface="Times New Roman"/>
                  </a:defRPr>
                </a:pPr>
                <a:endParaRPr lang="ru-RU"/>
              </a:p>
            </c:txPr>
            <c:showVal val="1"/>
            <c:showLeaderLines val="1"/>
          </c:dLbls>
          <c:cat>
            <c:strRef>
              <c:f>Sheet1!$A$2:$A$5</c:f>
              <c:strCache>
                <c:ptCount val="4"/>
                <c:pt idx="0">
                  <c:v>эконом</c:v>
                </c:pt>
                <c:pt idx="1">
                  <c:v>комфорт</c:v>
                </c:pt>
                <c:pt idx="2">
                  <c:v>бизнес</c:v>
                </c:pt>
                <c:pt idx="3">
                  <c:v>элита</c:v>
                </c:pt>
              </c:strCache>
            </c:strRef>
          </c:cat>
          <c:val>
            <c:numRef>
              <c:f>Sheet1!$B$2:$B$5</c:f>
              <c:numCache>
                <c:formatCode>General</c:formatCode>
                <c:ptCount val="4"/>
                <c:pt idx="0">
                  <c:v>25.7</c:v>
                </c:pt>
                <c:pt idx="1">
                  <c:v>46.9</c:v>
                </c:pt>
                <c:pt idx="2">
                  <c:v>22.9</c:v>
                </c:pt>
                <c:pt idx="3">
                  <c:v>4.5</c:v>
                </c:pt>
              </c:numCache>
            </c:numRef>
          </c:val>
        </c:ser>
        <c:dLbls>
          <c:showVal val="1"/>
        </c:dLbls>
        <c:firstSliceAng val="0"/>
      </c:pieChart>
      <c:spPr>
        <a:noFill/>
        <a:ln w="25442">
          <a:noFill/>
        </a:ln>
      </c:spPr>
    </c:plotArea>
    <c:legend>
      <c:legendPos val="r"/>
      <c:layout>
        <c:manualLayout>
          <c:xMode val="edge"/>
          <c:yMode val="edge"/>
          <c:x val="0.77319587628866382"/>
          <c:y val="0.40316205533596838"/>
          <c:w val="0.21649484536082558"/>
          <c:h val="0.36758893280632432"/>
        </c:manualLayout>
      </c:layout>
      <c:spPr>
        <a:solidFill>
          <a:srgbClr val="FFFFFF"/>
        </a:solidFill>
        <a:ln w="3180">
          <a:solidFill>
            <a:srgbClr val="000000"/>
          </a:solidFill>
          <a:prstDash val="solid"/>
        </a:ln>
      </c:spPr>
      <c:txPr>
        <a:bodyPr/>
        <a:lstStyle/>
        <a:p>
          <a:pPr>
            <a:defRPr sz="826" b="1" i="0" u="none" strike="noStrike" baseline="0">
              <a:solidFill>
                <a:srgbClr val="000000"/>
              </a:solidFill>
              <a:latin typeface="Times New Roman"/>
              <a:ea typeface="Times New Roman"/>
              <a:cs typeface="Times New Roman"/>
            </a:defRPr>
          </a:pPr>
          <a:endParaRPr lang="ru-RU"/>
        </a:p>
      </c:txPr>
    </c:legend>
    <c:plotVisOnly val="1"/>
    <c:dispBlanksAs val="zero"/>
  </c:chart>
  <c:spPr>
    <a:noFill/>
    <a:ln w="3180">
      <a:solidFill>
        <a:srgbClr val="000000"/>
      </a:solidFill>
      <a:prstDash val="solid"/>
    </a:ln>
  </c:spPr>
  <c:txPr>
    <a:bodyPr/>
    <a:lstStyle/>
    <a:p>
      <a:pPr>
        <a:defRPr sz="901" b="1" i="0" u="none" strike="noStrike" baseline="0">
          <a:solidFill>
            <a:srgbClr val="000000"/>
          </a:solidFill>
          <a:latin typeface="Times New Roman"/>
          <a:ea typeface="Times New Roman"/>
          <a:cs typeface="Times New Roman"/>
        </a:defRPr>
      </a:pPr>
      <a:endParaRPr lang="ru-RU"/>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sz="1002" b="1" i="0" u="none" strike="noStrike" baseline="0">
                <a:solidFill>
                  <a:srgbClr val="000000"/>
                </a:solidFill>
                <a:latin typeface="Times New Roman"/>
                <a:ea typeface="Times New Roman"/>
                <a:cs typeface="Times New Roman"/>
              </a:defRPr>
            </a:pPr>
            <a:r>
              <a:rPr lang="ru-RU"/>
              <a:t>Краснодар, ЕК, %</a:t>
            </a:r>
          </a:p>
        </c:rich>
      </c:tx>
      <c:layout>
        <c:manualLayout>
          <c:xMode val="edge"/>
          <c:yMode val="edge"/>
          <c:x val="0.30913978494623656"/>
          <c:y val="1.9762845849802479E-2"/>
        </c:manualLayout>
      </c:layout>
      <c:spPr>
        <a:noFill/>
        <a:ln w="25444">
          <a:noFill/>
        </a:ln>
      </c:spPr>
    </c:title>
    <c:plotArea>
      <c:layout>
        <c:manualLayout>
          <c:layoutTarget val="inner"/>
          <c:xMode val="edge"/>
          <c:yMode val="edge"/>
          <c:x val="0.14942540048873199"/>
          <c:y val="0.21088798135307713"/>
          <c:w val="0.51075268817204256"/>
          <c:h val="0.75098814229249211"/>
        </c:manualLayout>
      </c:layout>
      <c:pieChart>
        <c:varyColors val="1"/>
        <c:ser>
          <c:idx val="0"/>
          <c:order val="0"/>
          <c:tx>
            <c:strRef>
              <c:f>Sheet1!$B$1</c:f>
              <c:strCache>
                <c:ptCount val="1"/>
                <c:pt idx="0">
                  <c:v>1 кв</c:v>
                </c:pt>
              </c:strCache>
            </c:strRef>
          </c:tx>
          <c:spPr>
            <a:solidFill>
              <a:srgbClr val="9999FF"/>
            </a:solidFill>
            <a:ln w="12722">
              <a:solidFill>
                <a:srgbClr val="000000"/>
              </a:solidFill>
              <a:prstDash val="solid"/>
            </a:ln>
          </c:spPr>
          <c:dPt>
            <c:idx val="1"/>
            <c:spPr>
              <a:solidFill>
                <a:srgbClr val="993366"/>
              </a:solidFill>
              <a:ln w="12722">
                <a:solidFill>
                  <a:srgbClr val="000000"/>
                </a:solidFill>
                <a:prstDash val="solid"/>
              </a:ln>
            </c:spPr>
          </c:dPt>
          <c:dPt>
            <c:idx val="2"/>
            <c:spPr>
              <a:solidFill>
                <a:srgbClr val="FFFFCC"/>
              </a:solidFill>
              <a:ln w="12722">
                <a:solidFill>
                  <a:srgbClr val="000000"/>
                </a:solidFill>
                <a:prstDash val="solid"/>
              </a:ln>
            </c:spPr>
          </c:dPt>
          <c:dPt>
            <c:idx val="3"/>
            <c:spPr>
              <a:solidFill>
                <a:srgbClr val="CCFFFF"/>
              </a:solidFill>
              <a:ln w="12722">
                <a:solidFill>
                  <a:srgbClr val="000000"/>
                </a:solidFill>
                <a:prstDash val="solid"/>
              </a:ln>
            </c:spPr>
          </c:dPt>
          <c:dLbls>
            <c:dLbl>
              <c:idx val="0"/>
              <c:layout>
                <c:manualLayout>
                  <c:x val="-5.1590203755124883E-4"/>
                  <c:y val="5.1696982548587081E-2"/>
                </c:manualLayout>
              </c:layout>
              <c:dLblPos val="bestFit"/>
              <c:showVal val="1"/>
            </c:dLbl>
            <c:dLbl>
              <c:idx val="1"/>
              <c:layout>
                <c:manualLayout>
                  <c:x val="-1.4230341966431144E-3"/>
                  <c:y val="0.10641712618941321"/>
                </c:manualLayout>
              </c:layout>
              <c:dLblPos val="bestFit"/>
              <c:showVal val="1"/>
            </c:dLbl>
            <c:dLbl>
              <c:idx val="2"/>
              <c:layout>
                <c:manualLayout>
                  <c:x val="7.0774431491392002E-3"/>
                  <c:y val="-1.0288110813769067E-2"/>
                </c:manualLayout>
              </c:layout>
              <c:dLblPos val="bestFit"/>
              <c:showVal val="1"/>
            </c:dLbl>
            <c:dLbl>
              <c:idx val="3"/>
              <c:layout>
                <c:manualLayout>
                  <c:x val="0.14842378816941601"/>
                  <c:y val="-1.1151962093612081E-2"/>
                </c:manualLayout>
              </c:layout>
              <c:dLblPos val="bestFit"/>
              <c:showVal val="1"/>
            </c:dLbl>
            <c:spPr>
              <a:noFill/>
              <a:ln w="25444">
                <a:noFill/>
              </a:ln>
            </c:spPr>
            <c:txPr>
              <a:bodyPr/>
              <a:lstStyle/>
              <a:p>
                <a:pPr>
                  <a:defRPr sz="1002" b="1" i="0" u="none" strike="noStrike" baseline="0">
                    <a:solidFill>
                      <a:srgbClr val="000000"/>
                    </a:solidFill>
                    <a:latin typeface="Times New Roman"/>
                    <a:ea typeface="Times New Roman"/>
                    <a:cs typeface="Times New Roman"/>
                  </a:defRPr>
                </a:pPr>
                <a:endParaRPr lang="ru-RU"/>
              </a:p>
            </c:txPr>
            <c:showVal val="1"/>
            <c:showLeaderLines val="1"/>
          </c:dLbls>
          <c:cat>
            <c:strRef>
              <c:f>Sheet1!$A$2:$A$5</c:f>
              <c:strCache>
                <c:ptCount val="4"/>
                <c:pt idx="0">
                  <c:v>эконом</c:v>
                </c:pt>
                <c:pt idx="1">
                  <c:v>комфорт</c:v>
                </c:pt>
                <c:pt idx="2">
                  <c:v>бизнес</c:v>
                </c:pt>
                <c:pt idx="3">
                  <c:v>элита</c:v>
                </c:pt>
              </c:strCache>
            </c:strRef>
          </c:cat>
          <c:val>
            <c:numRef>
              <c:f>Sheet1!$B$2:$B$5</c:f>
              <c:numCache>
                <c:formatCode>General</c:formatCode>
                <c:ptCount val="4"/>
                <c:pt idx="0">
                  <c:v>66.7</c:v>
                </c:pt>
                <c:pt idx="1">
                  <c:v>20.3</c:v>
                </c:pt>
                <c:pt idx="2">
                  <c:v>9.8000000000000007</c:v>
                </c:pt>
                <c:pt idx="3">
                  <c:v>3.6</c:v>
                </c:pt>
              </c:numCache>
            </c:numRef>
          </c:val>
        </c:ser>
        <c:dLbls>
          <c:showVal val="1"/>
        </c:dLbls>
        <c:firstSliceAng val="0"/>
      </c:pieChart>
      <c:spPr>
        <a:noFill/>
        <a:ln w="25444">
          <a:noFill/>
        </a:ln>
      </c:spPr>
    </c:plotArea>
    <c:legend>
      <c:legendPos val="r"/>
      <c:layout>
        <c:manualLayout>
          <c:xMode val="edge"/>
          <c:yMode val="edge"/>
          <c:x val="0.72580645161290314"/>
          <c:y val="0.30434782608695682"/>
          <c:w val="0.25806451612903231"/>
          <c:h val="0.39920948616600788"/>
        </c:manualLayout>
      </c:layout>
      <c:spPr>
        <a:solidFill>
          <a:srgbClr val="FFFFFF"/>
        </a:solidFill>
        <a:ln w="3181">
          <a:solidFill>
            <a:srgbClr val="000000"/>
          </a:solidFill>
          <a:prstDash val="solid"/>
        </a:ln>
      </c:spPr>
      <c:txPr>
        <a:bodyPr/>
        <a:lstStyle/>
        <a:p>
          <a:pPr>
            <a:defRPr sz="922" b="1" i="0" u="none" strike="noStrike" baseline="0">
              <a:solidFill>
                <a:srgbClr val="000000"/>
              </a:solidFill>
              <a:latin typeface="Times New Roman"/>
              <a:ea typeface="Times New Roman"/>
              <a:cs typeface="Times New Roman"/>
            </a:defRPr>
          </a:pPr>
          <a:endParaRPr lang="ru-RU"/>
        </a:p>
      </c:txPr>
    </c:legend>
    <c:plotVisOnly val="1"/>
    <c:dispBlanksAs val="zero"/>
  </c:chart>
  <c:spPr>
    <a:noFill/>
    <a:ln w="3181">
      <a:solidFill>
        <a:srgbClr val="000000"/>
      </a:solidFill>
      <a:prstDash val="solid"/>
    </a:ln>
  </c:spPr>
  <c:txPr>
    <a:bodyPr/>
    <a:lstStyle/>
    <a:p>
      <a:pPr>
        <a:defRPr sz="1002" b="1" i="0" u="none" strike="noStrike" baseline="0">
          <a:solidFill>
            <a:srgbClr val="000000"/>
          </a:solidFill>
          <a:latin typeface="Times New Roman"/>
          <a:ea typeface="Times New Roman"/>
          <a:cs typeface="Times New Roman"/>
        </a:defRPr>
      </a:pPr>
      <a:endParaRPr lang="ru-RU"/>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sz="1002" b="1" i="0" u="none" strike="noStrike" baseline="0">
                <a:solidFill>
                  <a:srgbClr val="000000"/>
                </a:solidFill>
                <a:latin typeface="Times New Roman"/>
                <a:ea typeface="Times New Roman"/>
                <a:cs typeface="Times New Roman"/>
              </a:defRPr>
            </a:pPr>
            <a:r>
              <a:rPr lang="ru-RU"/>
              <a:t>Челябинск, РК, %</a:t>
            </a:r>
          </a:p>
        </c:rich>
      </c:tx>
      <c:layout>
        <c:manualLayout>
          <c:xMode val="edge"/>
          <c:yMode val="edge"/>
          <c:x val="0.31185567010309373"/>
          <c:y val="1.9762845849802479E-2"/>
        </c:manualLayout>
      </c:layout>
      <c:spPr>
        <a:noFill/>
        <a:ln w="25442">
          <a:noFill/>
        </a:ln>
      </c:spPr>
    </c:title>
    <c:plotArea>
      <c:layout>
        <c:manualLayout>
          <c:layoutTarget val="inner"/>
          <c:xMode val="edge"/>
          <c:yMode val="edge"/>
          <c:x val="7.4339656704810575E-2"/>
          <c:y val="0.21341275903944842"/>
          <c:w val="0.4702217114765026"/>
          <c:h val="0.66321394993536253"/>
        </c:manualLayout>
      </c:layout>
      <c:pieChart>
        <c:varyColors val="1"/>
        <c:ser>
          <c:idx val="0"/>
          <c:order val="0"/>
          <c:tx>
            <c:strRef>
              <c:f>Sheet1!$B$1</c:f>
              <c:strCache>
                <c:ptCount val="1"/>
                <c:pt idx="0">
                  <c:v>1 кв</c:v>
                </c:pt>
              </c:strCache>
            </c:strRef>
          </c:tx>
          <c:spPr>
            <a:solidFill>
              <a:srgbClr val="9999FF"/>
            </a:solidFill>
            <a:ln w="12721">
              <a:solidFill>
                <a:srgbClr val="000000"/>
              </a:solidFill>
              <a:prstDash val="solid"/>
            </a:ln>
          </c:spPr>
          <c:dPt>
            <c:idx val="1"/>
            <c:spPr>
              <a:solidFill>
                <a:srgbClr val="993366"/>
              </a:solidFill>
              <a:ln w="12721">
                <a:solidFill>
                  <a:srgbClr val="000000"/>
                </a:solidFill>
                <a:prstDash val="solid"/>
              </a:ln>
            </c:spPr>
          </c:dPt>
          <c:dLbls>
            <c:dLbl>
              <c:idx val="0"/>
              <c:layout>
                <c:manualLayout>
                  <c:x val="-6.3640094663441837E-2"/>
                  <c:y val="-0.44607461664631309"/>
                </c:manualLayout>
              </c:layout>
              <c:dLblPos val="bestFit"/>
              <c:showVal val="1"/>
            </c:dLbl>
            <c:dLbl>
              <c:idx val="1"/>
              <c:layout>
                <c:manualLayout>
                  <c:x val="3.2006829755791007E-2"/>
                  <c:y val="0.32688746326257001"/>
                </c:manualLayout>
              </c:layout>
              <c:dLblPos val="bestFit"/>
              <c:showVal val="1"/>
            </c:dLbl>
            <c:dLbl>
              <c:idx val="3"/>
              <c:delete val="1"/>
            </c:dLbl>
            <c:spPr>
              <a:noFill/>
              <a:ln w="25442">
                <a:noFill/>
              </a:ln>
            </c:spPr>
            <c:txPr>
              <a:bodyPr/>
              <a:lstStyle/>
              <a:p>
                <a:pPr>
                  <a:defRPr sz="1002" b="1" i="0" u="none" strike="noStrike" baseline="0">
                    <a:solidFill>
                      <a:srgbClr val="000000"/>
                    </a:solidFill>
                    <a:latin typeface="Times New Roman"/>
                    <a:ea typeface="Times New Roman"/>
                    <a:cs typeface="Times New Roman"/>
                  </a:defRPr>
                </a:pPr>
                <a:endParaRPr lang="ru-RU"/>
              </a:p>
            </c:txPr>
            <c:showVal val="1"/>
            <c:showLeaderLines val="1"/>
          </c:dLbls>
          <c:cat>
            <c:strRef>
              <c:f>Sheet1!$A$2:$A$3</c:f>
              <c:strCache>
                <c:ptCount val="2"/>
                <c:pt idx="0">
                  <c:v>стандартные квартиры</c:v>
                </c:pt>
                <c:pt idx="1">
                  <c:v>повышенной комфортности</c:v>
                </c:pt>
              </c:strCache>
            </c:strRef>
          </c:cat>
          <c:val>
            <c:numRef>
              <c:f>Sheet1!$B$2:$B$3</c:f>
              <c:numCache>
                <c:formatCode>General</c:formatCode>
                <c:ptCount val="2"/>
                <c:pt idx="0">
                  <c:v>57</c:v>
                </c:pt>
                <c:pt idx="1">
                  <c:v>43</c:v>
                </c:pt>
              </c:numCache>
            </c:numRef>
          </c:val>
        </c:ser>
        <c:dLbls>
          <c:showVal val="1"/>
        </c:dLbls>
        <c:firstSliceAng val="0"/>
      </c:pieChart>
      <c:spPr>
        <a:noFill/>
        <a:ln w="25442">
          <a:noFill/>
        </a:ln>
      </c:spPr>
    </c:plotArea>
    <c:legend>
      <c:legendPos val="r"/>
      <c:layout>
        <c:manualLayout>
          <c:xMode val="edge"/>
          <c:yMode val="edge"/>
          <c:x val="0.63144329896907436"/>
          <c:y val="0.33201581027668103"/>
          <c:w val="0.35567010309278457"/>
          <c:h val="0.51778656126482159"/>
        </c:manualLayout>
      </c:layout>
      <c:spPr>
        <a:solidFill>
          <a:srgbClr val="FFFFFF"/>
        </a:solidFill>
        <a:ln w="3180">
          <a:solidFill>
            <a:srgbClr val="000000"/>
          </a:solidFill>
          <a:prstDash val="solid"/>
        </a:ln>
      </c:spPr>
      <c:txPr>
        <a:bodyPr/>
        <a:lstStyle/>
        <a:p>
          <a:pPr>
            <a:defRPr sz="922" b="1" i="0" u="none" strike="noStrike" baseline="0">
              <a:solidFill>
                <a:srgbClr val="000000"/>
              </a:solidFill>
              <a:latin typeface="Times New Roman"/>
              <a:ea typeface="Times New Roman"/>
              <a:cs typeface="Times New Roman"/>
            </a:defRPr>
          </a:pPr>
          <a:endParaRPr lang="ru-RU"/>
        </a:p>
      </c:txPr>
    </c:legend>
    <c:plotVisOnly val="1"/>
    <c:dispBlanksAs val="zero"/>
  </c:chart>
  <c:spPr>
    <a:noFill/>
    <a:ln w="3180">
      <a:solidFill>
        <a:srgbClr val="000000"/>
      </a:solidFill>
      <a:prstDash val="solid"/>
    </a:ln>
  </c:spPr>
  <c:txPr>
    <a:bodyPr/>
    <a:lstStyle/>
    <a:p>
      <a:pPr>
        <a:defRPr sz="1002" b="1" i="0" u="none" strike="noStrike" baseline="0">
          <a:solidFill>
            <a:srgbClr val="000000"/>
          </a:solidFill>
          <a:latin typeface="Times New Roman"/>
          <a:ea typeface="Times New Roman"/>
          <a:cs typeface="Times New Roman"/>
        </a:defRPr>
      </a:pPr>
      <a:endParaRPr lang="ru-RU"/>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sz="1002" b="1" i="0" u="none" strike="noStrike" baseline="0">
                <a:solidFill>
                  <a:srgbClr val="000000"/>
                </a:solidFill>
                <a:latin typeface="Times New Roman"/>
                <a:ea typeface="Times New Roman"/>
                <a:cs typeface="Times New Roman"/>
              </a:defRPr>
            </a:pPr>
            <a:r>
              <a:rPr lang="ru-RU"/>
              <a:t>Челябинск, ЕК, %</a:t>
            </a:r>
          </a:p>
        </c:rich>
      </c:tx>
      <c:layout>
        <c:manualLayout>
          <c:xMode val="edge"/>
          <c:yMode val="edge"/>
          <c:x val="0.30376344086021501"/>
          <c:y val="1.9762845849802479E-2"/>
        </c:manualLayout>
      </c:layout>
      <c:spPr>
        <a:noFill/>
        <a:ln w="25444">
          <a:noFill/>
        </a:ln>
      </c:spPr>
    </c:title>
    <c:plotArea>
      <c:layout>
        <c:manualLayout>
          <c:layoutTarget val="inner"/>
          <c:xMode val="edge"/>
          <c:yMode val="edge"/>
          <c:x val="0.16666666666666666"/>
          <c:y val="0.19762845849802371"/>
          <c:w val="0.51075268817204256"/>
          <c:h val="0.75098814229249211"/>
        </c:manualLayout>
      </c:layout>
      <c:pieChart>
        <c:varyColors val="1"/>
        <c:ser>
          <c:idx val="0"/>
          <c:order val="0"/>
          <c:tx>
            <c:strRef>
              <c:f>Sheet1!$B$1</c:f>
              <c:strCache>
                <c:ptCount val="1"/>
                <c:pt idx="0">
                  <c:v>1 кв</c:v>
                </c:pt>
              </c:strCache>
            </c:strRef>
          </c:tx>
          <c:spPr>
            <a:solidFill>
              <a:srgbClr val="9999FF"/>
            </a:solidFill>
            <a:ln w="12722">
              <a:solidFill>
                <a:srgbClr val="000000"/>
              </a:solidFill>
              <a:prstDash val="solid"/>
            </a:ln>
          </c:spPr>
          <c:dPt>
            <c:idx val="1"/>
            <c:spPr>
              <a:solidFill>
                <a:srgbClr val="993366"/>
              </a:solidFill>
              <a:ln w="12722">
                <a:solidFill>
                  <a:srgbClr val="000000"/>
                </a:solidFill>
                <a:prstDash val="solid"/>
              </a:ln>
            </c:spPr>
          </c:dPt>
          <c:dPt>
            <c:idx val="2"/>
            <c:spPr>
              <a:solidFill>
                <a:srgbClr val="FFFFCC"/>
              </a:solidFill>
              <a:ln w="12722">
                <a:solidFill>
                  <a:srgbClr val="000000"/>
                </a:solidFill>
                <a:prstDash val="solid"/>
              </a:ln>
            </c:spPr>
          </c:dPt>
          <c:dPt>
            <c:idx val="3"/>
            <c:spPr>
              <a:solidFill>
                <a:srgbClr val="CCFFFF"/>
              </a:solidFill>
              <a:ln w="12722">
                <a:solidFill>
                  <a:srgbClr val="000000"/>
                </a:solidFill>
                <a:prstDash val="solid"/>
              </a:ln>
            </c:spPr>
          </c:dPt>
          <c:dLbls>
            <c:dLbl>
              <c:idx val="0"/>
              <c:layout>
                <c:manualLayout>
                  <c:x val="6.7789618970042514E-2"/>
                  <c:y val="-5.7971053202442819E-4"/>
                </c:manualLayout>
              </c:layout>
              <c:dLblPos val="bestFit"/>
              <c:showVal val="1"/>
            </c:dLbl>
            <c:dLbl>
              <c:idx val="1"/>
              <c:layout>
                <c:manualLayout>
                  <c:x val="5.4641724254712913E-2"/>
                  <c:y val="-8.8932767614419164E-2"/>
                </c:manualLayout>
              </c:layout>
              <c:dLblPos val="bestFit"/>
              <c:showVal val="1"/>
            </c:dLbl>
            <c:dLbl>
              <c:idx val="2"/>
              <c:layout>
                <c:manualLayout>
                  <c:x val="1.8726599838257245E-2"/>
                  <c:y val="-1.2662971671783221E-2"/>
                </c:manualLayout>
              </c:layout>
              <c:dLblPos val="bestFit"/>
              <c:showVal val="1"/>
            </c:dLbl>
            <c:dLbl>
              <c:idx val="3"/>
              <c:layout>
                <c:manualLayout>
                  <c:x val="7.2992695295735946E-2"/>
                  <c:y val="-5.2548831888610233E-3"/>
                </c:manualLayout>
              </c:layout>
              <c:dLblPos val="bestFit"/>
              <c:showVal val="1"/>
            </c:dLbl>
            <c:spPr>
              <a:noFill/>
              <a:ln w="25444">
                <a:noFill/>
              </a:ln>
            </c:spPr>
            <c:txPr>
              <a:bodyPr/>
              <a:lstStyle/>
              <a:p>
                <a:pPr>
                  <a:defRPr sz="1002" b="1" i="0" u="none" strike="noStrike" baseline="0">
                    <a:solidFill>
                      <a:srgbClr val="000000"/>
                    </a:solidFill>
                    <a:latin typeface="Times New Roman"/>
                    <a:ea typeface="Times New Roman"/>
                    <a:cs typeface="Times New Roman"/>
                  </a:defRPr>
                </a:pPr>
                <a:endParaRPr lang="ru-RU"/>
              </a:p>
            </c:txPr>
            <c:showVal val="1"/>
            <c:showLeaderLines val="1"/>
          </c:dLbls>
          <c:cat>
            <c:strRef>
              <c:f>Sheet1!$A$2:$A$5</c:f>
              <c:strCache>
                <c:ptCount val="4"/>
                <c:pt idx="0">
                  <c:v>эконом</c:v>
                </c:pt>
                <c:pt idx="1">
                  <c:v>комфорт</c:v>
                </c:pt>
                <c:pt idx="2">
                  <c:v>бизнес</c:v>
                </c:pt>
                <c:pt idx="3">
                  <c:v>элита</c:v>
                </c:pt>
              </c:strCache>
            </c:strRef>
          </c:cat>
          <c:val>
            <c:numRef>
              <c:f>Sheet1!$B$2:$B$5</c:f>
              <c:numCache>
                <c:formatCode>General</c:formatCode>
                <c:ptCount val="4"/>
                <c:pt idx="0">
                  <c:v>11.2</c:v>
                </c:pt>
                <c:pt idx="1">
                  <c:v>54</c:v>
                </c:pt>
                <c:pt idx="2">
                  <c:v>33.200000000000003</c:v>
                </c:pt>
                <c:pt idx="3">
                  <c:v>1.6</c:v>
                </c:pt>
              </c:numCache>
            </c:numRef>
          </c:val>
        </c:ser>
        <c:dLbls>
          <c:showVal val="1"/>
        </c:dLbls>
        <c:firstSliceAng val="0"/>
      </c:pieChart>
      <c:spPr>
        <a:noFill/>
        <a:ln w="25444">
          <a:noFill/>
        </a:ln>
      </c:spPr>
    </c:plotArea>
    <c:legend>
      <c:legendPos val="r"/>
      <c:layout>
        <c:manualLayout>
          <c:xMode val="edge"/>
          <c:yMode val="edge"/>
          <c:x val="0.73118279569892453"/>
          <c:y val="0.38339920948616601"/>
          <c:w val="0.25806451612903231"/>
          <c:h val="0.39920948616600788"/>
        </c:manualLayout>
      </c:layout>
      <c:spPr>
        <a:solidFill>
          <a:srgbClr val="FFFFFF"/>
        </a:solidFill>
        <a:ln w="3181">
          <a:solidFill>
            <a:srgbClr val="000000"/>
          </a:solidFill>
          <a:prstDash val="solid"/>
        </a:ln>
      </c:spPr>
      <c:txPr>
        <a:bodyPr/>
        <a:lstStyle/>
        <a:p>
          <a:pPr>
            <a:defRPr sz="922" b="1" i="0" u="none" strike="noStrike" baseline="0">
              <a:solidFill>
                <a:srgbClr val="000000"/>
              </a:solidFill>
              <a:latin typeface="Times New Roman"/>
              <a:ea typeface="Times New Roman"/>
              <a:cs typeface="Times New Roman"/>
            </a:defRPr>
          </a:pPr>
          <a:endParaRPr lang="ru-RU"/>
        </a:p>
      </c:txPr>
    </c:legend>
    <c:plotVisOnly val="1"/>
    <c:dispBlanksAs val="zero"/>
  </c:chart>
  <c:spPr>
    <a:noFill/>
    <a:ln w="3181">
      <a:solidFill>
        <a:srgbClr val="000000"/>
      </a:solidFill>
      <a:prstDash val="solid"/>
    </a:ln>
  </c:spPr>
  <c:txPr>
    <a:bodyPr/>
    <a:lstStyle/>
    <a:p>
      <a:pPr>
        <a:defRPr sz="1002" b="1" i="0" u="none" strike="noStrike" baseline="0">
          <a:solidFill>
            <a:srgbClr val="000000"/>
          </a:solidFill>
          <a:latin typeface="Times New Roman"/>
          <a:ea typeface="Times New Roman"/>
          <a:cs typeface="Times New Roman"/>
        </a:defRPr>
      </a:pPr>
      <a:endParaRPr lang="ru-RU"/>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02.09.2013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02.09.2013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02.09.2013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02.09.2013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02.09.2013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02.09.2013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02.09.2013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02.09.2013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7.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filosof.historic.ru/enc/item/f00/s04/a000486.shtml" TargetMode="External"/><Relationship Id="rId2" Type="http://schemas.openxmlformats.org/officeDocument/2006/relationships/hyperlink" Target="http://ru.wikipedia.org/wiki/%D0%9B%D0%B0%D1%82%D0%B8%D0%BD%D1%81%D0%BA%D0%B8%D0%B9_%D1%8F%D0%B7%D1%8B%D0%BA" TargetMode="External"/><Relationship Id="rId1" Type="http://schemas.openxmlformats.org/officeDocument/2006/relationships/slideLayout" Target="../slideLayouts/slideLayout7.xml"/><Relationship Id="rId6" Type="http://schemas.openxmlformats.org/officeDocument/2006/relationships/hyperlink" Target="http://ru.wikipedia.org/w/index.php?title=%D0%9E%D1%82%D0%BD%D0%BE%D1%81%D0%B8%D1%82%D0%B5%D0%BB%D1%8C%D0%BD%D0%BE%D0%B5&amp;action=edit&amp;redlink=1" TargetMode="External"/><Relationship Id="rId5" Type="http://schemas.openxmlformats.org/officeDocument/2006/relationships/hyperlink" Target="http://ru.wikipedia.org/w/index.php?title=%D0%A3%D1%81%D0%BB%D0%BE%D0%B2%D0%BD%D0%BE%D0%B5&amp;action=edit&amp;redlink=1" TargetMode="External"/><Relationship Id="rId4" Type="http://schemas.openxmlformats.org/officeDocument/2006/relationships/hyperlink" Target="http://ru.wikipedia.org/wiki/%D0%A2%D0%B8%D0%BF%D0%BE%D0%BB%D0%BE%D0%B3%D0%B8%D1%8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realtymarket.ru/obyavleniya/OB-ETOM-DOKUMENTE.html"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764704"/>
            <a:ext cx="7772400" cy="1470025"/>
          </a:xfrm>
        </p:spPr>
        <p:txBody>
          <a:bodyPr>
            <a:normAutofit/>
          </a:bodyPr>
          <a:lstStyle/>
          <a:p>
            <a:r>
              <a:rPr lang="ru-RU" sz="2400" b="1" dirty="0" err="1" smtClean="0">
                <a:latin typeface="Times New Roman" pitchFamily="18" charset="0"/>
                <a:cs typeface="Times New Roman" pitchFamily="18" charset="0"/>
              </a:rPr>
              <a:t>Стерник</a:t>
            </a:r>
            <a:r>
              <a:rPr lang="ru-RU" sz="2400" b="1" dirty="0" smtClean="0">
                <a:latin typeface="Times New Roman" pitchFamily="18" charset="0"/>
                <a:cs typeface="Times New Roman" pitchFamily="18" charset="0"/>
              </a:rPr>
              <a:t> Г.М.,</a:t>
            </a:r>
            <a:br>
              <a:rPr lang="ru-RU" sz="2400" b="1" dirty="0" smtClean="0">
                <a:latin typeface="Times New Roman" pitchFamily="18" charset="0"/>
                <a:cs typeface="Times New Roman" pitchFamily="18" charset="0"/>
              </a:rPr>
            </a:br>
            <a:r>
              <a:rPr lang="ru-RU" sz="2400" b="1" dirty="0" smtClean="0">
                <a:latin typeface="Times New Roman" pitchFamily="18" charset="0"/>
                <a:cs typeface="Times New Roman" pitchFamily="18" charset="0"/>
              </a:rPr>
              <a:t>профессор кафедры Управление проектами и программами» РЭУ им. Г.В.Плеханова</a:t>
            </a:r>
            <a:endParaRPr lang="ru-RU" sz="24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899592" y="2348880"/>
            <a:ext cx="7776864" cy="1752600"/>
          </a:xfrm>
        </p:spPr>
        <p:txBody>
          <a:bodyPr>
            <a:noAutofit/>
          </a:bodyPr>
          <a:lstStyle/>
          <a:p>
            <a:r>
              <a:rPr lang="ru-RU" b="1" dirty="0" smtClean="0">
                <a:solidFill>
                  <a:srgbClr val="C00000"/>
                </a:solidFill>
                <a:latin typeface="Times New Roman" pitchFamily="18" charset="0"/>
                <a:cs typeface="Times New Roman" pitchFamily="18" charset="0"/>
              </a:rPr>
              <a:t>Принципы классифицирования объектов недвижимости по потребительскому качеству (классу)</a:t>
            </a:r>
          </a:p>
          <a:p>
            <a:r>
              <a:rPr lang="ru-RU" sz="1800" b="1" dirty="0" smtClean="0">
                <a:solidFill>
                  <a:schemeClr val="tx1"/>
                </a:solidFill>
                <a:latin typeface="Times New Roman" pitchFamily="18" charset="0"/>
                <a:cs typeface="Times New Roman" pitchFamily="18" charset="0"/>
              </a:rPr>
              <a:t>(доклад на Круглом столе "Особенности  классификации  жилья  в  России и за рубежом «</a:t>
            </a:r>
            <a:r>
              <a:rPr lang="en-US" sz="1800" b="1" dirty="0" smtClean="0">
                <a:solidFill>
                  <a:schemeClr val="tx1"/>
                </a:solidFill>
                <a:latin typeface="Times New Roman" pitchFamily="18" charset="0"/>
                <a:cs typeface="Times New Roman" pitchFamily="18" charset="0"/>
              </a:rPr>
              <a:t>VII </a:t>
            </a:r>
            <a:r>
              <a:rPr lang="ru-RU" sz="1800" b="1" dirty="0" smtClean="0">
                <a:solidFill>
                  <a:schemeClr val="tx1"/>
                </a:solidFill>
                <a:latin typeface="Times New Roman" pitchFamily="18" charset="0"/>
                <a:cs typeface="Times New Roman" pitchFamily="18" charset="0"/>
              </a:rPr>
              <a:t>Санкт-Петербургского Всероссийского жилищного конгресса)</a:t>
            </a:r>
          </a:p>
          <a:p>
            <a:endParaRPr lang="ru-RU" sz="2400" dirty="0" smtClean="0">
              <a:solidFill>
                <a:schemeClr val="tx1"/>
              </a:solidFill>
              <a:latin typeface="Times New Roman" pitchFamily="18" charset="0"/>
              <a:cs typeface="Times New Roman" pitchFamily="18" charset="0"/>
            </a:endParaRPr>
          </a:p>
          <a:p>
            <a:endParaRPr lang="ru-RU" sz="2400" dirty="0" smtClean="0">
              <a:solidFill>
                <a:schemeClr val="tx1"/>
              </a:solidFill>
              <a:latin typeface="Times New Roman" pitchFamily="18" charset="0"/>
              <a:cs typeface="Times New Roman" pitchFamily="18" charset="0"/>
            </a:endParaRPr>
          </a:p>
          <a:p>
            <a:r>
              <a:rPr lang="ru-RU" sz="1800" b="1" dirty="0" smtClean="0">
                <a:solidFill>
                  <a:schemeClr val="tx1"/>
                </a:solidFill>
                <a:latin typeface="Times New Roman" pitchFamily="18" charset="0"/>
                <a:cs typeface="Times New Roman" pitchFamily="18" charset="0"/>
              </a:rPr>
              <a:t>Санкт-Петербург, 4.10.13</a:t>
            </a:r>
            <a:endParaRPr lang="ru-RU" sz="1800" b="1"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179512" y="-159306"/>
            <a:ext cx="8820472" cy="70173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lnSpc>
                <a:spcPct val="150000"/>
              </a:lnSpc>
              <a:spcBef>
                <a:spcPct val="0"/>
              </a:spcBef>
              <a:spcAft>
                <a:spcPct val="0"/>
              </a:spcAft>
            </a:pPr>
            <a:r>
              <a:rPr lang="ru-RU" sz="2000" b="1" dirty="0" smtClean="0">
                <a:solidFill>
                  <a:srgbClr val="C00000"/>
                </a:solidFill>
                <a:latin typeface="Times New Roman" pitchFamily="18" charset="0"/>
                <a:ea typeface="Calibri" pitchFamily="34" charset="0"/>
                <a:cs typeface="Times New Roman" pitchFamily="18" charset="0"/>
              </a:rPr>
              <a:t>Принцип 4 выбора способа и технологии классифицирования </a:t>
            </a:r>
          </a:p>
          <a:p>
            <a:pPr lvl="0" indent="457200" algn="just" fontAlgn="base">
              <a:lnSpc>
                <a:spcPct val="150000"/>
              </a:lnSpc>
              <a:spcBef>
                <a:spcPct val="0"/>
              </a:spcBef>
              <a:spcAft>
                <a:spcPct val="0"/>
              </a:spcAft>
            </a:pPr>
            <a:r>
              <a:rPr lang="ru-RU" b="1" dirty="0" smtClean="0">
                <a:latin typeface="Times New Roman" pitchFamily="18" charset="0"/>
                <a:ea typeface="Calibri" pitchFamily="34" charset="0"/>
                <a:cs typeface="Times New Roman" pitchFamily="18" charset="0"/>
              </a:rPr>
              <a:t>Классифицирование может осуществляться либо </a:t>
            </a:r>
            <a:r>
              <a:rPr lang="ru-RU" b="1" i="1" dirty="0" smtClean="0">
                <a:latin typeface="Times New Roman" pitchFamily="18" charset="0"/>
                <a:ea typeface="Calibri" pitchFamily="34" charset="0"/>
                <a:cs typeface="Times New Roman" pitchFamily="18" charset="0"/>
              </a:rPr>
              <a:t>дискретным способом </a:t>
            </a:r>
            <a:r>
              <a:rPr lang="ru-RU" b="1" dirty="0" smtClean="0">
                <a:latin typeface="Times New Roman" pitchFamily="18" charset="0"/>
                <a:ea typeface="Calibri" pitchFamily="34" charset="0"/>
                <a:cs typeface="Times New Roman" pitchFamily="18" charset="0"/>
              </a:rPr>
              <a:t>(набор нескольких классов), либо </a:t>
            </a:r>
            <a:r>
              <a:rPr lang="ru-RU" b="1" i="1" dirty="0" smtClean="0">
                <a:latin typeface="Times New Roman" pitchFamily="18" charset="0"/>
                <a:ea typeface="Calibri" pitchFamily="34" charset="0"/>
                <a:cs typeface="Times New Roman" pitchFamily="18" charset="0"/>
              </a:rPr>
              <a:t>непрерывным способом </a:t>
            </a:r>
            <a:r>
              <a:rPr lang="ru-RU" b="1" dirty="0" smtClean="0">
                <a:latin typeface="Times New Roman" pitchFamily="18" charset="0"/>
                <a:ea typeface="Calibri" pitchFamily="34" charset="0"/>
                <a:cs typeface="Times New Roman" pitchFamily="18" charset="0"/>
              </a:rPr>
              <a:t>(рейтинг, </a:t>
            </a:r>
            <a:r>
              <a:rPr lang="ru-RU" b="1" dirty="0" err="1" smtClean="0">
                <a:latin typeface="Times New Roman" pitchFamily="18" charset="0"/>
                <a:ea typeface="Calibri" pitchFamily="34" charset="0"/>
                <a:cs typeface="Times New Roman" pitchFamily="18" charset="0"/>
              </a:rPr>
              <a:t>ранкинг</a:t>
            </a:r>
            <a:r>
              <a:rPr lang="ru-RU" b="1" dirty="0" smtClean="0">
                <a:latin typeface="Times New Roman" pitchFamily="18" charset="0"/>
                <a:ea typeface="Calibri" pitchFamily="34" charset="0"/>
                <a:cs typeface="Times New Roman" pitchFamily="18" charset="0"/>
              </a:rPr>
              <a:t>), с последующим переходом к дискретному набору классов.</a:t>
            </a:r>
            <a:endParaRPr lang="ru-RU" b="1" dirty="0" smtClean="0">
              <a:latin typeface="Times New Roman" pitchFamily="18" charset="0"/>
              <a:cs typeface="Times New Roman" pitchFamily="18"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Пример первого способа: </a:t>
            </a:r>
            <a:r>
              <a:rPr lang="ru-RU" b="1" dirty="0" smtClean="0">
                <a:latin typeface="Times New Roman" pitchFamily="18" charset="0"/>
                <a:ea typeface="Calibri" pitchFamily="34" charset="0"/>
                <a:cs typeface="Times New Roman" pitchFamily="18" charset="0"/>
              </a:rPr>
              <a:t>К</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лассификация новостроек («Единая методика…»).</a:t>
            </a:r>
          </a:p>
          <a:p>
            <a:pPr marL="0" marR="0" lvl="0" indent="457200" algn="just" defTabSz="914400" rtl="0" eaLnBrk="0" fontAlgn="base" latinLnBrk="0" hangingPunct="0">
              <a:lnSpc>
                <a:spcPct val="150000"/>
              </a:lnSpc>
              <a:spcBef>
                <a:spcPct val="0"/>
              </a:spcBef>
              <a:spcAft>
                <a:spcPct val="0"/>
              </a:spcAft>
              <a:buClrTx/>
              <a:buSzTx/>
              <a:buFontTx/>
              <a:buNone/>
              <a:tabLst/>
            </a:pPr>
            <a:r>
              <a:rPr lang="ru-RU" b="1" dirty="0" smtClean="0">
                <a:latin typeface="Times New Roman" pitchFamily="18" charset="0"/>
                <a:cs typeface="Times New Roman" pitchFamily="18" charset="0"/>
              </a:rPr>
              <a:t>Технология:</a:t>
            </a:r>
          </a:p>
          <a:p>
            <a:pPr algn="just">
              <a:lnSpc>
                <a:spcPct val="150000"/>
              </a:lnSpc>
            </a:pPr>
            <a:r>
              <a:rPr lang="ru-RU" sz="1600" b="1" dirty="0" smtClean="0">
                <a:latin typeface="Times New Roman" pitchFamily="18" charset="0"/>
                <a:cs typeface="Times New Roman" pitchFamily="18" charset="0"/>
              </a:rPr>
              <a:t>- </a:t>
            </a:r>
            <a:r>
              <a:rPr lang="ru-RU" sz="1600" b="1" i="1" dirty="0" smtClean="0">
                <a:latin typeface="Times New Roman" pitchFamily="18" charset="0"/>
                <a:cs typeface="Times New Roman" pitchFamily="18" charset="0"/>
              </a:rPr>
              <a:t>предварительная однокритериальная классификация</a:t>
            </a:r>
            <a:r>
              <a:rPr lang="ru-RU" sz="1600" b="1" dirty="0" smtClean="0">
                <a:latin typeface="Times New Roman" pitchFamily="18" charset="0"/>
                <a:cs typeface="Times New Roman" pitchFamily="18" charset="0"/>
              </a:rPr>
              <a:t>. Для каждой характеристики, выраженной числом или количественным признаком, определяется максимальный для всей совокупности объектов рынка диапазон варьирования, который затем разбивается на поддиапазоны по признаку существенного влияния на изменение цены на каждом (не обязательно равном) </a:t>
            </a:r>
            <a:r>
              <a:rPr lang="ru-RU" sz="1600" b="1" dirty="0" err="1" smtClean="0">
                <a:latin typeface="Times New Roman" pitchFamily="18" charset="0"/>
                <a:cs typeface="Times New Roman" pitchFamily="18" charset="0"/>
              </a:rPr>
              <a:t>поддиапазоне</a:t>
            </a:r>
            <a:r>
              <a:rPr lang="ru-RU" sz="1600" b="1" dirty="0" smtClean="0">
                <a:latin typeface="Times New Roman" pitchFamily="18" charset="0"/>
                <a:cs typeface="Times New Roman" pitchFamily="18" charset="0"/>
              </a:rPr>
              <a:t>. Число поддиапазонов равно числу классов. Принадлежность к одному из поддиапазонов служит критерием класса качества объекта по одному классификационному признаку;</a:t>
            </a:r>
          </a:p>
          <a:p>
            <a:pPr algn="just">
              <a:lnSpc>
                <a:spcPct val="150000"/>
              </a:lnSpc>
            </a:pPr>
            <a:r>
              <a:rPr lang="ru-RU" sz="1600" b="1" dirty="0" smtClean="0">
                <a:latin typeface="Times New Roman" pitchFamily="18" charset="0"/>
                <a:cs typeface="Times New Roman" pitchFamily="18" charset="0"/>
              </a:rPr>
              <a:t>- </a:t>
            </a:r>
            <a:r>
              <a:rPr lang="ru-RU" sz="1600" b="1" i="1" dirty="0" smtClean="0">
                <a:latin typeface="Times New Roman" pitchFamily="18" charset="0"/>
                <a:cs typeface="Times New Roman" pitchFamily="18" charset="0"/>
              </a:rPr>
              <a:t>создание многокритериальной классификации</a:t>
            </a:r>
            <a:r>
              <a:rPr lang="ru-RU" sz="1600" b="1" dirty="0" smtClean="0">
                <a:latin typeface="Times New Roman" pitchFamily="18" charset="0"/>
                <a:cs typeface="Times New Roman" pitchFamily="18" charset="0"/>
              </a:rPr>
              <a:t>. Сгруппируем характеристики качества таким образом, чтобы совокупность одноименных поддиапазонов и/или признаков образовывала физически определимое множество. Тогда </a:t>
            </a:r>
            <a:r>
              <a:rPr lang="ru-RU" sz="1600" b="1" dirty="0" smtClean="0">
                <a:solidFill>
                  <a:srgbClr val="C00000"/>
                </a:solidFill>
                <a:latin typeface="Times New Roman" pitchFamily="18" charset="0"/>
                <a:cs typeface="Times New Roman" pitchFamily="18" charset="0"/>
              </a:rPr>
              <a:t>под «классом» понимается группа объектов, выбранная из общей совокупности объектов, все характеристики которых имеют значения, лежащие внутри одноименного поддиапазона.</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17693"/>
            <a:ext cx="8568952" cy="6324808"/>
          </a:xfrm>
          <a:prstGeom prst="rect">
            <a:avLst/>
          </a:prstGeom>
        </p:spPr>
        <p:txBody>
          <a:bodyPr wrap="square">
            <a:spAutoFit/>
          </a:bodyPr>
          <a:lstStyle/>
          <a:p>
            <a:pPr lvl="0" indent="457200" algn="just" eaLnBrk="0" fontAlgn="base" hangingPunct="0">
              <a:lnSpc>
                <a:spcPct val="150000"/>
              </a:lnSpc>
              <a:spcBef>
                <a:spcPct val="0"/>
              </a:spcBef>
              <a:spcAft>
                <a:spcPct val="0"/>
              </a:spcAft>
            </a:pPr>
            <a:r>
              <a:rPr lang="ru-RU" b="1" dirty="0" smtClean="0">
                <a:latin typeface="Times New Roman" pitchFamily="18" charset="0"/>
                <a:ea typeface="Calibri" pitchFamily="34" charset="0"/>
                <a:cs typeface="Times New Roman" pitchFamily="18" charset="0"/>
              </a:rPr>
              <a:t>Примеры применения второго способа:</a:t>
            </a:r>
            <a:endParaRPr lang="ru-RU" dirty="0" smtClean="0">
              <a:latin typeface="Times New Roman" pitchFamily="18" charset="0"/>
              <a:cs typeface="Times New Roman" pitchFamily="18" charset="0"/>
            </a:endParaRPr>
          </a:p>
          <a:p>
            <a:pPr lvl="0" algn="just" eaLnBrk="0" fontAlgn="base" hangingPunct="0">
              <a:lnSpc>
                <a:spcPct val="150000"/>
              </a:lnSpc>
              <a:spcBef>
                <a:spcPct val="0"/>
              </a:spcBef>
              <a:spcAft>
                <a:spcPct val="0"/>
              </a:spcAft>
            </a:pPr>
            <a:r>
              <a:rPr lang="ru-RU" b="1" dirty="0" smtClean="0">
                <a:latin typeface="Times New Roman" pitchFamily="18" charset="0"/>
                <a:ea typeface="Calibri" pitchFamily="34" charset="0"/>
                <a:cs typeface="Times New Roman" pitchFamily="18" charset="0"/>
              </a:rPr>
              <a:t>- рейтинг качества районов и топонимических зон Москвы («Анализ рынка недвижимости для профессионалов») – непрерывный способ с переходом к дискретному;</a:t>
            </a:r>
            <a:endParaRPr lang="ru-RU" b="1" dirty="0" smtClean="0">
              <a:latin typeface="Times New Roman" pitchFamily="18" charset="0"/>
              <a:cs typeface="Times New Roman" pitchFamily="18" charset="0"/>
            </a:endParaRPr>
          </a:p>
          <a:p>
            <a:pPr lvl="0" algn="just" eaLnBrk="0" fontAlgn="base" hangingPunct="0">
              <a:lnSpc>
                <a:spcPct val="150000"/>
              </a:lnSpc>
              <a:spcBef>
                <a:spcPct val="0"/>
              </a:spcBef>
              <a:spcAft>
                <a:spcPct val="0"/>
              </a:spcAft>
            </a:pPr>
            <a:r>
              <a:rPr lang="ru-RU" b="1" dirty="0" smtClean="0">
                <a:latin typeface="Times New Roman" pitchFamily="18" charset="0"/>
                <a:ea typeface="Calibri" pitchFamily="34" charset="0"/>
                <a:cs typeface="Times New Roman" pitchFamily="18" charset="0"/>
              </a:rPr>
              <a:t>- рейтинг </a:t>
            </a:r>
            <a:r>
              <a:rPr lang="ru-RU" b="1" dirty="0" smtClean="0">
                <a:solidFill>
                  <a:srgbClr val="000000"/>
                </a:solidFill>
                <a:latin typeface="Times New Roman" pitchFamily="18" charset="0"/>
                <a:ea typeface="Times New Roman" pitchFamily="18" charset="0"/>
                <a:cs typeface="Times New Roman" pitchFamily="18" charset="0"/>
              </a:rPr>
              <a:t>социальной ответственности строительных компаний Московского региона </a:t>
            </a:r>
            <a:r>
              <a:rPr lang="ru-RU" b="1" dirty="0" smtClean="0">
                <a:latin typeface="Times New Roman" pitchFamily="18" charset="0"/>
                <a:ea typeface="Calibri" pitchFamily="34" charset="0"/>
                <a:cs typeface="Times New Roman" pitchFamily="18" charset="0"/>
              </a:rPr>
              <a:t>(</a:t>
            </a:r>
            <a:r>
              <a:rPr lang="ru-RU" b="1" dirty="0" smtClean="0">
                <a:solidFill>
                  <a:srgbClr val="000000"/>
                </a:solidFill>
                <a:latin typeface="Times New Roman" pitchFamily="18" charset="0"/>
                <a:ea typeface="Times New Roman" pitchFamily="18" charset="0"/>
                <a:cs typeface="Times New Roman" pitchFamily="18" charset="0"/>
              </a:rPr>
              <a:t>газета «Московская перспектива» и Агентство политических и экономических коммуникаций) – непрерывный способ; </a:t>
            </a:r>
            <a:endParaRPr lang="ru-RU" b="1" dirty="0" smtClean="0">
              <a:latin typeface="Times New Roman" pitchFamily="18" charset="0"/>
              <a:cs typeface="Times New Roman" pitchFamily="18" charset="0"/>
            </a:endParaRPr>
          </a:p>
          <a:p>
            <a:pPr lvl="0" algn="just" eaLnBrk="0" fontAlgn="base" hangingPunct="0">
              <a:lnSpc>
                <a:spcPct val="150000"/>
              </a:lnSpc>
              <a:spcBef>
                <a:spcPct val="0"/>
              </a:spcBef>
              <a:spcAft>
                <a:spcPct val="0"/>
              </a:spcAft>
              <a:buFontTx/>
              <a:buChar char="-"/>
            </a:pPr>
            <a:r>
              <a:rPr lang="ru-RU" b="1" dirty="0" err="1" smtClean="0">
                <a:latin typeface="Times New Roman" pitchFamily="18" charset="0"/>
                <a:ea typeface="Calibri" pitchFamily="34" charset="0"/>
                <a:cs typeface="Times New Roman" pitchFamily="18" charset="0"/>
              </a:rPr>
              <a:t>ранкинг</a:t>
            </a:r>
            <a:r>
              <a:rPr lang="ru-RU" b="1" dirty="0" smtClean="0">
                <a:latin typeface="Times New Roman" pitchFamily="18" charset="0"/>
                <a:ea typeface="Calibri" pitchFamily="34" charset="0"/>
                <a:cs typeface="Times New Roman" pitchFamily="18" charset="0"/>
              </a:rPr>
              <a:t> </a:t>
            </a:r>
            <a:r>
              <a:rPr lang="ru-RU" b="1" dirty="0" err="1" smtClean="0">
                <a:latin typeface="Times New Roman" pitchFamily="18" charset="0"/>
                <a:ea typeface="Calibri" pitchFamily="34" charset="0"/>
                <a:cs typeface="Times New Roman" pitchFamily="18" charset="0"/>
              </a:rPr>
              <a:t>коттеджных</a:t>
            </a:r>
            <a:r>
              <a:rPr lang="ru-RU" b="1" dirty="0" smtClean="0">
                <a:latin typeface="Times New Roman" pitchFamily="18" charset="0"/>
                <a:ea typeface="Calibri" pitchFamily="34" charset="0"/>
                <a:cs typeface="Times New Roman" pitchFamily="18" charset="0"/>
              </a:rPr>
              <a:t> поселков Московской области по полной цене объекта (методика определения классов качества </a:t>
            </a:r>
            <a:r>
              <a:rPr lang="ru-RU" b="1" dirty="0" err="1" smtClean="0">
                <a:latin typeface="Times New Roman" pitchFamily="18" charset="0"/>
                <a:ea typeface="Calibri" pitchFamily="34" charset="0"/>
                <a:cs typeface="Times New Roman" pitchFamily="18" charset="0"/>
              </a:rPr>
              <a:t>коттеджных</a:t>
            </a:r>
            <a:r>
              <a:rPr lang="ru-RU" b="1" dirty="0" smtClean="0">
                <a:latin typeface="Times New Roman" pitchFamily="18" charset="0"/>
                <a:ea typeface="Calibri" pitchFamily="34" charset="0"/>
                <a:cs typeface="Times New Roman" pitchFamily="18" charset="0"/>
              </a:rPr>
              <a:t> поселков компании МИЭЛЬ) – непрерывный способ с переходом к дискретному.</a:t>
            </a:r>
          </a:p>
          <a:p>
            <a:pPr lvl="0" indent="457200" algn="just" eaLnBrk="0" fontAlgn="base" hangingPunct="0">
              <a:lnSpc>
                <a:spcPct val="150000"/>
              </a:lnSpc>
              <a:spcBef>
                <a:spcPct val="0"/>
              </a:spcBef>
              <a:spcAft>
                <a:spcPct val="0"/>
              </a:spcAft>
            </a:pPr>
            <a:r>
              <a:rPr lang="ru-RU" b="1" dirty="0" smtClean="0">
                <a:latin typeface="Times New Roman" pitchFamily="18" charset="0"/>
                <a:cs typeface="Times New Roman" pitchFamily="18" charset="0"/>
              </a:rPr>
              <a:t>Технология</a:t>
            </a:r>
            <a:r>
              <a:rPr lang="ru-RU" dirty="0" smtClean="0">
                <a:latin typeface="Times New Roman" pitchFamily="18" charset="0"/>
                <a:cs typeface="Times New Roman" pitchFamily="18" charset="0"/>
              </a:rPr>
              <a:t>: </a:t>
            </a:r>
          </a:p>
          <a:p>
            <a:pPr lvl="0" algn="just" eaLnBrk="0" fontAlgn="base" hangingPunct="0">
              <a:lnSpc>
                <a:spcPct val="150000"/>
              </a:lnSpc>
              <a:spcBef>
                <a:spcPct val="0"/>
              </a:spcBef>
              <a:spcAft>
                <a:spcPct val="0"/>
              </a:spcAft>
              <a:buFontTx/>
              <a:buChar char="-"/>
            </a:pPr>
            <a:r>
              <a:rPr lang="ru-RU" b="1" dirty="0" smtClean="0">
                <a:latin typeface="Times New Roman" pitchFamily="18" charset="0"/>
                <a:cs typeface="Times New Roman" pitchFamily="18" charset="0"/>
              </a:rPr>
              <a:t> рассчитывается </a:t>
            </a:r>
            <a:r>
              <a:rPr lang="ru-RU" b="1" dirty="0" err="1" smtClean="0">
                <a:latin typeface="Times New Roman" pitchFamily="18" charset="0"/>
                <a:cs typeface="Times New Roman" pitchFamily="18" charset="0"/>
              </a:rPr>
              <a:t>ранкинг</a:t>
            </a:r>
            <a:r>
              <a:rPr lang="ru-RU" b="1" dirty="0" smtClean="0">
                <a:latin typeface="Times New Roman" pitchFamily="18" charset="0"/>
                <a:cs typeface="Times New Roman" pitchFamily="18" charset="0"/>
              </a:rPr>
              <a:t> либо методом </a:t>
            </a:r>
            <a:r>
              <a:rPr lang="ru-RU" b="1" dirty="0" err="1" smtClean="0">
                <a:latin typeface="Times New Roman" pitchFamily="18" charset="0"/>
                <a:cs typeface="Times New Roman" pitchFamily="18" charset="0"/>
              </a:rPr>
              <a:t>квалиметрической</a:t>
            </a:r>
            <a:r>
              <a:rPr lang="ru-RU" b="1" dirty="0" smtClean="0">
                <a:latin typeface="Times New Roman" pitchFamily="18" charset="0"/>
                <a:cs typeface="Times New Roman" pitchFamily="18" charset="0"/>
              </a:rPr>
              <a:t> (балльной) оценки определяется рейтинг каждого объекта из совокупности всех объектов рынка;</a:t>
            </a:r>
          </a:p>
          <a:p>
            <a:pPr lvl="0" algn="just" eaLnBrk="0" fontAlgn="base" hangingPunct="0">
              <a:lnSpc>
                <a:spcPct val="150000"/>
              </a:lnSpc>
              <a:spcBef>
                <a:spcPct val="0"/>
              </a:spcBef>
              <a:spcAft>
                <a:spcPct val="0"/>
              </a:spcAft>
              <a:buFontTx/>
              <a:buChar char="-"/>
            </a:pPr>
            <a:r>
              <a:rPr lang="ru-RU" b="1" dirty="0" smtClean="0">
                <a:latin typeface="Times New Roman" pitchFamily="18" charset="0"/>
                <a:cs typeface="Times New Roman" pitchFamily="18" charset="0"/>
              </a:rPr>
              <a:t> весь диапазон рейтингов (</a:t>
            </a:r>
            <a:r>
              <a:rPr lang="ru-RU" b="1" dirty="0" err="1" smtClean="0">
                <a:latin typeface="Times New Roman" pitchFamily="18" charset="0"/>
                <a:cs typeface="Times New Roman" pitchFamily="18" charset="0"/>
              </a:rPr>
              <a:t>ранкингов</a:t>
            </a:r>
            <a:r>
              <a:rPr lang="ru-RU" b="1" dirty="0" smtClean="0">
                <a:latin typeface="Times New Roman" pitchFamily="18" charset="0"/>
                <a:cs typeface="Times New Roman" pitchFamily="18" charset="0"/>
              </a:rPr>
              <a:t>) разбивается на </a:t>
            </a:r>
            <a:r>
              <a:rPr lang="ru-RU" b="1" dirty="0" err="1" smtClean="0">
                <a:latin typeface="Times New Roman" pitchFamily="18" charset="0"/>
                <a:cs typeface="Times New Roman" pitchFamily="18" charset="0"/>
              </a:rPr>
              <a:t>поддиапазаны</a:t>
            </a:r>
            <a:r>
              <a:rPr lang="ru-RU" b="1" dirty="0" smtClean="0">
                <a:latin typeface="Times New Roman" pitchFamily="18" charset="0"/>
                <a:cs typeface="Times New Roman" pitchFamily="18" charset="0"/>
              </a:rPr>
              <a:t> по выбранному числу классов.</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51520" y="1772816"/>
            <a:ext cx="8712968" cy="3371850"/>
          </a:xfrm>
          <a:prstGeom prst="rect">
            <a:avLst/>
          </a:prstGeom>
          <a:noFill/>
          <a:ln w="9525">
            <a:noFill/>
            <a:miter lim="800000"/>
            <a:headEnd/>
            <a:tailEnd/>
          </a:ln>
        </p:spPr>
      </p:pic>
      <p:sp>
        <p:nvSpPr>
          <p:cNvPr id="3" name="Прямоугольник 2"/>
          <p:cNvSpPr/>
          <p:nvPr/>
        </p:nvSpPr>
        <p:spPr>
          <a:xfrm>
            <a:off x="395536" y="0"/>
            <a:ext cx="8424936" cy="1815882"/>
          </a:xfrm>
          <a:prstGeom prst="rect">
            <a:avLst/>
          </a:prstGeom>
        </p:spPr>
        <p:txBody>
          <a:bodyPr wrap="square">
            <a:spAutoFit/>
          </a:bodyPr>
          <a:lstStyle/>
          <a:p>
            <a:pPr algn="ctr"/>
            <a:r>
              <a:rPr lang="ru-RU" sz="2000" b="1" dirty="0" smtClean="0">
                <a:solidFill>
                  <a:srgbClr val="FF0000"/>
                </a:solidFill>
                <a:latin typeface="Times New Roman" pitchFamily="18" charset="0"/>
                <a:cs typeface="Times New Roman" pitchFamily="18" charset="0"/>
              </a:rPr>
              <a:t>Принцип 5 определения признаков (характеристик) и их </a:t>
            </a:r>
            <a:r>
              <a:rPr lang="ru-RU" sz="2000" b="1" dirty="0" err="1" smtClean="0">
                <a:solidFill>
                  <a:srgbClr val="FF0000"/>
                </a:solidFill>
                <a:latin typeface="Times New Roman" pitchFamily="18" charset="0"/>
                <a:cs typeface="Times New Roman" pitchFamily="18" charset="0"/>
              </a:rPr>
              <a:t>критериальных</a:t>
            </a:r>
            <a:r>
              <a:rPr lang="ru-RU" sz="2000" b="1" dirty="0" smtClean="0">
                <a:solidFill>
                  <a:srgbClr val="FF0000"/>
                </a:solidFill>
                <a:latin typeface="Times New Roman" pitchFamily="18" charset="0"/>
                <a:cs typeface="Times New Roman" pitchFamily="18" charset="0"/>
              </a:rPr>
              <a:t> значений</a:t>
            </a:r>
          </a:p>
          <a:p>
            <a:pPr indent="457200" algn="just"/>
            <a:r>
              <a:rPr lang="ru-RU" b="1" dirty="0" smtClean="0">
                <a:latin typeface="Times New Roman" pitchFamily="18" charset="0"/>
                <a:cs typeface="Times New Roman" pitchFamily="18" charset="0"/>
              </a:rPr>
              <a:t>Набор признаков и их </a:t>
            </a:r>
            <a:r>
              <a:rPr lang="ru-RU" b="1" dirty="0" err="1" smtClean="0">
                <a:latin typeface="Times New Roman" pitchFamily="18" charset="0"/>
                <a:cs typeface="Times New Roman" pitchFamily="18" charset="0"/>
              </a:rPr>
              <a:t>критериальные</a:t>
            </a:r>
            <a:r>
              <a:rPr lang="ru-RU" b="1" dirty="0" smtClean="0">
                <a:latin typeface="Times New Roman" pitchFamily="18" charset="0"/>
                <a:cs typeface="Times New Roman" pitchFamily="18" charset="0"/>
              </a:rPr>
              <a:t> значения определяются по результатам </a:t>
            </a:r>
            <a:r>
              <a:rPr lang="ru-RU" b="1" i="1" dirty="0" smtClean="0">
                <a:latin typeface="Times New Roman" pitchFamily="18" charset="0"/>
                <a:cs typeface="Times New Roman" pitchFamily="18" charset="0"/>
              </a:rPr>
              <a:t>статистического исследования </a:t>
            </a:r>
            <a:r>
              <a:rPr lang="ru-RU" b="1" dirty="0" smtClean="0">
                <a:latin typeface="Times New Roman" pitchFamily="18" charset="0"/>
                <a:cs typeface="Times New Roman" pitchFamily="18" charset="0"/>
              </a:rPr>
              <a:t>имеющегося и строящегося </a:t>
            </a:r>
            <a:r>
              <a:rPr lang="ru-RU" b="1" i="1" dirty="0" smtClean="0">
                <a:latin typeface="Times New Roman" pitchFamily="18" charset="0"/>
                <a:cs typeface="Times New Roman" pitchFamily="18" charset="0"/>
              </a:rPr>
              <a:t>жилого фонда </a:t>
            </a:r>
            <a:r>
              <a:rPr lang="ru-RU" b="1" dirty="0" smtClean="0">
                <a:latin typeface="Times New Roman" pitchFamily="18" charset="0"/>
                <a:cs typeface="Times New Roman" pitchFamily="18" charset="0"/>
              </a:rPr>
              <a:t>и </a:t>
            </a:r>
            <a:r>
              <a:rPr lang="ru-RU" b="1" i="1" dirty="0" smtClean="0">
                <a:latin typeface="Times New Roman" pitchFamily="18" charset="0"/>
                <a:cs typeface="Times New Roman" pitchFamily="18" charset="0"/>
              </a:rPr>
              <a:t>социологического исследования предпочтений </a:t>
            </a:r>
            <a:r>
              <a:rPr lang="ru-RU" b="1" dirty="0" smtClean="0">
                <a:latin typeface="Times New Roman" pitchFamily="18" charset="0"/>
                <a:cs typeface="Times New Roman" pitchFamily="18" charset="0"/>
              </a:rPr>
              <a:t>различных по доходам групп населения.</a:t>
            </a:r>
            <a:endParaRPr lang="ru-RU" dirty="0">
              <a:latin typeface="Times New Roman" pitchFamily="18" charset="0"/>
              <a:cs typeface="Times New Roman" pitchFamily="18" charset="0"/>
            </a:endParaRPr>
          </a:p>
        </p:txBody>
      </p:sp>
      <p:pic>
        <p:nvPicPr>
          <p:cNvPr id="1027" name="Picture 3"/>
          <p:cNvPicPr>
            <a:picLocks noChangeAspect="1" noChangeArrowheads="1"/>
          </p:cNvPicPr>
          <p:nvPr/>
        </p:nvPicPr>
        <p:blipFill>
          <a:blip r:embed="rId3" cstate="print"/>
          <a:srcRect/>
          <a:stretch>
            <a:fillRect/>
          </a:stretch>
        </p:blipFill>
        <p:spPr bwMode="auto">
          <a:xfrm>
            <a:off x="251520" y="5157192"/>
            <a:ext cx="8712968" cy="158115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467544" y="332656"/>
            <a:ext cx="7924800" cy="504825"/>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467544" y="836712"/>
            <a:ext cx="7924800" cy="2828925"/>
          </a:xfrm>
          <a:prstGeom prst="rect">
            <a:avLst/>
          </a:prstGeom>
          <a:noFill/>
          <a:ln w="9525">
            <a:noFill/>
            <a:miter lim="800000"/>
            <a:headEnd/>
            <a:tailEnd/>
          </a:ln>
        </p:spPr>
      </p:pic>
      <p:pic>
        <p:nvPicPr>
          <p:cNvPr id="2052" name="Picture 4"/>
          <p:cNvPicPr>
            <a:picLocks noChangeAspect="1" noChangeArrowheads="1"/>
          </p:cNvPicPr>
          <p:nvPr/>
        </p:nvPicPr>
        <p:blipFill>
          <a:blip r:embed="rId4" cstate="print"/>
          <a:srcRect/>
          <a:stretch>
            <a:fillRect/>
          </a:stretch>
        </p:blipFill>
        <p:spPr bwMode="auto">
          <a:xfrm>
            <a:off x="467544" y="3573016"/>
            <a:ext cx="7924800" cy="295275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395536" y="332656"/>
            <a:ext cx="7924800" cy="1885950"/>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395536" y="2204864"/>
            <a:ext cx="7924800" cy="571500"/>
          </a:xfrm>
          <a:prstGeom prst="rect">
            <a:avLst/>
          </a:prstGeom>
          <a:noFill/>
          <a:ln w="9525">
            <a:noFill/>
            <a:miter lim="800000"/>
            <a:headEnd/>
            <a:tailEnd/>
          </a:ln>
        </p:spPr>
      </p:pic>
      <p:pic>
        <p:nvPicPr>
          <p:cNvPr id="3076" name="Picture 4"/>
          <p:cNvPicPr>
            <a:picLocks noChangeAspect="1" noChangeArrowheads="1"/>
          </p:cNvPicPr>
          <p:nvPr/>
        </p:nvPicPr>
        <p:blipFill>
          <a:blip r:embed="rId4" cstate="print"/>
          <a:srcRect/>
          <a:stretch>
            <a:fillRect/>
          </a:stretch>
        </p:blipFill>
        <p:spPr bwMode="auto">
          <a:xfrm>
            <a:off x="395536" y="2780928"/>
            <a:ext cx="7953375" cy="25908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179512" y="229871"/>
            <a:ext cx="8496944" cy="59708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algn="ctr" defTabSz="914400" rtl="0" eaLnBrk="1" fontAlgn="base" latinLnBrk="0" hangingPunct="1">
              <a:spcBef>
                <a:spcPct val="0"/>
              </a:spcBef>
              <a:spcAft>
                <a:spcPct val="0"/>
              </a:spcAft>
              <a:buClrTx/>
              <a:buSzTx/>
              <a:buFontTx/>
              <a:buNone/>
              <a:tabLst/>
            </a:pPr>
            <a:r>
              <a:rPr kumimoji="0" lang="ru-RU" sz="20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Принцип 6 принятия решения о присвоении каждому исследуемому объекту класса качества </a:t>
            </a:r>
          </a:p>
          <a:p>
            <a:pPr marL="0" marR="0" lvl="0" algn="ctr" defTabSz="914400" rtl="0" eaLnBrk="1" fontAlgn="base" latinLnBrk="0" hangingPunct="1">
              <a:spcBef>
                <a:spcPct val="0"/>
              </a:spcBef>
              <a:spcAft>
                <a:spcPct val="0"/>
              </a:spcAft>
              <a:buClrTx/>
              <a:buSzTx/>
              <a:buFontTx/>
              <a:buNone/>
              <a:tabLst/>
            </a:pPr>
            <a:endPar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57200" algn="just" defTabSz="914400" rtl="0" eaLnBrk="1" fontAlgn="base" latinLnBrk="0" hangingPunct="1">
              <a:lnSpc>
                <a:spcPct val="15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Признаки, используемые при определении класса объекта, разделяются на </a:t>
            </a:r>
            <a:r>
              <a:rPr kumimoji="0" lang="ru-RU"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обязательные</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(«отсекающие») и </a:t>
            </a:r>
            <a:r>
              <a:rPr kumimoji="0" lang="ru-RU"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факультативные</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(«опции»). </a:t>
            </a:r>
            <a:r>
              <a:rPr kumimoji="0" lang="ru-RU"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Несоответствие по одному и более обязательному требованию к данному классу качества приводит к снижению класса объекта</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Допускается несоответствие объекта по факультативным признакам. При рейтинговой оценке факультативные признаки могут изменить рейтинг объекта в пределах класса.</a:t>
            </a:r>
            <a:endParaRPr kumimoji="0" lang="ru-RU"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Пример: в «Единой методике…» к обязательным (отсекающим) параметрам отнесены признаки, показанные на рисунке выше (ступень 3). К факультативным признакам отнесены по свойству «Расположение» -  внешнее окружение и наличие социальной инфраструктуры в районе, по свойству «Качество проекта» - качество остекления и качество входных групп и дверных блоков. </a:t>
            </a:r>
            <a:endParaRPr kumimoji="0" lang="ru-RU"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251520" y="237565"/>
            <a:ext cx="8640960" cy="18004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20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Принцип 7 многовариантности классификации </a:t>
            </a:r>
          </a:p>
          <a:p>
            <a:pPr marL="0" marR="0" lvl="0" indent="457200" algn="just" defTabSz="914400" rtl="0" eaLnBrk="1" fontAlgn="base" latinLnBrk="0" hangingPunct="1">
              <a:lnSpc>
                <a:spcPct val="150000"/>
              </a:lnSpc>
              <a:spcBef>
                <a:spcPct val="0"/>
              </a:spcBef>
              <a:spcAft>
                <a:spcPct val="0"/>
              </a:spcAft>
              <a:buClrTx/>
              <a:buSzTx/>
              <a:buFontTx/>
              <a:buNone/>
              <a:tabLst/>
            </a:pPr>
            <a:r>
              <a:rPr lang="ru-RU" b="1" dirty="0" smtClean="0">
                <a:latin typeface="Times New Roman" pitchFamily="18" charset="0"/>
                <a:ea typeface="Calibri" pitchFamily="34" charset="0"/>
                <a:cs typeface="Times New Roman" pitchFamily="18" charset="0"/>
              </a:rPr>
              <a:t>Р</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азработка многовариантной классификации путем разделения отдельных классов на подклассы и использование полученных вариантов в зависимости от решаемой задачи анализа рынка или бизнес-задачи.</a:t>
            </a:r>
            <a:endParaRPr kumimoji="0" lang="ru-RU" b="1" i="0" u="none" strike="noStrike" cap="none" normalizeH="0" baseline="0" dirty="0" smtClean="0">
              <a:ln>
                <a:noFill/>
              </a:ln>
              <a:solidFill>
                <a:schemeClr val="tx1"/>
              </a:solidFill>
              <a:effectLst/>
              <a:latin typeface="Arial" pitchFamily="34" charset="0"/>
              <a:cs typeface="Arial" pitchFamily="34" charset="0"/>
            </a:endParaRPr>
          </a:p>
        </p:txBody>
      </p:sp>
      <p:sp>
        <p:nvSpPr>
          <p:cNvPr id="24601" name="Rectangle 2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pSp>
        <p:nvGrpSpPr>
          <p:cNvPr id="24578" name="Group 2"/>
          <p:cNvGrpSpPr>
            <a:grpSpLocks noChangeAspect="1"/>
          </p:cNvGrpSpPr>
          <p:nvPr/>
        </p:nvGrpSpPr>
        <p:grpSpPr bwMode="auto">
          <a:xfrm>
            <a:off x="467544" y="2564904"/>
            <a:ext cx="7992888" cy="3888432"/>
            <a:chOff x="2358" y="8550"/>
            <a:chExt cx="7200" cy="3381"/>
          </a:xfrm>
        </p:grpSpPr>
        <p:sp>
          <p:nvSpPr>
            <p:cNvPr id="24600" name="AutoShape 24"/>
            <p:cNvSpPr>
              <a:spLocks noChangeAspect="1" noChangeArrowheads="1" noTextEdit="1"/>
            </p:cNvSpPr>
            <p:nvPr/>
          </p:nvSpPr>
          <p:spPr bwMode="auto">
            <a:xfrm>
              <a:off x="2358" y="8550"/>
              <a:ext cx="7200" cy="338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4599" name="Text Box 23"/>
            <p:cNvSpPr txBox="1">
              <a:spLocks noChangeArrowheads="1"/>
            </p:cNvSpPr>
            <p:nvPr/>
          </p:nvSpPr>
          <p:spPr bwMode="auto">
            <a:xfrm>
              <a:off x="4777" y="8654"/>
              <a:ext cx="2484" cy="56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Классы качества жилых домов - новостроек</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98" name="Text Box 22"/>
            <p:cNvSpPr txBox="1">
              <a:spLocks noChangeArrowheads="1"/>
            </p:cNvSpPr>
            <p:nvPr/>
          </p:nvSpPr>
          <p:spPr bwMode="auto">
            <a:xfrm>
              <a:off x="3612" y="9456"/>
              <a:ext cx="1578" cy="72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Массовое жилье</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97" name="Text Box 21"/>
            <p:cNvSpPr txBox="1">
              <a:spLocks noChangeArrowheads="1"/>
            </p:cNvSpPr>
            <p:nvPr/>
          </p:nvSpPr>
          <p:spPr bwMode="auto">
            <a:xfrm>
              <a:off x="6746" y="9456"/>
              <a:ext cx="2021" cy="72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Престижное жилье (повышенного качества)</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96" name="Text Box 20"/>
            <p:cNvSpPr txBox="1">
              <a:spLocks noChangeArrowheads="1"/>
            </p:cNvSpPr>
            <p:nvPr/>
          </p:nvSpPr>
          <p:spPr bwMode="auto">
            <a:xfrm>
              <a:off x="2823" y="10541"/>
              <a:ext cx="1076" cy="64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Эконом-класс</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95" name="Text Box 19"/>
            <p:cNvSpPr txBox="1">
              <a:spLocks noChangeArrowheads="1"/>
            </p:cNvSpPr>
            <p:nvPr/>
          </p:nvSpPr>
          <p:spPr bwMode="auto">
            <a:xfrm>
              <a:off x="4974" y="10541"/>
              <a:ext cx="1076" cy="64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Класс комфорт</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94" name="Text Box 18"/>
            <p:cNvSpPr txBox="1">
              <a:spLocks noChangeArrowheads="1"/>
            </p:cNvSpPr>
            <p:nvPr/>
          </p:nvSpPr>
          <p:spPr bwMode="auto">
            <a:xfrm>
              <a:off x="6194" y="10541"/>
              <a:ext cx="1017" cy="64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Бизнес-класс</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93" name="Text Box 17"/>
            <p:cNvSpPr txBox="1">
              <a:spLocks noChangeArrowheads="1"/>
            </p:cNvSpPr>
            <p:nvPr/>
          </p:nvSpPr>
          <p:spPr bwMode="auto">
            <a:xfrm>
              <a:off x="8339" y="10541"/>
              <a:ext cx="1076" cy="64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Элитный класс</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92" name="AutoShape 16"/>
            <p:cNvSpPr>
              <a:spLocks noChangeArrowheads="1"/>
            </p:cNvSpPr>
            <p:nvPr/>
          </p:nvSpPr>
          <p:spPr bwMode="auto">
            <a:xfrm>
              <a:off x="5808" y="9219"/>
              <a:ext cx="386" cy="479"/>
            </a:xfrm>
            <a:prstGeom prst="downArrow">
              <a:avLst>
                <a:gd name="adj1" fmla="val 50000"/>
                <a:gd name="adj2" fmla="val 31023"/>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ru-RU"/>
            </a:p>
          </p:txBody>
        </p:sp>
        <p:sp>
          <p:nvSpPr>
            <p:cNvPr id="24591" name="AutoShape 15"/>
            <p:cNvSpPr>
              <a:spLocks noChangeArrowheads="1"/>
            </p:cNvSpPr>
            <p:nvPr/>
          </p:nvSpPr>
          <p:spPr bwMode="auto">
            <a:xfrm>
              <a:off x="5190" y="9627"/>
              <a:ext cx="1556" cy="358"/>
            </a:xfrm>
            <a:prstGeom prst="leftRightArrow">
              <a:avLst>
                <a:gd name="adj1" fmla="val 50000"/>
                <a:gd name="adj2" fmla="val 8692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24590" name="AutoShape 14"/>
            <p:cNvSpPr>
              <a:spLocks noChangeArrowheads="1"/>
            </p:cNvSpPr>
            <p:nvPr/>
          </p:nvSpPr>
          <p:spPr bwMode="auto">
            <a:xfrm>
              <a:off x="4347" y="10183"/>
              <a:ext cx="206" cy="565"/>
            </a:xfrm>
            <a:prstGeom prst="downArrow">
              <a:avLst>
                <a:gd name="adj1" fmla="val 50000"/>
                <a:gd name="adj2" fmla="val 68568"/>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ru-RU"/>
            </a:p>
          </p:txBody>
        </p:sp>
        <p:sp>
          <p:nvSpPr>
            <p:cNvPr id="24589" name="AutoShape 13"/>
            <p:cNvSpPr>
              <a:spLocks noChangeArrowheads="1"/>
            </p:cNvSpPr>
            <p:nvPr/>
          </p:nvSpPr>
          <p:spPr bwMode="auto">
            <a:xfrm>
              <a:off x="3899" y="10661"/>
              <a:ext cx="1075" cy="275"/>
            </a:xfrm>
            <a:prstGeom prst="leftRightArrow">
              <a:avLst>
                <a:gd name="adj1" fmla="val 50000"/>
                <a:gd name="adj2" fmla="val 78182"/>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24588" name="AutoShape 12"/>
            <p:cNvSpPr>
              <a:spLocks noChangeArrowheads="1"/>
            </p:cNvSpPr>
            <p:nvPr/>
          </p:nvSpPr>
          <p:spPr bwMode="auto">
            <a:xfrm>
              <a:off x="7673" y="10183"/>
              <a:ext cx="269" cy="565"/>
            </a:xfrm>
            <a:prstGeom prst="downArrow">
              <a:avLst>
                <a:gd name="adj1" fmla="val 50000"/>
                <a:gd name="adj2" fmla="val 52509"/>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ru-RU"/>
            </a:p>
          </p:txBody>
        </p:sp>
        <p:sp>
          <p:nvSpPr>
            <p:cNvPr id="24587" name="AutoShape 11"/>
            <p:cNvSpPr>
              <a:spLocks noChangeArrowheads="1"/>
            </p:cNvSpPr>
            <p:nvPr/>
          </p:nvSpPr>
          <p:spPr bwMode="auto">
            <a:xfrm>
              <a:off x="7261" y="10661"/>
              <a:ext cx="1078" cy="275"/>
            </a:xfrm>
            <a:prstGeom prst="leftRightArrow">
              <a:avLst>
                <a:gd name="adj1" fmla="val 50000"/>
                <a:gd name="adj2" fmla="val 784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24586" name="AutoShape 10"/>
            <p:cNvSpPr>
              <a:spLocks noChangeArrowheads="1"/>
            </p:cNvSpPr>
            <p:nvPr/>
          </p:nvSpPr>
          <p:spPr bwMode="auto">
            <a:xfrm>
              <a:off x="3237" y="11231"/>
              <a:ext cx="213" cy="475"/>
            </a:xfrm>
            <a:prstGeom prst="downArrow">
              <a:avLst>
                <a:gd name="adj1" fmla="val 50176"/>
                <a:gd name="adj2" fmla="val 106247"/>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ru-RU"/>
            </a:p>
          </p:txBody>
        </p:sp>
        <p:sp>
          <p:nvSpPr>
            <p:cNvPr id="24585" name="AutoShape 9"/>
            <p:cNvSpPr>
              <a:spLocks noChangeArrowheads="1"/>
            </p:cNvSpPr>
            <p:nvPr/>
          </p:nvSpPr>
          <p:spPr bwMode="auto">
            <a:xfrm>
              <a:off x="2877" y="11582"/>
              <a:ext cx="959" cy="251"/>
            </a:xfrm>
            <a:prstGeom prst="leftRightArrow">
              <a:avLst>
                <a:gd name="adj1" fmla="val 50000"/>
                <a:gd name="adj2" fmla="val 76414"/>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24584" name="AutoShape 8"/>
            <p:cNvSpPr>
              <a:spLocks noChangeArrowheads="1"/>
            </p:cNvSpPr>
            <p:nvPr/>
          </p:nvSpPr>
          <p:spPr bwMode="auto">
            <a:xfrm>
              <a:off x="5046" y="11582"/>
              <a:ext cx="924" cy="251"/>
            </a:xfrm>
            <a:prstGeom prst="leftRightArrow">
              <a:avLst>
                <a:gd name="adj1" fmla="val 50000"/>
                <a:gd name="adj2" fmla="val 7362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24583" name="AutoShape 7"/>
            <p:cNvSpPr>
              <a:spLocks noChangeArrowheads="1"/>
            </p:cNvSpPr>
            <p:nvPr/>
          </p:nvSpPr>
          <p:spPr bwMode="auto">
            <a:xfrm>
              <a:off x="5399" y="11188"/>
              <a:ext cx="185" cy="473"/>
            </a:xfrm>
            <a:prstGeom prst="downArrow">
              <a:avLst>
                <a:gd name="adj1" fmla="val 50000"/>
                <a:gd name="adj2" fmla="val 63919"/>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ru-RU"/>
            </a:p>
          </p:txBody>
        </p:sp>
        <p:sp>
          <p:nvSpPr>
            <p:cNvPr id="24582" name="AutoShape 6"/>
            <p:cNvSpPr>
              <a:spLocks noChangeArrowheads="1"/>
            </p:cNvSpPr>
            <p:nvPr/>
          </p:nvSpPr>
          <p:spPr bwMode="auto">
            <a:xfrm>
              <a:off x="6274" y="11582"/>
              <a:ext cx="888" cy="251"/>
            </a:xfrm>
            <a:prstGeom prst="leftRightArrow">
              <a:avLst>
                <a:gd name="adj1" fmla="val 50000"/>
                <a:gd name="adj2" fmla="val 7075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24581" name="AutoShape 5"/>
            <p:cNvSpPr>
              <a:spLocks noChangeArrowheads="1"/>
            </p:cNvSpPr>
            <p:nvPr/>
          </p:nvSpPr>
          <p:spPr bwMode="auto">
            <a:xfrm>
              <a:off x="6579" y="11188"/>
              <a:ext cx="216" cy="473"/>
            </a:xfrm>
            <a:prstGeom prst="downArrow">
              <a:avLst>
                <a:gd name="adj1" fmla="val 50000"/>
                <a:gd name="adj2" fmla="val 54745"/>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ru-RU"/>
            </a:p>
          </p:txBody>
        </p:sp>
        <p:sp>
          <p:nvSpPr>
            <p:cNvPr id="24580" name="AutoShape 4"/>
            <p:cNvSpPr>
              <a:spLocks noChangeArrowheads="1"/>
            </p:cNvSpPr>
            <p:nvPr/>
          </p:nvSpPr>
          <p:spPr bwMode="auto">
            <a:xfrm>
              <a:off x="8708" y="11188"/>
              <a:ext cx="202" cy="473"/>
            </a:xfrm>
            <a:prstGeom prst="downArrow">
              <a:avLst>
                <a:gd name="adj1" fmla="val 50000"/>
                <a:gd name="adj2" fmla="val 58540"/>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ru-RU"/>
            </a:p>
          </p:txBody>
        </p:sp>
        <p:sp>
          <p:nvSpPr>
            <p:cNvPr id="24579" name="AutoShape 3"/>
            <p:cNvSpPr>
              <a:spLocks noChangeArrowheads="1"/>
            </p:cNvSpPr>
            <p:nvPr/>
          </p:nvSpPr>
          <p:spPr bwMode="auto">
            <a:xfrm>
              <a:off x="8339" y="11627"/>
              <a:ext cx="948" cy="251"/>
            </a:xfrm>
            <a:prstGeom prst="leftRightArrow">
              <a:avLst>
                <a:gd name="adj1" fmla="val 50000"/>
                <a:gd name="adj2" fmla="val 75538"/>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grpSp>
      <p:sp>
        <p:nvSpPr>
          <p:cNvPr id="24609" name="Rectangle 33"/>
          <p:cNvSpPr>
            <a:spLocks noChangeArrowheads="1"/>
          </p:cNvSpPr>
          <p:nvPr/>
        </p:nvSpPr>
        <p:spPr bwMode="auto">
          <a:xfrm>
            <a:off x="2605981" y="2032774"/>
            <a:ext cx="3932038"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Многоуровневая структура классов</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179512" y="116632"/>
            <a:ext cx="8748464"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algn="ctr" defTabSz="914400" rtl="0" eaLnBrk="1" fontAlgn="base" latinLnBrk="0" hangingPunct="1">
              <a:lnSpc>
                <a:spcPct val="150000"/>
              </a:lnSpc>
              <a:spcBef>
                <a:spcPct val="0"/>
              </a:spcBef>
              <a:spcAft>
                <a:spcPct val="0"/>
              </a:spcAft>
              <a:buClrTx/>
              <a:buSzTx/>
              <a:buFontTx/>
              <a:buNone/>
              <a:tabLst/>
            </a:pPr>
            <a:r>
              <a:rPr kumimoji="0" lang="ru-RU" sz="2000" b="1" i="0" u="none" strike="noStrike" cap="none" normalizeH="0" baseline="0" dirty="0" smtClean="0">
                <a:ln>
                  <a:noFill/>
                </a:ln>
                <a:solidFill>
                  <a:srgbClr val="C00000"/>
                </a:solidFill>
                <a:effectLst/>
                <a:latin typeface="Times New Roman" pitchFamily="18" charset="0"/>
                <a:ea typeface="Arial,Bold"/>
                <a:cs typeface="Times New Roman" pitchFamily="18" charset="0"/>
              </a:rPr>
              <a:t>Принцип 8 формирования единой классификации</a:t>
            </a:r>
            <a:r>
              <a:rPr kumimoji="0" lang="ru-RU" sz="20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a:t>
            </a:r>
          </a:p>
          <a:p>
            <a:pPr marL="0" marR="0" lvl="0" indent="457200" algn="just" defTabSz="914400" rtl="0" eaLnBrk="1" fontAlgn="base" latinLnBrk="0" hangingPunct="1">
              <a:lnSpc>
                <a:spcPct val="15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Единая классификация многоквартирных жилых новостроек (ЕК МЖН) формируется по результатам анализа и обобщения региональных классификаций (РК МЖН) и с учетом федеральных и региональных нормативных актов в градостроительной сфере</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indent="457200" algn="just" fontAlgn="base">
              <a:lnSpc>
                <a:spcPct val="150000"/>
              </a:lnSpc>
              <a:spcBef>
                <a:spcPct val="0"/>
              </a:spcBef>
              <a:spcAft>
                <a:spcPct val="0"/>
              </a:spcAft>
            </a:pPr>
            <a:endParaRPr lang="ru-RU" dirty="0" smtClean="0"/>
          </a:p>
          <a:p>
            <a:pPr marL="0" marR="0" lvl="0" indent="457200" algn="just" defTabSz="914400" rtl="0" eaLnBrk="1" fontAlgn="base" latinLnBrk="0" hangingPunct="1">
              <a:lnSpc>
                <a:spcPct val="150000"/>
              </a:lnSpc>
              <a:spcBef>
                <a:spcPct val="0"/>
              </a:spcBef>
              <a:spcAft>
                <a:spcPct val="0"/>
              </a:spcAft>
              <a:buClrTx/>
              <a:buSzTx/>
              <a:buFontTx/>
              <a:buNone/>
              <a:tabLst/>
            </a:pPr>
            <a:endPar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57200" algn="just" defTabSz="914400" rtl="0" eaLnBrk="1" fontAlgn="base" latinLnBrk="0" hangingPunct="1">
              <a:lnSpc>
                <a:spcPct val="150000"/>
              </a:lnSpc>
              <a:spcBef>
                <a:spcPct val="0"/>
              </a:spcBef>
              <a:spcAft>
                <a:spcPct val="0"/>
              </a:spcAft>
              <a:buClrTx/>
              <a:buSzTx/>
              <a:buFontTx/>
              <a:buNone/>
              <a:tabLst/>
            </a:pPr>
            <a:endPar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57200" algn="just" defTabSz="914400" rtl="0" eaLnBrk="1" fontAlgn="base" latinLnBrk="0" hangingPunct="1">
              <a:lnSpc>
                <a:spcPct val="15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 name="Объект 12"/>
          <p:cNvGraphicFramePr>
            <a:graphicFrameLocks noChangeAspect="1"/>
          </p:cNvGraphicFramePr>
          <p:nvPr/>
        </p:nvGraphicFramePr>
        <p:xfrm>
          <a:off x="179512" y="4509120"/>
          <a:ext cx="2880320" cy="20421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Объект 13"/>
          <p:cNvGraphicFramePr>
            <a:graphicFrameLocks noChangeAspect="1"/>
          </p:cNvGraphicFramePr>
          <p:nvPr/>
        </p:nvGraphicFramePr>
        <p:xfrm>
          <a:off x="179512" y="2348880"/>
          <a:ext cx="2880320" cy="2042160"/>
        </p:xfrm>
        <a:graphic>
          <a:graphicData uri="http://schemas.openxmlformats.org/drawingml/2006/chart">
            <c:chart xmlns:c="http://schemas.openxmlformats.org/drawingml/2006/chart" xmlns:r="http://schemas.openxmlformats.org/officeDocument/2006/relationships" r:id="rId3"/>
          </a:graphicData>
        </a:graphic>
      </p:graphicFrame>
      <p:sp>
        <p:nvSpPr>
          <p:cNvPr id="4099"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100" name="Rectangle 4"/>
          <p:cNvSpPr>
            <a:spLocks noChangeArrowheads="1"/>
          </p:cNvSpPr>
          <p:nvPr/>
        </p:nvSpPr>
        <p:spPr bwMode="auto">
          <a:xfrm>
            <a:off x="0" y="24987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101" name="Rectangle 5"/>
          <p:cNvSpPr>
            <a:spLocks noChangeArrowheads="1"/>
          </p:cNvSpPr>
          <p:nvPr/>
        </p:nvSpPr>
        <p:spPr bwMode="auto">
          <a:xfrm>
            <a:off x="0" y="49974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9" name="Объект 14"/>
          <p:cNvGraphicFramePr>
            <a:graphicFrameLocks noChangeAspect="1"/>
          </p:cNvGraphicFramePr>
          <p:nvPr/>
        </p:nvGraphicFramePr>
        <p:xfrm>
          <a:off x="3131840" y="4509120"/>
          <a:ext cx="2880320" cy="204216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Объект 15"/>
          <p:cNvGraphicFramePr>
            <a:graphicFrameLocks noChangeAspect="1"/>
          </p:cNvGraphicFramePr>
          <p:nvPr/>
        </p:nvGraphicFramePr>
        <p:xfrm>
          <a:off x="3131840" y="2348880"/>
          <a:ext cx="2880320" cy="2042160"/>
        </p:xfrm>
        <a:graphic>
          <a:graphicData uri="http://schemas.openxmlformats.org/drawingml/2006/chart">
            <c:chart xmlns:c="http://schemas.openxmlformats.org/drawingml/2006/chart" xmlns:r="http://schemas.openxmlformats.org/officeDocument/2006/relationships" r:id="rId5"/>
          </a:graphicData>
        </a:graphic>
      </p:graphicFrame>
      <p:sp>
        <p:nvSpPr>
          <p:cNvPr id="4105" name="Rectangle 9"/>
          <p:cNvSpPr>
            <a:spLocks noChangeArrowheads="1"/>
          </p:cNvSpPr>
          <p:nvPr/>
        </p:nvSpPr>
        <p:spPr bwMode="auto">
          <a:xfrm>
            <a:off x="0" y="24987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106" name="Rectangle 10"/>
          <p:cNvSpPr>
            <a:spLocks noChangeArrowheads="1"/>
          </p:cNvSpPr>
          <p:nvPr/>
        </p:nvSpPr>
        <p:spPr bwMode="auto">
          <a:xfrm>
            <a:off x="0" y="49974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4" name="Объект 16"/>
          <p:cNvGraphicFramePr>
            <a:graphicFrameLocks noChangeAspect="1"/>
          </p:cNvGraphicFramePr>
          <p:nvPr/>
        </p:nvGraphicFramePr>
        <p:xfrm>
          <a:off x="6084168" y="4509120"/>
          <a:ext cx="2880320" cy="204216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5" name="Объект 17"/>
          <p:cNvGraphicFramePr>
            <a:graphicFrameLocks noChangeAspect="1"/>
          </p:cNvGraphicFramePr>
          <p:nvPr/>
        </p:nvGraphicFramePr>
        <p:xfrm>
          <a:off x="6084168" y="2348880"/>
          <a:ext cx="2880320" cy="2042160"/>
        </p:xfrm>
        <a:graphic>
          <a:graphicData uri="http://schemas.openxmlformats.org/drawingml/2006/chart">
            <c:chart xmlns:c="http://schemas.openxmlformats.org/drawingml/2006/chart" xmlns:r="http://schemas.openxmlformats.org/officeDocument/2006/relationships" r:id="rId7"/>
          </a:graphicData>
        </a:graphic>
      </p:graphicFrame>
      <p:sp>
        <p:nvSpPr>
          <p:cNvPr id="4109" name="Rectangle 1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110" name="Rectangle 14"/>
          <p:cNvSpPr>
            <a:spLocks noChangeArrowheads="1"/>
          </p:cNvSpPr>
          <p:nvPr/>
        </p:nvSpPr>
        <p:spPr bwMode="auto">
          <a:xfrm>
            <a:off x="0" y="24987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111" name="Rectangle 15"/>
          <p:cNvSpPr>
            <a:spLocks noChangeArrowheads="1"/>
          </p:cNvSpPr>
          <p:nvPr/>
        </p:nvSpPr>
        <p:spPr bwMode="auto">
          <a:xfrm>
            <a:off x="0" y="49974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476672"/>
            <a:ext cx="8712968" cy="2215991"/>
          </a:xfrm>
          <a:prstGeom prst="rect">
            <a:avLst/>
          </a:prstGeom>
        </p:spPr>
        <p:txBody>
          <a:bodyPr wrap="square">
            <a:spAutoFit/>
          </a:bodyPr>
          <a:lstStyle/>
          <a:p>
            <a:pPr lvl="0" algn="ctr" eaLnBrk="0" fontAlgn="base" hangingPunct="0">
              <a:lnSpc>
                <a:spcPct val="150000"/>
              </a:lnSpc>
              <a:spcBef>
                <a:spcPct val="0"/>
              </a:spcBef>
              <a:spcAft>
                <a:spcPct val="0"/>
              </a:spcAft>
            </a:pPr>
            <a:r>
              <a:rPr lang="ru-RU" sz="2000" b="1" dirty="0" smtClean="0">
                <a:solidFill>
                  <a:srgbClr val="C00000"/>
                </a:solidFill>
                <a:latin typeface="Times New Roman" pitchFamily="18" charset="0"/>
                <a:ea typeface="Calibri" pitchFamily="34" charset="0"/>
                <a:cs typeface="Times New Roman" pitchFamily="18" charset="0"/>
              </a:rPr>
              <a:t>Принцип 9 учета региональных особенностей при классификации МЖН</a:t>
            </a:r>
          </a:p>
          <a:p>
            <a:pPr lvl="0" indent="457200" algn="just" eaLnBrk="0" fontAlgn="base" hangingPunct="0">
              <a:lnSpc>
                <a:spcPct val="150000"/>
              </a:lnSpc>
              <a:spcBef>
                <a:spcPct val="0"/>
              </a:spcBef>
              <a:spcAft>
                <a:spcPct val="0"/>
              </a:spcAft>
            </a:pPr>
            <a:r>
              <a:rPr lang="ru-RU" b="1" dirty="0" smtClean="0">
                <a:latin typeface="Times New Roman" pitchFamily="18" charset="0"/>
                <a:ea typeface="Calibri" pitchFamily="34" charset="0"/>
                <a:cs typeface="Times New Roman" pitchFamily="18" charset="0"/>
              </a:rPr>
              <a:t>Если в результате разработки (уточнения) региональной классификации на основе принципов настоящей методики выявлена необходимость учета региональных особенностей, то в практической работе используются две классификации – ЕК и РК.</a:t>
            </a:r>
            <a:endParaRPr lang="ru-RU" b="1" dirty="0" smtClean="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noChangeArrowheads="1"/>
          </p:cNvPicPr>
          <p:nvPr/>
        </p:nvPicPr>
        <p:blipFill>
          <a:blip r:embed="rId2" cstate="print">
            <a:lum contrast="6000"/>
          </a:blip>
          <a:srcRect/>
          <a:stretch>
            <a:fillRect/>
          </a:stretch>
        </p:blipFill>
        <p:spPr bwMode="auto">
          <a:xfrm>
            <a:off x="2627313" y="188913"/>
            <a:ext cx="3929062" cy="928687"/>
          </a:xfrm>
          <a:prstGeom prst="rect">
            <a:avLst/>
          </a:prstGeom>
          <a:solidFill>
            <a:srgbClr val="00B0F0"/>
          </a:solidFill>
          <a:ln w="9525">
            <a:noFill/>
            <a:miter lim="800000"/>
            <a:headEnd/>
            <a:tailEnd/>
          </a:ln>
        </p:spPr>
      </p:pic>
      <p:sp>
        <p:nvSpPr>
          <p:cNvPr id="3" name="Прямоугольник 2"/>
          <p:cNvSpPr/>
          <p:nvPr/>
        </p:nvSpPr>
        <p:spPr>
          <a:xfrm>
            <a:off x="2267744" y="2924944"/>
            <a:ext cx="4572000" cy="2616101"/>
          </a:xfrm>
          <a:prstGeom prst="rect">
            <a:avLst/>
          </a:prstGeom>
        </p:spPr>
        <p:txBody>
          <a:bodyPr>
            <a:spAutoFit/>
          </a:bodyPr>
          <a:lstStyle/>
          <a:p>
            <a:pPr indent="450850" algn="ctr"/>
            <a:r>
              <a:rPr lang="ru-RU" sz="2800" b="1" dirty="0" smtClean="0">
                <a:solidFill>
                  <a:srgbClr val="FF0000"/>
                </a:solidFill>
                <a:latin typeface="Times New Roman" pitchFamily="18" charset="0"/>
                <a:cs typeface="Times New Roman" pitchFamily="18" charset="0"/>
              </a:rPr>
              <a:t>Спасибо за внимание!</a:t>
            </a:r>
          </a:p>
          <a:p>
            <a:pPr indent="450850" algn="ctr"/>
            <a:r>
              <a:rPr lang="ru-RU" sz="2800" b="1" dirty="0" smtClean="0">
                <a:solidFill>
                  <a:srgbClr val="FF0000"/>
                </a:solidFill>
                <a:latin typeface="Times New Roman" pitchFamily="18" charset="0"/>
                <a:cs typeface="Times New Roman" pitchFamily="18" charset="0"/>
              </a:rPr>
              <a:t>Вопросы?</a:t>
            </a:r>
          </a:p>
          <a:p>
            <a:pPr indent="450850" algn="ctr"/>
            <a:endParaRPr lang="en-US" dirty="0" smtClean="0">
              <a:latin typeface="Times New Roman" pitchFamily="18" charset="0"/>
              <a:cs typeface="Times New Roman" pitchFamily="18" charset="0"/>
            </a:endParaRPr>
          </a:p>
          <a:p>
            <a:pPr indent="450850" algn="ctr"/>
            <a:endParaRPr lang="ru-RU" dirty="0" smtClean="0">
              <a:latin typeface="Times New Roman" pitchFamily="18" charset="0"/>
              <a:cs typeface="Times New Roman" pitchFamily="18" charset="0"/>
            </a:endParaRPr>
          </a:p>
          <a:p>
            <a:pPr indent="450850" algn="ctr"/>
            <a:r>
              <a:rPr lang="ru-RU" b="1" dirty="0" err="1" smtClean="0">
                <a:latin typeface="Times New Roman" pitchFamily="18" charset="0"/>
                <a:cs typeface="Times New Roman" pitchFamily="18" charset="0"/>
              </a:rPr>
              <a:t>Стерник</a:t>
            </a:r>
            <a:r>
              <a:rPr lang="ru-RU" b="1" dirty="0" smtClean="0">
                <a:latin typeface="Times New Roman" pitchFamily="18" charset="0"/>
                <a:cs typeface="Times New Roman" pitchFamily="18" charset="0"/>
              </a:rPr>
              <a:t> Г.М.</a:t>
            </a:r>
            <a:endParaRPr lang="en-US" b="1" dirty="0" smtClean="0">
              <a:latin typeface="Times New Roman" pitchFamily="18" charset="0"/>
              <a:cs typeface="Times New Roman" pitchFamily="18" charset="0"/>
            </a:endParaRPr>
          </a:p>
          <a:p>
            <a:pPr indent="450850" algn="ctr"/>
            <a:r>
              <a:rPr lang="ru-RU" b="1" dirty="0" smtClean="0">
                <a:latin typeface="Times New Roman" pitchFamily="18" charset="0"/>
                <a:cs typeface="Times New Roman" pitchFamily="18" charset="0"/>
              </a:rPr>
              <a:t>ООО «</a:t>
            </a:r>
            <a:r>
              <a:rPr lang="en-US" b="1" dirty="0" err="1" smtClean="0">
                <a:latin typeface="Times New Roman" pitchFamily="18" charset="0"/>
                <a:cs typeface="Times New Roman" pitchFamily="18" charset="0"/>
              </a:rPr>
              <a:t>Sternik′s</a:t>
            </a:r>
            <a:r>
              <a:rPr lang="en-US" b="1" dirty="0" smtClean="0">
                <a:latin typeface="Times New Roman" pitchFamily="18" charset="0"/>
                <a:cs typeface="Times New Roman" pitchFamily="18" charset="0"/>
              </a:rPr>
              <a:t> Consulting</a:t>
            </a:r>
            <a:r>
              <a:rPr lang="ru-RU" b="1" dirty="0" smtClean="0">
                <a:latin typeface="Times New Roman" pitchFamily="18" charset="0"/>
                <a:cs typeface="Times New Roman" pitchFamily="18" charset="0"/>
              </a:rPr>
              <a:t>»</a:t>
            </a:r>
          </a:p>
          <a:p>
            <a:pPr indent="450850" algn="ctr"/>
            <a:r>
              <a:rPr lang="ru-RU" b="1" dirty="0" smtClean="0">
                <a:latin typeface="Times New Roman" pitchFamily="18" charset="0"/>
                <a:cs typeface="Times New Roman" pitchFamily="18" charset="0"/>
              </a:rPr>
              <a:t>тел. </a:t>
            </a:r>
            <a:r>
              <a:rPr lang="ru-RU" b="1" dirty="0" err="1" smtClean="0">
                <a:latin typeface="Times New Roman" pitchFamily="18" charset="0"/>
                <a:cs typeface="Times New Roman" pitchFamily="18" charset="0"/>
              </a:rPr>
              <a:t>моб</a:t>
            </a:r>
            <a:r>
              <a:rPr lang="ru-RU" b="1" dirty="0" smtClean="0">
                <a:latin typeface="Times New Roman" pitchFamily="18" charset="0"/>
                <a:cs typeface="Times New Roman" pitchFamily="18" charset="0"/>
              </a:rPr>
              <a:t>. +7(495)795-71-58</a:t>
            </a:r>
          </a:p>
          <a:p>
            <a:pPr indent="450850" algn="ctr"/>
            <a:r>
              <a:rPr lang="en-US" b="1" dirty="0" smtClean="0">
                <a:latin typeface="Times New Roman" pitchFamily="18" charset="0"/>
                <a:cs typeface="Times New Roman" pitchFamily="18" charset="0"/>
              </a:rPr>
              <a:t>gm_sternik@sterno.ru</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620688"/>
            <a:ext cx="8784976" cy="6247864"/>
          </a:xfrm>
          <a:prstGeom prst="rect">
            <a:avLst/>
          </a:prstGeom>
        </p:spPr>
        <p:txBody>
          <a:bodyPr wrap="square">
            <a:spAutoFit/>
          </a:bodyPr>
          <a:lstStyle/>
          <a:p>
            <a:pPr algn="just">
              <a:buNone/>
            </a:pPr>
            <a:r>
              <a:rPr lang="ru-RU" sz="1600" b="1" dirty="0" smtClean="0">
                <a:latin typeface="Times New Roman" pitchFamily="18" charset="0"/>
                <a:cs typeface="Times New Roman" pitchFamily="18" charset="0"/>
              </a:rPr>
              <a:t>Классификация, классифицирование </a:t>
            </a:r>
            <a:r>
              <a:rPr lang="ru-RU" sz="1600" b="1" dirty="0" smtClean="0">
                <a:latin typeface="Times New Roman" pitchFamily="18" charset="0"/>
                <a:cs typeface="Times New Roman" pitchFamily="18" charset="0"/>
              </a:rPr>
              <a:t>(от </a:t>
            </a:r>
            <a:r>
              <a:rPr lang="ru-RU" sz="1600" b="1" dirty="0" smtClean="0">
                <a:latin typeface="Times New Roman" pitchFamily="18" charset="0"/>
                <a:cs typeface="Times New Roman" pitchFamily="18" charset="0"/>
                <a:hlinkClick r:id="rId2" tooltip="Латинский язык"/>
              </a:rPr>
              <a:t>лат.</a:t>
            </a:r>
            <a:r>
              <a:rPr lang="ru-RU" sz="1600" b="1" dirty="0" smtClean="0">
                <a:latin typeface="Times New Roman" pitchFamily="18" charset="0"/>
                <a:cs typeface="Times New Roman" pitchFamily="18" charset="0"/>
              </a:rPr>
              <a:t> </a:t>
            </a:r>
            <a:r>
              <a:rPr lang="la-Latn" sz="1600" b="1" i="1" dirty="0" smtClean="0">
                <a:latin typeface="Times New Roman" pitchFamily="18" charset="0"/>
                <a:cs typeface="Times New Roman" pitchFamily="18" charset="0"/>
              </a:rPr>
              <a:t>classis</a:t>
            </a:r>
            <a:r>
              <a:rPr lang="ru-RU" sz="1600" b="1" dirty="0" smtClean="0">
                <a:latin typeface="Times New Roman" pitchFamily="18" charset="0"/>
                <a:cs typeface="Times New Roman" pitchFamily="18" charset="0"/>
              </a:rPr>
              <a:t> - разряд и </a:t>
            </a:r>
            <a:r>
              <a:rPr lang="la-Latn" sz="1600" b="1" i="1" dirty="0" smtClean="0">
                <a:latin typeface="Times New Roman" pitchFamily="18" charset="0"/>
                <a:cs typeface="Times New Roman" pitchFamily="18" charset="0"/>
              </a:rPr>
              <a:t>facere</a:t>
            </a:r>
            <a:r>
              <a:rPr lang="ru-RU" sz="1600" b="1" dirty="0" smtClean="0">
                <a:latin typeface="Times New Roman" pitchFamily="18" charset="0"/>
                <a:cs typeface="Times New Roman" pitchFamily="18" charset="0"/>
              </a:rPr>
              <a:t> - делать) - особый случай применения логической операции деления объема понятия, представляющий собой некоторую совокупность делений (деление на группы, деление этих групп и т. д.). (</a:t>
            </a:r>
            <a:r>
              <a:rPr lang="ru-RU" sz="1600" b="1" dirty="0" smtClean="0">
                <a:latin typeface="Times New Roman" pitchFamily="18" charset="0"/>
                <a:cs typeface="Times New Roman" pitchFamily="18" charset="0"/>
                <a:hlinkClick r:id="rId3"/>
              </a:rPr>
              <a:t>Философский словарь / Под ред. И.Т. Фролова. - 4-е изд.-М.: Политиздат, 1981. - 445 с.</a:t>
            </a:r>
            <a:r>
              <a:rPr lang="ru-RU" sz="1600" b="1" dirty="0" smtClean="0">
                <a:latin typeface="Times New Roman" pitchFamily="18" charset="0"/>
                <a:cs typeface="Times New Roman" pitchFamily="18" charset="0"/>
              </a:rPr>
              <a:t>)</a:t>
            </a:r>
          </a:p>
          <a:p>
            <a:pPr algn="just">
              <a:buNone/>
            </a:pPr>
            <a:r>
              <a:rPr lang="ru-RU" sz="1600" b="1" dirty="0" smtClean="0">
                <a:latin typeface="Times New Roman" pitchFamily="18" charset="0"/>
                <a:cs typeface="Times New Roman" pitchFamily="18" charset="0"/>
              </a:rPr>
              <a:t>Классификация по существенным признакам называется </a:t>
            </a:r>
            <a:r>
              <a:rPr lang="ru-RU" sz="1600" b="1" dirty="0" smtClean="0">
                <a:latin typeface="Times New Roman" pitchFamily="18" charset="0"/>
                <a:cs typeface="Times New Roman" pitchFamily="18" charset="0"/>
                <a:hlinkClick r:id="rId4" tooltip="Типология"/>
              </a:rPr>
              <a:t>типологией</a:t>
            </a:r>
            <a:r>
              <a:rPr lang="ru-RU" sz="1600" b="1" dirty="0" smtClean="0">
                <a:latin typeface="Times New Roman" pitchFamily="18" charset="0"/>
                <a:cs typeface="Times New Roman" pitchFamily="18" charset="0"/>
              </a:rPr>
              <a:t>.</a:t>
            </a:r>
          </a:p>
          <a:p>
            <a:pPr algn="just">
              <a:buNone/>
            </a:pPr>
            <a:endParaRPr lang="ru-RU" sz="1600" b="1" dirty="0" smtClean="0">
              <a:latin typeface="Times New Roman" pitchFamily="18" charset="0"/>
              <a:cs typeface="Times New Roman" pitchFamily="18" charset="0"/>
            </a:endParaRPr>
          </a:p>
          <a:p>
            <a:pPr algn="just">
              <a:buNone/>
            </a:pPr>
            <a:r>
              <a:rPr lang="ru-RU" sz="1600" b="1" i="1" dirty="0" smtClean="0">
                <a:latin typeface="Times New Roman" pitchFamily="18" charset="0"/>
                <a:cs typeface="Times New Roman" pitchFamily="18" charset="0"/>
              </a:rPr>
              <a:t>Классифицирование </a:t>
            </a:r>
            <a:r>
              <a:rPr lang="ru-RU" sz="1600" b="1" dirty="0" smtClean="0">
                <a:latin typeface="Times New Roman" pitchFamily="18" charset="0"/>
                <a:cs typeface="Times New Roman" pitchFamily="18" charset="0"/>
              </a:rPr>
              <a:t>– процесс разработки классификатора.</a:t>
            </a:r>
          </a:p>
          <a:p>
            <a:pPr algn="just">
              <a:buNone/>
            </a:pPr>
            <a:endParaRPr lang="ru-RU" sz="1600" b="1" dirty="0" smtClean="0">
              <a:latin typeface="Times New Roman" pitchFamily="18" charset="0"/>
              <a:cs typeface="Times New Roman" pitchFamily="18" charset="0"/>
            </a:endParaRPr>
          </a:p>
          <a:p>
            <a:pPr algn="just">
              <a:buNone/>
            </a:pPr>
            <a:r>
              <a:rPr lang="ru-RU" sz="1600" b="1" i="1" dirty="0" smtClean="0">
                <a:latin typeface="Times New Roman" pitchFamily="18" charset="0"/>
                <a:cs typeface="Times New Roman" pitchFamily="18" charset="0"/>
              </a:rPr>
              <a:t>Классификатор</a:t>
            </a:r>
            <a:r>
              <a:rPr lang="ru-RU" sz="1600" b="1" dirty="0" smtClean="0">
                <a:latin typeface="Times New Roman" pitchFamily="18" charset="0"/>
                <a:cs typeface="Times New Roman" pitchFamily="18" charset="0"/>
              </a:rPr>
              <a:t> – документ, содержащий правила классификации объектов (набор классов, критерии различения объектов по классам).</a:t>
            </a:r>
          </a:p>
          <a:p>
            <a:pPr algn="just">
              <a:buNone/>
            </a:pPr>
            <a:endParaRPr lang="ru-RU" sz="1600" b="1" dirty="0" smtClean="0">
              <a:latin typeface="Times New Roman" pitchFamily="18" charset="0"/>
              <a:cs typeface="Times New Roman" pitchFamily="18" charset="0"/>
            </a:endParaRPr>
          </a:p>
          <a:p>
            <a:pPr algn="just">
              <a:buNone/>
            </a:pPr>
            <a:r>
              <a:rPr lang="ru-RU" sz="1600" b="1" i="1" dirty="0" smtClean="0">
                <a:latin typeface="Times New Roman" pitchFamily="18" charset="0"/>
                <a:cs typeface="Times New Roman" pitchFamily="18" charset="0"/>
              </a:rPr>
              <a:t>Классификация</a:t>
            </a:r>
            <a:r>
              <a:rPr lang="ru-RU" sz="1600" b="1" dirty="0" smtClean="0">
                <a:latin typeface="Times New Roman" pitchFamily="18" charset="0"/>
                <a:cs typeface="Times New Roman" pitchFamily="18" charset="0"/>
              </a:rPr>
              <a:t> – разделение совокупности объектов на группы в соответствии с правилами классификатора.</a:t>
            </a:r>
          </a:p>
          <a:p>
            <a:pPr algn="just">
              <a:buNone/>
            </a:pPr>
            <a:endParaRPr lang="ru-RU" sz="1600" b="1" dirty="0" smtClean="0">
              <a:latin typeface="Times New Roman" pitchFamily="18" charset="0"/>
              <a:cs typeface="Times New Roman" pitchFamily="18" charset="0"/>
            </a:endParaRPr>
          </a:p>
          <a:p>
            <a:pPr algn="just"/>
            <a:r>
              <a:rPr lang="ru-RU" sz="1600" b="1" dirty="0" smtClean="0">
                <a:latin typeface="Times New Roman" pitchFamily="18" charset="0"/>
                <a:cs typeface="Times New Roman" pitchFamily="18" charset="0"/>
              </a:rPr>
              <a:t>Классификация позволяет разделить товары на определенные категории или </a:t>
            </a:r>
            <a:r>
              <a:rPr lang="ru-RU" sz="1600" b="1" dirty="0" smtClean="0">
                <a:latin typeface="Times New Roman" pitchFamily="18" charset="0"/>
                <a:cs typeface="Times New Roman" pitchFamily="18" charset="0"/>
              </a:rPr>
              <a:t>ступени. Число </a:t>
            </a:r>
            <a:r>
              <a:rPr lang="ru-RU" sz="1600" b="1" i="1" dirty="0" smtClean="0">
                <a:latin typeface="Times New Roman" pitchFamily="18" charset="0"/>
                <a:cs typeface="Times New Roman" pitchFamily="18" charset="0"/>
              </a:rPr>
              <a:t>ступеней классификации </a:t>
            </a:r>
            <a:r>
              <a:rPr lang="ru-RU" sz="1600" b="1" dirty="0" smtClean="0">
                <a:latin typeface="Times New Roman" pitchFamily="18" charset="0"/>
                <a:cs typeface="Times New Roman" pitchFamily="18" charset="0"/>
              </a:rPr>
              <a:t>зависит от ее целей, задач, от сложности и количества классифицируемых объектов.</a:t>
            </a:r>
          </a:p>
          <a:p>
            <a:pPr algn="just">
              <a:buNone/>
            </a:pPr>
            <a:endParaRPr lang="ru-RU" sz="1600" b="1" dirty="0" smtClean="0">
              <a:latin typeface="Times New Roman" pitchFamily="18" charset="0"/>
              <a:cs typeface="Times New Roman" pitchFamily="18" charset="0"/>
            </a:endParaRPr>
          </a:p>
          <a:p>
            <a:pPr algn="just"/>
            <a:r>
              <a:rPr lang="ru-RU" sz="1600" b="1" dirty="0" smtClean="0">
                <a:latin typeface="Times New Roman" pitchFamily="18" charset="0"/>
                <a:cs typeface="Times New Roman" pitchFamily="18" charset="0"/>
              </a:rPr>
              <a:t>Всякая классификация является результатом некоторого огрубления действительных граней между </a:t>
            </a:r>
            <a:r>
              <a:rPr lang="ru-RU" sz="1600" b="1" dirty="0" smtClean="0">
                <a:latin typeface="Times New Roman" pitchFamily="18" charset="0"/>
                <a:cs typeface="Times New Roman" pitchFamily="18" charset="0"/>
              </a:rPr>
              <a:t>классами, </a:t>
            </a:r>
            <a:r>
              <a:rPr lang="ru-RU" sz="1600" b="1" dirty="0" smtClean="0">
                <a:latin typeface="Times New Roman" pitchFamily="18" charset="0"/>
                <a:cs typeface="Times New Roman" pitchFamily="18" charset="0"/>
              </a:rPr>
              <a:t>ибо они всегда </a:t>
            </a:r>
            <a:r>
              <a:rPr lang="ru-RU" sz="1600" b="1" dirty="0" smtClean="0">
                <a:latin typeface="Times New Roman" pitchFamily="18" charset="0"/>
                <a:cs typeface="Times New Roman" pitchFamily="18" charset="0"/>
                <a:hlinkClick r:id="rId5" tooltip="Условное (страница отсутствует)"/>
              </a:rPr>
              <a:t>условны</a:t>
            </a:r>
            <a:r>
              <a:rPr lang="ru-RU" sz="1600" b="1" dirty="0" smtClean="0">
                <a:latin typeface="Times New Roman" pitchFamily="18" charset="0"/>
                <a:cs typeface="Times New Roman" pitchFamily="18" charset="0"/>
              </a:rPr>
              <a:t> и </a:t>
            </a:r>
            <a:r>
              <a:rPr lang="ru-RU" sz="1600" b="1" dirty="0" smtClean="0">
                <a:latin typeface="Times New Roman" pitchFamily="18" charset="0"/>
                <a:cs typeface="Times New Roman" pitchFamily="18" charset="0"/>
                <a:hlinkClick r:id="rId6" tooltip="Относительное (страница отсутствует)"/>
              </a:rPr>
              <a:t>относительны</a:t>
            </a:r>
            <a:r>
              <a:rPr lang="ru-RU" sz="1600" b="1" dirty="0" smtClean="0">
                <a:latin typeface="Times New Roman" pitchFamily="18" charset="0"/>
                <a:cs typeface="Times New Roman" pitchFamily="18" charset="0"/>
              </a:rPr>
              <a:t>. С развитием знаний происходит уточнение и изменение классификаций</a:t>
            </a:r>
            <a:r>
              <a:rPr lang="ru-RU" sz="1600" b="1" dirty="0" smtClean="0">
                <a:latin typeface="Times New Roman" pitchFamily="18" charset="0"/>
                <a:cs typeface="Times New Roman" pitchFamily="18" charset="0"/>
              </a:rPr>
              <a:t>.</a:t>
            </a:r>
          </a:p>
          <a:p>
            <a:pPr algn="just"/>
            <a:endParaRPr lang="ru-RU" sz="1600" b="1" dirty="0" smtClean="0">
              <a:latin typeface="Times New Roman" pitchFamily="18" charset="0"/>
              <a:cs typeface="Times New Roman" pitchFamily="18" charset="0"/>
            </a:endParaRPr>
          </a:p>
          <a:p>
            <a:pPr algn="just">
              <a:buNone/>
            </a:pPr>
            <a:r>
              <a:rPr lang="ru-RU" sz="1600" b="1" dirty="0" smtClean="0">
                <a:latin typeface="Times New Roman" pitchFamily="18" charset="0"/>
                <a:cs typeface="Times New Roman" pitchFamily="18" charset="0"/>
              </a:rPr>
              <a:t>От правильного деления требуется:</a:t>
            </a:r>
          </a:p>
          <a:p>
            <a:pPr lvl="0" algn="just"/>
            <a:r>
              <a:rPr lang="ru-RU" sz="1600" b="1" dirty="0" smtClean="0">
                <a:latin typeface="Times New Roman" pitchFamily="18" charset="0"/>
                <a:cs typeface="Times New Roman" pitchFamily="18" charset="0"/>
              </a:rPr>
              <a:t>- полнота </a:t>
            </a:r>
            <a:r>
              <a:rPr lang="ru-RU" sz="1600" b="1" dirty="0" smtClean="0">
                <a:latin typeface="Times New Roman" pitchFamily="18" charset="0"/>
                <a:cs typeface="Times New Roman" pitchFamily="18" charset="0"/>
              </a:rPr>
              <a:t>деления: все члены деления должны быть перечислены;</a:t>
            </a:r>
          </a:p>
          <a:p>
            <a:pPr lvl="0" algn="just"/>
            <a:r>
              <a:rPr lang="ru-RU" sz="1600" b="1" dirty="0" smtClean="0">
                <a:latin typeface="Times New Roman" pitchFamily="18" charset="0"/>
                <a:cs typeface="Times New Roman" pitchFamily="18" charset="0"/>
              </a:rPr>
              <a:t>- чистота</a:t>
            </a:r>
            <a:r>
              <a:rPr lang="ru-RU" sz="1600" b="1" dirty="0" smtClean="0">
                <a:latin typeface="Times New Roman" pitchFamily="18" charset="0"/>
                <a:cs typeface="Times New Roman" pitchFamily="18" charset="0"/>
              </a:rPr>
              <a:t>: члены деления не являются пересекающимися понятиями</a:t>
            </a:r>
            <a:r>
              <a:rPr lang="ru-RU" sz="1600" b="1" dirty="0" smtClean="0">
                <a:latin typeface="Times New Roman" pitchFamily="18" charset="0"/>
                <a:cs typeface="Times New Roman" pitchFamily="18" charset="0"/>
              </a:rPr>
              <a:t>.</a:t>
            </a:r>
            <a:endParaRPr lang="ru-RU" sz="1600" b="1" dirty="0" smtClean="0">
              <a:latin typeface="Times New Roman" pitchFamily="18" charset="0"/>
              <a:cs typeface="Times New Roman" pitchFamily="18" charset="0"/>
            </a:endParaRPr>
          </a:p>
        </p:txBody>
      </p:sp>
      <p:sp>
        <p:nvSpPr>
          <p:cNvPr id="3" name="Прямоугольник 2"/>
          <p:cNvSpPr/>
          <p:nvPr/>
        </p:nvSpPr>
        <p:spPr>
          <a:xfrm>
            <a:off x="3347864" y="116632"/>
            <a:ext cx="2406428" cy="400110"/>
          </a:xfrm>
          <a:prstGeom prst="rect">
            <a:avLst/>
          </a:prstGeom>
        </p:spPr>
        <p:txBody>
          <a:bodyPr wrap="none">
            <a:spAutoFit/>
          </a:bodyPr>
          <a:lstStyle/>
          <a:p>
            <a:r>
              <a:rPr lang="ru-RU" sz="2000" b="1" dirty="0" smtClean="0">
                <a:solidFill>
                  <a:srgbClr val="C00000"/>
                </a:solidFill>
                <a:latin typeface="Times New Roman" pitchFamily="18" charset="0"/>
                <a:cs typeface="Times New Roman" pitchFamily="18" charset="0"/>
              </a:rPr>
              <a:t>Основные понятия</a:t>
            </a:r>
            <a:endParaRPr lang="ru-RU"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79512" y="-31158"/>
            <a:ext cx="8820472" cy="6155483"/>
          </a:xfrm>
          <a:prstGeom prst="rect">
            <a:avLst/>
          </a:prstGeom>
          <a:solidFill>
            <a:srgbClr val="FFFFFF"/>
          </a:solidFill>
          <a:ln w="9525">
            <a:noFill/>
            <a:miter lim="800000"/>
            <a:headEnd/>
            <a:tailEnd/>
          </a:ln>
          <a:effectLst/>
        </p:spPr>
        <p:txBody>
          <a:bodyPr vert="horz" wrap="square" lIns="91440" tIns="152352" rIns="91440" bIns="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tab pos="457200" algn="l"/>
              </a:tabLst>
            </a:pPr>
            <a:r>
              <a:rPr kumimoji="0" lang="ru-RU" sz="20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Назначение классификации:</a:t>
            </a:r>
          </a:p>
          <a:p>
            <a:pPr marL="0" marR="0" lvl="0" indent="0" algn="just" defTabSz="914400" rtl="0" eaLnBrk="0" fontAlgn="base" latinLnBrk="0" hangingPunct="0">
              <a:lnSpc>
                <a:spcPct val="150000"/>
              </a:lnSpc>
              <a:spcBef>
                <a:spcPct val="0"/>
              </a:spcBef>
              <a:spcAft>
                <a:spcPct val="0"/>
              </a:spcAft>
              <a:buClrTx/>
              <a:buSzTx/>
              <a:buFontTx/>
              <a:buChar char="•"/>
              <a:tabLst>
                <a:tab pos="457200" algn="l"/>
              </a:tabLst>
            </a:pP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всех участников рынка </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способствует упорядочиванию терминологии, повышает информированность участников (включая потребителей) о качестве объектов;</a:t>
            </a:r>
            <a:endParaRPr kumimoji="0" lang="ru-RU"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Char char="•"/>
              <a:tabLst>
                <a:tab pos="457200" algn="l"/>
              </a:tabLst>
            </a:pP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аналитиков </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позволяет объединить в родственные группы большое количество товаров, что создает возможности для систематизированного изучения товаров и автоматизированной обработки информации о товаре (анализа рынка);</a:t>
            </a:r>
            <a:endParaRPr kumimoji="0" lang="ru-RU"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Char char="•"/>
              <a:tabLst>
                <a:tab pos="457200" algn="l"/>
              </a:tabLst>
            </a:pP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девелоперов</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маркетологов</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облегчает изучение потребительских свойств товаров, позволяет устанавливать оптимальный уровень этих свойств, а также определять требования к ним;</a:t>
            </a:r>
            <a:endParaRPr kumimoji="0" lang="ru-RU"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Char char="•"/>
              <a:tabLst>
                <a:tab pos="457200" algn="l"/>
              </a:tabLst>
            </a:pP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аналитиков,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маркетологов</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позволяет разработать групповые методы измерений и оценки потребительских свойств и качества товаров;</a:t>
            </a:r>
            <a:endParaRPr kumimoji="0" lang="ru-RU"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Char char="•"/>
              <a:tabLst>
                <a:tab pos="457200" algn="l"/>
              </a:tabLst>
            </a:pP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маркетологов</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аналитиков, риэлторов </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способствует изучению покупательского спроса;</a:t>
            </a:r>
            <a:endParaRPr kumimoji="0" lang="ru-RU"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Char char="•"/>
              <a:tabLst>
                <a:tab pos="457200" algn="l"/>
              </a:tabLst>
            </a:pP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маркетологов</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аналитиков </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служит базой для совершенствования системы стандартизации и сертификации товаров;</a:t>
            </a:r>
            <a:endParaRPr kumimoji="0" lang="ru-RU"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Char char="•"/>
              <a:tabLst>
                <a:tab pos="457200" algn="l"/>
              </a:tabLst>
            </a:pP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en-US"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-служб </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используется при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промо-акциях</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составлении рекламных буклетов, каталогов, проспектов выставок-ярмарок и т. п.</a:t>
            </a:r>
            <a:endParaRPr kumimoji="0" lang="ru-RU" sz="16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179512" y="0"/>
            <a:ext cx="8676456"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algn="ctr" defTabSz="914400" rtl="0" eaLnBrk="1" fontAlgn="base" latinLnBrk="0" hangingPunct="1">
              <a:lnSpc>
                <a:spcPct val="150000"/>
              </a:lnSpc>
              <a:spcBef>
                <a:spcPct val="0"/>
              </a:spcBef>
              <a:spcAft>
                <a:spcPct val="0"/>
              </a:spcAft>
              <a:buClrTx/>
              <a:buSzTx/>
              <a:buFontTx/>
              <a:buNone/>
              <a:tabLst/>
            </a:pPr>
            <a:r>
              <a:rPr kumimoji="0" lang="ru-RU" sz="20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Принцип 1 выбора основания для классифицирования</a:t>
            </a:r>
          </a:p>
          <a:p>
            <a:pPr marL="0" marR="0" lvl="0" indent="450850" algn="just" defTabSz="914400" rtl="0" eaLnBrk="1" fontAlgn="base" latinLnBrk="0" hangingPunct="1">
              <a:lnSpc>
                <a:spcPct val="150000"/>
              </a:lnSpc>
              <a:spcBef>
                <a:spcPct val="0"/>
              </a:spcBef>
              <a:spcAft>
                <a:spcPct val="0"/>
              </a:spcAft>
              <a:buClrTx/>
              <a:buSzTx/>
              <a:buFontTx/>
              <a:buNone/>
              <a:tabLst/>
            </a:pPr>
            <a:endParaRPr lang="ru-RU" sz="800" b="1" dirty="0" smtClean="0">
              <a:latin typeface="Times New Roman" pitchFamily="18" charset="0"/>
              <a:ea typeface="Calibri" pitchFamily="34" charset="0"/>
              <a:cs typeface="Times New Roman" pitchFamily="18" charset="0"/>
            </a:endParaRPr>
          </a:p>
          <a:p>
            <a:pPr marL="0" marR="0" lvl="0" indent="450850" algn="just" defTabSz="914400" rtl="0" eaLnBrk="1" fontAlgn="base" latinLnBrk="0" hangingPunct="1">
              <a:lnSpc>
                <a:spcPct val="150000"/>
              </a:lnSpc>
              <a:spcBef>
                <a:spcPct val="0"/>
              </a:spcBef>
              <a:spcAft>
                <a:spcPct val="0"/>
              </a:spcAft>
              <a:buClrTx/>
              <a:buSzTx/>
              <a:buFontTx/>
              <a:buNone/>
              <a:tabLst/>
            </a:pPr>
            <a:r>
              <a:rPr lang="ru-RU" b="1" dirty="0" smtClean="0">
                <a:latin typeface="Times New Roman" pitchFamily="18" charset="0"/>
                <a:ea typeface="Calibri" pitchFamily="34" charset="0"/>
                <a:cs typeface="Times New Roman" pitchFamily="18" charset="0"/>
              </a:rPr>
              <a:t>К</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лассификация</a:t>
            </a:r>
            <a:r>
              <a:rPr kumimoji="0" lang="ru-RU"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осуществляется одним из двух способов – либо определение </a:t>
            </a:r>
            <a:r>
              <a:rPr kumimoji="0" lang="ru-RU" b="1"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классов качества</a:t>
            </a:r>
            <a:r>
              <a:rPr kumimoji="0" lang="ru-RU"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объекта недвижимости на основании потребительских предпочтений покупателей (арендаторов) в отношении параметров объектов, влияющих на комфортность проживания (пользования), а через них – на спрос и цены, либо определение </a:t>
            </a:r>
            <a:r>
              <a:rPr kumimoji="0" lang="ru-RU" b="1"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типов (</a:t>
            </a:r>
            <a:r>
              <a:rPr kumimoji="0" lang="ru-RU" b="1" i="1"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морфотипов</a:t>
            </a:r>
            <a:r>
              <a:rPr kumimoji="0" lang="ru-RU" b="1"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r>
              <a:rPr kumimoji="0" lang="ru-RU"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объекта на основании конструктивно-технических решений, влияющих на предпочтения и спрос потребителей</a:t>
            </a:r>
            <a:r>
              <a:rPr kumimoji="0" lang="ru-RU"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Примеры</a:t>
            </a: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«Единая методика классифицирования многоквартирных домов – новостроек по потребительскому качеству (классу)» (</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hlinkClick r:id="rId2"/>
              </a:rPr>
              <a:t>http://realtymarket.ru/obyavleniya/OB-ETOM-DOKUMENTE.html</a:t>
            </a: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«Типизация квартир на вторичном рынке» («Анализ рынка недвижимости для профессионалов»// </a:t>
            </a:r>
            <a:r>
              <a:rPr kumimoji="0" lang="ru-RU"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Стерник</a:t>
            </a: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Г.М., </a:t>
            </a:r>
            <a:r>
              <a:rPr kumimoji="0" lang="ru-RU"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Стерник</a:t>
            </a: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С.Г., «Экономика», 2009.- 606 с</a:t>
            </a: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 множество аналогичных типизаций.</a:t>
            </a:r>
            <a:endParaRPr kumimoji="0" lang="ru-RU"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дальнейшем обсуждается только первый способ классифицирования.</a:t>
            </a:r>
            <a:endParaRPr kumimoji="0" lang="ru-RU"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cstate="print"/>
          <a:srcRect/>
          <a:stretch>
            <a:fillRect/>
          </a:stretch>
        </p:blipFill>
        <p:spPr bwMode="auto">
          <a:xfrm>
            <a:off x="755576" y="476672"/>
            <a:ext cx="2279650" cy="648072"/>
          </a:xfrm>
          <a:prstGeom prst="rect">
            <a:avLst/>
          </a:prstGeom>
          <a:solidFill>
            <a:srgbClr val="FFFFFF"/>
          </a:solidFill>
          <a:ln w="0">
            <a:solidFill>
              <a:srgbClr val="808080"/>
            </a:solidFill>
            <a:miter lim="800000"/>
            <a:headEnd/>
            <a:tailEnd/>
          </a:ln>
        </p:spPr>
      </p:pic>
      <p:pic>
        <p:nvPicPr>
          <p:cNvPr id="17411" name="Picture 3"/>
          <p:cNvPicPr>
            <a:picLocks noChangeAspect="1" noChangeArrowheads="1"/>
          </p:cNvPicPr>
          <p:nvPr/>
        </p:nvPicPr>
        <p:blipFill>
          <a:blip r:embed="rId3" cstate="print"/>
          <a:srcRect/>
          <a:stretch>
            <a:fillRect/>
          </a:stretch>
        </p:blipFill>
        <p:spPr bwMode="auto">
          <a:xfrm>
            <a:off x="5076056" y="188640"/>
            <a:ext cx="3249613" cy="1195115"/>
          </a:xfrm>
          <a:prstGeom prst="rect">
            <a:avLst/>
          </a:prstGeom>
          <a:noFill/>
          <a:ln w="9525">
            <a:noFill/>
            <a:miter lim="800000"/>
            <a:headEnd/>
            <a:tailEnd/>
          </a:ln>
        </p:spPr>
      </p:pic>
      <p:sp>
        <p:nvSpPr>
          <p:cNvPr id="17412" name="Rectangle 4"/>
          <p:cNvSpPr>
            <a:spLocks noChangeArrowheads="1"/>
          </p:cNvSpPr>
          <p:nvPr/>
        </p:nvSpPr>
        <p:spPr bwMode="auto">
          <a:xfrm>
            <a:off x="395536" y="302169"/>
            <a:ext cx="8388424" cy="6401753"/>
          </a:xfrm>
          <a:prstGeom prst="rect">
            <a:avLst/>
          </a:prstGeom>
          <a:noFill/>
          <a:ln w="9525">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endParaRPr kumimoji="0" lang="ru-RU" sz="2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50850" algn="ctr" defTabSz="914400" rtl="0" eaLnBrk="1" fontAlgn="base" latinLnBrk="0" hangingPunct="1">
              <a:lnSpc>
                <a:spcPct val="100000"/>
              </a:lnSpc>
              <a:spcBef>
                <a:spcPct val="0"/>
              </a:spcBef>
              <a:spcAft>
                <a:spcPct val="0"/>
              </a:spcAft>
              <a:buClrTx/>
              <a:buSzTx/>
              <a:buFontTx/>
              <a:buNone/>
              <a:tabLst/>
            </a:pPr>
            <a:endParaRPr lang="ru-RU" sz="2200" b="1" dirty="0" smtClean="0">
              <a:latin typeface="Times New Roman" pitchFamily="18" charset="0"/>
              <a:ea typeface="Calibri" pitchFamily="34" charset="0"/>
              <a:cs typeface="Times New Roman" pitchFamily="18" charset="0"/>
            </a:endParaRPr>
          </a:p>
          <a:p>
            <a:pPr marL="0" marR="0" lvl="0" indent="450850" algn="ctr" defTabSz="914400" rtl="0" eaLnBrk="1" fontAlgn="base" latinLnBrk="0" hangingPunct="1">
              <a:lnSpc>
                <a:spcPct val="100000"/>
              </a:lnSpc>
              <a:spcBef>
                <a:spcPct val="0"/>
              </a:spcBef>
              <a:spcAft>
                <a:spcPct val="0"/>
              </a:spcAft>
              <a:buClrTx/>
              <a:buSzTx/>
              <a:buFontTx/>
              <a:buNone/>
              <a:tabLst/>
            </a:pPr>
            <a:endParaRPr kumimoji="0" lang="ru-RU" sz="2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50850" algn="ctr"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Единая методика классифицирования многоквартирных жилых домов - новостроек по потребительскому качеству (классу)</a:t>
            </a:r>
            <a:r>
              <a:rPr kumimoji="0" lang="ru-RU"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Разработчики: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Стерник</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Г.М., главный аналитик РГР, профессор кафедры «Управление программами и проектами» Российского экономического университета им. Г.В.Плеханова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Стерник</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С.Г., зам. декана факультета недвижимости по научно-исследовательской работе </a:t>
            </a: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РАНХиГС</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д.э.н</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профессор</a:t>
            </a:r>
          </a:p>
          <a:p>
            <a:pPr marL="0" marR="0" lvl="0" indent="450850" algn="ctr"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 участии: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Епишина Э.Д., председатель комитета по аналитике НП «РГР. Пермский край», директор ООО «Аналитический центр «КД-консалтинг»,</a:t>
            </a:r>
            <a:r>
              <a:rPr kumimoji="0" lang="ru-RU"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к.э.н</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0" marR="0" lvl="0" indent="450850" algn="ctr" defTabSz="914400" rtl="0" eaLnBrk="0" fontAlgn="base" latinLnBrk="0" hangingPunct="0">
              <a:lnSpc>
                <a:spcPct val="100000"/>
              </a:lnSpc>
              <a:spcBef>
                <a:spcPct val="0"/>
              </a:spcBef>
              <a:spcAft>
                <a:spcPct val="0"/>
              </a:spcAft>
              <a:buClrTx/>
              <a:buSzTx/>
              <a:buFontTx/>
              <a:buNone/>
              <a:tabLst/>
            </a:pPr>
            <a:endParaRPr kumimoji="0" lang="ru-RU"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Москва, 2012 –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323528" y="332656"/>
            <a:ext cx="8460432" cy="618630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algn="ctr" defTabSz="914400" rtl="0" eaLnBrk="1" fontAlgn="base" latinLnBrk="0" hangingPunct="1">
              <a:lnSpc>
                <a:spcPct val="150000"/>
              </a:lnSpc>
              <a:spcBef>
                <a:spcPct val="0"/>
              </a:spcBef>
              <a:spcAft>
                <a:spcPct val="0"/>
              </a:spcAft>
              <a:buClrTx/>
              <a:buSzTx/>
              <a:buFontTx/>
              <a:buNone/>
              <a:tabLst/>
            </a:pPr>
            <a:r>
              <a:rPr kumimoji="0" lang="ru-RU"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Принцип 2 выбора предмета классификации</a:t>
            </a:r>
            <a:endParaRPr kumimoji="0" lang="ru-RU"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endParaRPr>
          </a:p>
          <a:p>
            <a:pPr marL="0" marR="0" lvl="0" indent="450850" algn="just" defTabSz="914400" rtl="0" eaLnBrk="1" fontAlgn="base" latinLnBrk="0" hangingPunct="1">
              <a:lnSpc>
                <a:spcPct val="150000"/>
              </a:lnSpc>
              <a:spcBef>
                <a:spcPct val="0"/>
              </a:spcBef>
              <a:spcAft>
                <a:spcPct val="0"/>
              </a:spcAft>
              <a:buClrTx/>
              <a:buSzTx/>
              <a:buFontTx/>
              <a:buNone/>
              <a:tabLst/>
            </a:pPr>
            <a:r>
              <a:rPr lang="ru-RU" b="1" dirty="0" smtClean="0">
                <a:latin typeface="Times New Roman" pitchFamily="18" charset="0"/>
                <a:ea typeface="Calibri" pitchFamily="34" charset="0"/>
                <a:cs typeface="Times New Roman" pitchFamily="18" charset="0"/>
              </a:rPr>
              <a:t>П</a:t>
            </a:r>
            <a:r>
              <a:rPr kumimoji="0" lang="ru-RU" b="1" i="0" u="none" strike="noStrike" cap="none" normalizeH="0" baseline="0" dirty="0" smtClean="0">
                <a:ln>
                  <a:noFill/>
                </a:ln>
                <a:effectLst/>
                <a:latin typeface="Times New Roman" pitchFamily="18" charset="0"/>
                <a:ea typeface="Calibri" pitchFamily="34" charset="0"/>
                <a:cs typeface="Times New Roman" pitchFamily="18" charset="0"/>
              </a:rPr>
              <a:t>редмет классификации качества объекта недвижимости (ступени классификации) выбирается на основании структуры свойств объекта (факторов ценообразования).</a:t>
            </a:r>
            <a:endParaRPr kumimoji="0" lang="ru-RU" b="1"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Ступень классификации</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это этап разделения множества на составляющие его части по одному из признаков. Количество признаков и ступеней классификации зависит от сложности и количества классифицируемых объектов, от целей классификации. Глубина классификации характеризуется числом ступеней классификации, т. е. числом использованных признаков.</a:t>
            </a:r>
            <a:endParaRPr kumimoji="0" lang="ru-RU"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«Единой методике классифицирования новостроек» в качестве предмета классифицирования выбран один из элементов первой ступени – </a:t>
            </a:r>
            <a:r>
              <a:rPr kumimoji="0" lang="ru-RU"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качество собственно объекта недвижимости (без учета местоположения объекта и качества субъектов рынка).</a:t>
            </a:r>
            <a:endParaRPr kumimoji="0" lang="ru-RU" b="1"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1772804" y="28545"/>
            <a:ext cx="5598392"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Структура свойств объекта недвижимости</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9503" name="Rectangle 4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pSp>
        <p:nvGrpSpPr>
          <p:cNvPr id="19458" name="Group 2"/>
          <p:cNvGrpSpPr>
            <a:grpSpLocks noChangeAspect="1"/>
          </p:cNvGrpSpPr>
          <p:nvPr/>
        </p:nvGrpSpPr>
        <p:grpSpPr bwMode="auto">
          <a:xfrm>
            <a:off x="179058" y="476672"/>
            <a:ext cx="8964942" cy="5345113"/>
            <a:chOff x="2268" y="618"/>
            <a:chExt cx="7404" cy="6289"/>
          </a:xfrm>
        </p:grpSpPr>
        <p:sp>
          <p:nvSpPr>
            <p:cNvPr id="19502" name="AutoShape 46"/>
            <p:cNvSpPr>
              <a:spLocks noChangeAspect="1" noChangeArrowheads="1" noTextEdit="1"/>
            </p:cNvSpPr>
            <p:nvPr/>
          </p:nvSpPr>
          <p:spPr bwMode="auto">
            <a:xfrm>
              <a:off x="2358" y="618"/>
              <a:ext cx="7314" cy="6289"/>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9501" name="Text Box 45"/>
            <p:cNvSpPr txBox="1">
              <a:spLocks noChangeArrowheads="1"/>
            </p:cNvSpPr>
            <p:nvPr/>
          </p:nvSpPr>
          <p:spPr bwMode="auto">
            <a:xfrm>
              <a:off x="5053" y="708"/>
              <a:ext cx="2211" cy="74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Качество проживания (использования)</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9500" name="Text Box 44"/>
            <p:cNvSpPr txBox="1">
              <a:spLocks noChangeArrowheads="1"/>
            </p:cNvSpPr>
            <p:nvPr/>
          </p:nvSpPr>
          <p:spPr bwMode="auto">
            <a:xfrm>
              <a:off x="3110" y="1913"/>
              <a:ext cx="1676" cy="67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Качество субъектов рынка</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9499" name="Text Box 43"/>
            <p:cNvSpPr txBox="1">
              <a:spLocks noChangeArrowheads="1"/>
            </p:cNvSpPr>
            <p:nvPr/>
          </p:nvSpPr>
          <p:spPr bwMode="auto">
            <a:xfrm>
              <a:off x="5145" y="1913"/>
              <a:ext cx="1614" cy="67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Качество местоположения</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9498" name="Text Box 42"/>
            <p:cNvSpPr txBox="1">
              <a:spLocks noChangeArrowheads="1"/>
            </p:cNvSpPr>
            <p:nvPr/>
          </p:nvSpPr>
          <p:spPr bwMode="auto">
            <a:xfrm>
              <a:off x="7314" y="1913"/>
              <a:ext cx="1802" cy="679"/>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Качество объекта (ЗУ и строения)</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9497" name="Text Box 41"/>
            <p:cNvSpPr txBox="1">
              <a:spLocks noChangeArrowheads="1"/>
            </p:cNvSpPr>
            <p:nvPr/>
          </p:nvSpPr>
          <p:spPr bwMode="auto">
            <a:xfrm>
              <a:off x="3393" y="3692"/>
              <a:ext cx="1670" cy="81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NewRomanPS-BoldMT"/>
                  <a:cs typeface="Times New Roman" pitchFamily="18" charset="0"/>
                </a:rPr>
                <a:t>Репутация застрой </a:t>
              </a:r>
              <a:r>
                <a:rPr kumimoji="0" lang="ru-RU" sz="1400" b="1" i="0" u="none" strike="noStrike" cap="none" normalizeH="0" baseline="0" dirty="0" err="1" smtClean="0">
                  <a:ln>
                    <a:noFill/>
                  </a:ln>
                  <a:solidFill>
                    <a:schemeClr val="tx1"/>
                  </a:solidFill>
                  <a:effectLst/>
                  <a:latin typeface="Times New Roman" pitchFamily="18" charset="0"/>
                  <a:ea typeface="TimesNewRomanPS-BoldMT"/>
                  <a:cs typeface="Times New Roman" pitchFamily="18" charset="0"/>
                </a:rPr>
                <a:t>щика</a:t>
              </a:r>
              <a:r>
                <a:rPr kumimoji="0" lang="ru-RU" sz="1400" b="1" i="0" u="none" strike="noStrike" cap="none" normalizeH="0" baseline="0" dirty="0" smtClean="0">
                  <a:ln>
                    <a:noFill/>
                  </a:ln>
                  <a:solidFill>
                    <a:schemeClr val="tx1"/>
                  </a:solidFill>
                  <a:effectLst/>
                  <a:latin typeface="Times New Roman" pitchFamily="18" charset="0"/>
                  <a:ea typeface="TimesNewRomanPS-BoldMT"/>
                  <a:cs typeface="Times New Roman" pitchFamily="18" charset="0"/>
                </a:rPr>
                <a:t>, архитектора,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NewRomanPS-BoldMT"/>
                  <a:cs typeface="Times New Roman" pitchFamily="18" charset="0"/>
                </a:rPr>
                <a:t>продавца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9496" name="Text Box 40"/>
            <p:cNvSpPr txBox="1">
              <a:spLocks noChangeArrowheads="1"/>
            </p:cNvSpPr>
            <p:nvPr/>
          </p:nvSpPr>
          <p:spPr bwMode="auto">
            <a:xfrm>
              <a:off x="3396" y="4680"/>
              <a:ext cx="1659" cy="10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NewRomanPS-BoldMT"/>
                  <a:cs typeface="Times New Roman" pitchFamily="18" charset="0"/>
                </a:rPr>
                <a:t>Маркетинговая (рек </a:t>
              </a:r>
              <a:r>
                <a:rPr kumimoji="0" lang="ru-RU" sz="1400" b="1" i="0" u="none" strike="noStrike" cap="none" normalizeH="0" baseline="0" dirty="0" err="1" smtClean="0">
                  <a:ln>
                    <a:noFill/>
                  </a:ln>
                  <a:solidFill>
                    <a:schemeClr val="tx1"/>
                  </a:solidFill>
                  <a:effectLst/>
                  <a:latin typeface="Times New Roman" pitchFamily="18" charset="0"/>
                  <a:ea typeface="TimesNewRomanPS-BoldMT"/>
                  <a:cs typeface="Times New Roman" pitchFamily="18" charset="0"/>
                </a:rPr>
                <a:t>ламная</a:t>
              </a:r>
              <a:r>
                <a:rPr kumimoji="0" lang="ru-RU" sz="1400" b="1" i="0" u="none" strike="noStrike" cap="none" normalizeH="0" baseline="0" dirty="0" smtClean="0">
                  <a:ln>
                    <a:noFill/>
                  </a:ln>
                  <a:solidFill>
                    <a:schemeClr val="tx1"/>
                  </a:solidFill>
                  <a:effectLst/>
                  <a:latin typeface="Times New Roman" pitchFamily="18" charset="0"/>
                  <a:ea typeface="TimesNewRomanPS-BoldMT"/>
                  <a:cs typeface="Times New Roman" pitchFamily="18" charset="0"/>
                </a:rPr>
                <a:t> и ценовая) политика застрой </a:t>
              </a:r>
              <a:r>
                <a:rPr kumimoji="0" lang="ru-RU" sz="1400" b="1" i="0" u="none" strike="noStrike" cap="none" normalizeH="0" baseline="0" dirty="0" err="1" smtClean="0">
                  <a:ln>
                    <a:noFill/>
                  </a:ln>
                  <a:solidFill>
                    <a:schemeClr val="tx1"/>
                  </a:solidFill>
                  <a:effectLst/>
                  <a:latin typeface="Times New Roman" pitchFamily="18" charset="0"/>
                  <a:ea typeface="TimesNewRomanPS-BoldMT"/>
                  <a:cs typeface="Times New Roman" pitchFamily="18" charset="0"/>
                </a:rPr>
                <a:t>щика</a:t>
              </a:r>
              <a:r>
                <a:rPr kumimoji="0" lang="ru-RU" sz="1400" b="1" i="0" u="none" strike="noStrike" cap="none" normalizeH="0" baseline="0" dirty="0" smtClean="0">
                  <a:ln>
                    <a:noFill/>
                  </a:ln>
                  <a:solidFill>
                    <a:schemeClr val="tx1"/>
                  </a:solidFill>
                  <a:effectLst/>
                  <a:latin typeface="Times New Roman" pitchFamily="18" charset="0"/>
                  <a:ea typeface="TimesNewRomanPS-BoldMT"/>
                  <a:cs typeface="Times New Roman" pitchFamily="18" charset="0"/>
                </a:rPr>
                <a:t> и продавца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9495" name="Text Box 39"/>
            <p:cNvSpPr txBox="1">
              <a:spLocks noChangeArrowheads="1"/>
            </p:cNvSpPr>
            <p:nvPr/>
          </p:nvSpPr>
          <p:spPr bwMode="auto">
            <a:xfrm>
              <a:off x="3396" y="5938"/>
              <a:ext cx="1659" cy="86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NewRomanPS-BoldMT"/>
                  <a:cs typeface="Times New Roman" pitchFamily="18" charset="0"/>
                </a:rPr>
                <a:t>Качество</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NewRomanPS-BoldMT"/>
                  <a:cs typeface="Times New Roman" pitchFamily="18" charset="0"/>
                </a:rPr>
                <a:t>управляющей</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NewRomanPS-BoldMT"/>
                  <a:cs typeface="Times New Roman" pitchFamily="18" charset="0"/>
                </a:rPr>
                <a:t>компании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9494" name="Text Box 38"/>
            <p:cNvSpPr txBox="1">
              <a:spLocks noChangeArrowheads="1"/>
            </p:cNvSpPr>
            <p:nvPr/>
          </p:nvSpPr>
          <p:spPr bwMode="auto">
            <a:xfrm>
              <a:off x="3396" y="2918"/>
              <a:ext cx="1667" cy="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NewRomanPS-BoldMT"/>
                  <a:cs typeface="Times New Roman" pitchFamily="18" charset="0"/>
                </a:rPr>
                <a:t>Предпочтения 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NewRomanPS-BoldMT"/>
                  <a:cs typeface="Times New Roman" pitchFamily="18" charset="0"/>
                </a:rPr>
                <a:t>бюджет покупателя</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9493" name="AutoShape 37"/>
            <p:cNvSpPr>
              <a:spLocks noChangeShapeType="1"/>
            </p:cNvSpPr>
            <p:nvPr/>
          </p:nvSpPr>
          <p:spPr bwMode="auto">
            <a:xfrm>
              <a:off x="3201" y="2607"/>
              <a:ext cx="1" cy="3708"/>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9492" name="AutoShape 36"/>
            <p:cNvSpPr>
              <a:spLocks noChangeShapeType="1"/>
            </p:cNvSpPr>
            <p:nvPr/>
          </p:nvSpPr>
          <p:spPr bwMode="auto">
            <a:xfrm flipV="1">
              <a:off x="3202" y="3195"/>
              <a:ext cx="194" cy="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19491" name="AutoShape 35"/>
            <p:cNvSpPr>
              <a:spLocks noChangeShapeType="1"/>
            </p:cNvSpPr>
            <p:nvPr/>
          </p:nvSpPr>
          <p:spPr bwMode="auto">
            <a:xfrm>
              <a:off x="3202" y="4041"/>
              <a:ext cx="191"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19490" name="AutoShape 34"/>
            <p:cNvSpPr>
              <a:spLocks noChangeShapeType="1"/>
            </p:cNvSpPr>
            <p:nvPr/>
          </p:nvSpPr>
          <p:spPr bwMode="auto">
            <a:xfrm flipV="1">
              <a:off x="3201" y="5218"/>
              <a:ext cx="195" cy="16"/>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19489" name="AutoShape 33"/>
            <p:cNvSpPr>
              <a:spLocks noChangeShapeType="1"/>
            </p:cNvSpPr>
            <p:nvPr/>
          </p:nvSpPr>
          <p:spPr bwMode="auto">
            <a:xfrm>
              <a:off x="3202" y="6285"/>
              <a:ext cx="194"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19488" name="Text Box 32"/>
            <p:cNvSpPr txBox="1">
              <a:spLocks noChangeArrowheads="1"/>
            </p:cNvSpPr>
            <p:nvPr/>
          </p:nvSpPr>
          <p:spPr bwMode="auto">
            <a:xfrm>
              <a:off x="2358" y="1102"/>
              <a:ext cx="1076" cy="3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Ступень 0</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9487" name="Text Box 31"/>
            <p:cNvSpPr txBox="1">
              <a:spLocks noChangeArrowheads="1"/>
            </p:cNvSpPr>
            <p:nvPr/>
          </p:nvSpPr>
          <p:spPr bwMode="auto">
            <a:xfrm>
              <a:off x="2268" y="2058"/>
              <a:ext cx="833" cy="55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Ступень 1</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486" name="Text Box 30"/>
            <p:cNvSpPr txBox="1">
              <a:spLocks noChangeArrowheads="1"/>
            </p:cNvSpPr>
            <p:nvPr/>
          </p:nvSpPr>
          <p:spPr bwMode="auto">
            <a:xfrm>
              <a:off x="2268" y="3937"/>
              <a:ext cx="833" cy="10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Ступень 2</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9485" name="Text Box 29"/>
            <p:cNvSpPr txBox="1">
              <a:spLocks noChangeArrowheads="1"/>
            </p:cNvSpPr>
            <p:nvPr/>
          </p:nvSpPr>
          <p:spPr bwMode="auto">
            <a:xfrm>
              <a:off x="5575" y="2918"/>
              <a:ext cx="1587" cy="36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Удаление от центра</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9484" name="Text Box 28"/>
            <p:cNvSpPr txBox="1">
              <a:spLocks noChangeArrowheads="1"/>
            </p:cNvSpPr>
            <p:nvPr/>
          </p:nvSpPr>
          <p:spPr bwMode="auto">
            <a:xfrm>
              <a:off x="5577" y="3473"/>
              <a:ext cx="1588" cy="35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экология</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9483" name="Text Box 27"/>
            <p:cNvSpPr txBox="1">
              <a:spLocks noChangeArrowheads="1"/>
            </p:cNvSpPr>
            <p:nvPr/>
          </p:nvSpPr>
          <p:spPr bwMode="auto">
            <a:xfrm>
              <a:off x="5577" y="4041"/>
              <a:ext cx="1588" cy="81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Социальная и транспортная инфраструктура</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9482" name="Text Box 26"/>
            <p:cNvSpPr txBox="1">
              <a:spLocks noChangeArrowheads="1"/>
            </p:cNvSpPr>
            <p:nvPr/>
          </p:nvSpPr>
          <p:spPr bwMode="auto">
            <a:xfrm>
              <a:off x="5579" y="5012"/>
              <a:ext cx="1652" cy="8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Объекты положи тельного и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отрица</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тельного влияния</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9481" name="AutoShape 25"/>
            <p:cNvSpPr>
              <a:spLocks noChangeShapeType="1"/>
            </p:cNvSpPr>
            <p:nvPr/>
          </p:nvSpPr>
          <p:spPr bwMode="auto">
            <a:xfrm>
              <a:off x="5322" y="2607"/>
              <a:ext cx="1" cy="3797"/>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9480" name="AutoShape 24"/>
            <p:cNvSpPr>
              <a:spLocks noChangeShapeType="1"/>
            </p:cNvSpPr>
            <p:nvPr/>
          </p:nvSpPr>
          <p:spPr bwMode="auto">
            <a:xfrm>
              <a:off x="5326" y="3122"/>
              <a:ext cx="250"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19479" name="AutoShape 23"/>
            <p:cNvSpPr>
              <a:spLocks noChangeShapeType="1"/>
            </p:cNvSpPr>
            <p:nvPr/>
          </p:nvSpPr>
          <p:spPr bwMode="auto">
            <a:xfrm>
              <a:off x="5326" y="3689"/>
              <a:ext cx="251" cy="3"/>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19478" name="AutoShape 22"/>
            <p:cNvSpPr>
              <a:spLocks noChangeShapeType="1"/>
            </p:cNvSpPr>
            <p:nvPr/>
          </p:nvSpPr>
          <p:spPr bwMode="auto">
            <a:xfrm>
              <a:off x="5326" y="4427"/>
              <a:ext cx="251" cy="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19477" name="AutoShape 21"/>
            <p:cNvSpPr>
              <a:spLocks noChangeShapeType="1"/>
            </p:cNvSpPr>
            <p:nvPr/>
          </p:nvSpPr>
          <p:spPr bwMode="auto">
            <a:xfrm>
              <a:off x="5329" y="5457"/>
              <a:ext cx="250" cy="3"/>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19476" name="Text Box 20"/>
            <p:cNvSpPr txBox="1">
              <a:spLocks noChangeArrowheads="1"/>
            </p:cNvSpPr>
            <p:nvPr/>
          </p:nvSpPr>
          <p:spPr bwMode="auto">
            <a:xfrm>
              <a:off x="7585" y="2885"/>
              <a:ext cx="1689" cy="451"/>
            </a:xfrm>
            <a:prstGeom prst="rect">
              <a:avLst/>
            </a:prstGeom>
            <a:solidFill>
              <a:srgbClr val="FFFFFF"/>
            </a:solidFill>
            <a:ln w="19050">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Расположение</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9475" name="Text Box 19"/>
            <p:cNvSpPr txBox="1">
              <a:spLocks noChangeArrowheads="1"/>
            </p:cNvSpPr>
            <p:nvPr/>
          </p:nvSpPr>
          <p:spPr bwMode="auto">
            <a:xfrm>
              <a:off x="5579" y="6127"/>
              <a:ext cx="1654" cy="50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NewRomanPS-BoldMT"/>
                  <a:cs typeface="Times New Roman" pitchFamily="18" charset="0"/>
                </a:rPr>
                <a:t>престижность</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474" name="Text Box 18"/>
            <p:cNvSpPr txBox="1">
              <a:spLocks noChangeArrowheads="1"/>
            </p:cNvSpPr>
            <p:nvPr/>
          </p:nvSpPr>
          <p:spPr bwMode="auto">
            <a:xfrm>
              <a:off x="7618" y="4168"/>
              <a:ext cx="1665" cy="6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NewRomanPS-BoldMT"/>
                  <a:cs typeface="Times New Roman" pitchFamily="18" charset="0"/>
                </a:rPr>
                <a:t>Степень строительной готовности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9473" name="Text Box 17"/>
            <p:cNvSpPr txBox="1">
              <a:spLocks noChangeArrowheads="1"/>
            </p:cNvSpPr>
            <p:nvPr/>
          </p:nvSpPr>
          <p:spPr bwMode="auto">
            <a:xfrm>
              <a:off x="7615" y="3554"/>
              <a:ext cx="1663" cy="487"/>
            </a:xfrm>
            <a:prstGeom prst="rect">
              <a:avLst/>
            </a:prstGeom>
            <a:solidFill>
              <a:srgbClr val="FFFFFF"/>
            </a:solidFill>
            <a:ln w="19050">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NewRomanPS-BoldMT"/>
                  <a:cs typeface="Times New Roman" pitchFamily="18" charset="0"/>
                </a:rPr>
                <a:t>Качество проекта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9472" name="Text Box 16"/>
            <p:cNvSpPr txBox="1">
              <a:spLocks noChangeArrowheads="1"/>
            </p:cNvSpPr>
            <p:nvPr/>
          </p:nvSpPr>
          <p:spPr bwMode="auto">
            <a:xfrm>
              <a:off x="7621" y="5012"/>
              <a:ext cx="1662" cy="60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NewRomanPS-BoldMT"/>
                  <a:cs typeface="Times New Roman" pitchFamily="18" charset="0"/>
                </a:rPr>
                <a:t>Накопленный</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NewRomanPS-BoldMT"/>
                  <a:cs typeface="Times New Roman" pitchFamily="18" charset="0"/>
                </a:rPr>
                <a:t>износ</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9471" name="Text Box 15"/>
            <p:cNvSpPr txBox="1">
              <a:spLocks noChangeArrowheads="1"/>
            </p:cNvSpPr>
            <p:nvPr/>
          </p:nvSpPr>
          <p:spPr bwMode="auto">
            <a:xfrm>
              <a:off x="7620" y="5755"/>
              <a:ext cx="1663" cy="70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NewRomanPS-BoldMT"/>
                  <a:cs typeface="Times New Roman" pitchFamily="18" charset="0"/>
                </a:rPr>
                <a:t>Нематериальные</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NewRomanPS-BoldMT"/>
                  <a:cs typeface="Times New Roman" pitchFamily="18" charset="0"/>
                </a:rPr>
                <a:t>характеристики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470" name="AutoShape 14"/>
            <p:cNvSpPr>
              <a:spLocks noChangeShapeType="1"/>
            </p:cNvSpPr>
            <p:nvPr/>
          </p:nvSpPr>
          <p:spPr bwMode="auto">
            <a:xfrm>
              <a:off x="5329" y="6404"/>
              <a:ext cx="251"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19469" name="AutoShape 13"/>
            <p:cNvSpPr>
              <a:spLocks noChangeShapeType="1"/>
            </p:cNvSpPr>
            <p:nvPr/>
          </p:nvSpPr>
          <p:spPr bwMode="auto">
            <a:xfrm>
              <a:off x="7431" y="2592"/>
              <a:ext cx="9" cy="340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9468" name="AutoShape 12"/>
            <p:cNvSpPr>
              <a:spLocks noChangeShapeType="1"/>
            </p:cNvSpPr>
            <p:nvPr/>
          </p:nvSpPr>
          <p:spPr bwMode="auto">
            <a:xfrm>
              <a:off x="7415" y="3119"/>
              <a:ext cx="170" cy="3"/>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19467" name="AutoShape 11"/>
            <p:cNvSpPr>
              <a:spLocks noChangeShapeType="1"/>
            </p:cNvSpPr>
            <p:nvPr/>
          </p:nvSpPr>
          <p:spPr bwMode="auto">
            <a:xfrm>
              <a:off x="7449" y="3816"/>
              <a:ext cx="169" cy="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19466" name="AutoShape 10"/>
            <p:cNvSpPr>
              <a:spLocks noChangeShapeType="1"/>
            </p:cNvSpPr>
            <p:nvPr/>
          </p:nvSpPr>
          <p:spPr bwMode="auto">
            <a:xfrm>
              <a:off x="7445" y="4500"/>
              <a:ext cx="167" cy="3"/>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19465" name="AutoShape 9"/>
            <p:cNvSpPr>
              <a:spLocks noChangeShapeType="1"/>
            </p:cNvSpPr>
            <p:nvPr/>
          </p:nvSpPr>
          <p:spPr bwMode="auto">
            <a:xfrm>
              <a:off x="7432" y="5224"/>
              <a:ext cx="168" cy="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19464" name="AutoShape 8"/>
            <p:cNvSpPr>
              <a:spLocks noChangeShapeType="1"/>
            </p:cNvSpPr>
            <p:nvPr/>
          </p:nvSpPr>
          <p:spPr bwMode="auto">
            <a:xfrm>
              <a:off x="7445" y="5996"/>
              <a:ext cx="170"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19463" name="AutoShape 7"/>
            <p:cNvSpPr>
              <a:spLocks noChangeShapeType="1"/>
            </p:cNvSpPr>
            <p:nvPr/>
          </p:nvSpPr>
          <p:spPr bwMode="auto">
            <a:xfrm>
              <a:off x="3947" y="1720"/>
              <a:ext cx="4075" cy="2"/>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9462" name="AutoShape 6"/>
            <p:cNvSpPr>
              <a:spLocks noChangeShapeType="1"/>
            </p:cNvSpPr>
            <p:nvPr/>
          </p:nvSpPr>
          <p:spPr bwMode="auto">
            <a:xfrm>
              <a:off x="5969" y="1452"/>
              <a:ext cx="3" cy="269"/>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19461" name="AutoShape 5"/>
            <p:cNvSpPr>
              <a:spLocks noChangeShapeType="1"/>
            </p:cNvSpPr>
            <p:nvPr/>
          </p:nvSpPr>
          <p:spPr bwMode="auto">
            <a:xfrm>
              <a:off x="3945" y="1721"/>
              <a:ext cx="2" cy="19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19460" name="AutoShape 4"/>
            <p:cNvSpPr>
              <a:spLocks noChangeShapeType="1"/>
            </p:cNvSpPr>
            <p:nvPr/>
          </p:nvSpPr>
          <p:spPr bwMode="auto">
            <a:xfrm>
              <a:off x="5951" y="1722"/>
              <a:ext cx="2" cy="19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19459" name="AutoShape 3"/>
            <p:cNvSpPr>
              <a:spLocks noChangeShapeType="1"/>
            </p:cNvSpPr>
            <p:nvPr/>
          </p:nvSpPr>
          <p:spPr bwMode="auto">
            <a:xfrm>
              <a:off x="8022" y="1722"/>
              <a:ext cx="3" cy="19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784976" cy="5909310"/>
          </a:xfrm>
          <a:prstGeom prst="rect">
            <a:avLst/>
          </a:prstGeom>
        </p:spPr>
        <p:txBody>
          <a:bodyPr wrap="square">
            <a:spAutoFit/>
          </a:bodyPr>
          <a:lstStyle/>
          <a:p>
            <a:pPr lvl="0" algn="ctr" fontAlgn="base">
              <a:lnSpc>
                <a:spcPct val="150000"/>
              </a:lnSpc>
              <a:spcBef>
                <a:spcPct val="0"/>
              </a:spcBef>
              <a:spcAft>
                <a:spcPct val="0"/>
              </a:spcAft>
            </a:pPr>
            <a:r>
              <a:rPr lang="ru-RU" b="1" dirty="0" smtClean="0">
                <a:solidFill>
                  <a:srgbClr val="C00000"/>
                </a:solidFill>
                <a:latin typeface="Times New Roman" pitchFamily="18" charset="0"/>
                <a:ea typeface="Calibri" pitchFamily="34" charset="0"/>
                <a:cs typeface="Times New Roman" pitchFamily="18" charset="0"/>
              </a:rPr>
              <a:t>Принцип 3 анализа качества элемента любой ступени</a:t>
            </a:r>
            <a:endParaRPr lang="ru-RU" dirty="0" smtClean="0">
              <a:solidFill>
                <a:srgbClr val="C00000"/>
              </a:solidFill>
              <a:latin typeface="Times New Roman" pitchFamily="18" charset="0"/>
              <a:ea typeface="Calibri" pitchFamily="34" charset="0"/>
              <a:cs typeface="Times New Roman" pitchFamily="18" charset="0"/>
            </a:endParaRPr>
          </a:p>
          <a:p>
            <a:pPr lvl="0" indent="457200" algn="just" fontAlgn="base">
              <a:lnSpc>
                <a:spcPct val="150000"/>
              </a:lnSpc>
              <a:spcBef>
                <a:spcPct val="0"/>
              </a:spcBef>
              <a:spcAft>
                <a:spcPct val="0"/>
              </a:spcAft>
            </a:pPr>
            <a:r>
              <a:rPr lang="ru-RU" b="1" dirty="0" smtClean="0">
                <a:latin typeface="Times New Roman" pitchFamily="18" charset="0"/>
                <a:ea typeface="Calibri" pitchFamily="34" charset="0"/>
                <a:cs typeface="Times New Roman" pitchFamily="18" charset="0"/>
              </a:rPr>
              <a:t>Классифицирование осуществляется путем анализа признаков элементов нижней ступени; пересечение </a:t>
            </a:r>
            <a:r>
              <a:rPr lang="ru-RU" b="1" dirty="0" err="1" smtClean="0">
                <a:latin typeface="Times New Roman" pitchFamily="18" charset="0"/>
                <a:ea typeface="Calibri" pitchFamily="34" charset="0"/>
                <a:cs typeface="Times New Roman" pitchFamily="18" charset="0"/>
              </a:rPr>
              <a:t>разноуровневых</a:t>
            </a:r>
            <a:r>
              <a:rPr lang="ru-RU" b="1" dirty="0" smtClean="0">
                <a:latin typeface="Times New Roman" pitchFamily="18" charset="0"/>
                <a:ea typeface="Calibri" pitchFamily="34" charset="0"/>
                <a:cs typeface="Times New Roman" pitchFamily="18" charset="0"/>
              </a:rPr>
              <a:t> признаков не допускается; допускается переход через уровень (использование параметров третьего уровня при анализе качества первого уровня и т.д.).</a:t>
            </a:r>
            <a:endParaRPr lang="ru-RU" b="1" dirty="0" smtClean="0">
              <a:latin typeface="Times New Roman" pitchFamily="18" charset="0"/>
              <a:cs typeface="Times New Roman" pitchFamily="18" charset="0"/>
            </a:endParaRPr>
          </a:p>
          <a:p>
            <a:pPr lvl="0" indent="457200" algn="just" eaLnBrk="0" fontAlgn="base" hangingPunct="0">
              <a:lnSpc>
                <a:spcPct val="150000"/>
              </a:lnSpc>
              <a:spcBef>
                <a:spcPct val="0"/>
              </a:spcBef>
              <a:spcAft>
                <a:spcPct val="0"/>
              </a:spcAft>
            </a:pPr>
            <a:r>
              <a:rPr lang="ru-RU" b="1" dirty="0" smtClean="0">
                <a:latin typeface="Times New Roman" pitchFamily="18" charset="0"/>
                <a:ea typeface="Calibri" pitchFamily="34" charset="0"/>
                <a:cs typeface="Times New Roman" pitchFamily="18" charset="0"/>
              </a:rPr>
              <a:t>Пример 1. Методика определения классов качества </a:t>
            </a:r>
            <a:r>
              <a:rPr lang="ru-RU" b="1" dirty="0" err="1" smtClean="0">
                <a:latin typeface="Times New Roman" pitchFamily="18" charset="0"/>
                <a:ea typeface="Calibri" pitchFamily="34" charset="0"/>
                <a:cs typeface="Times New Roman" pitchFamily="18" charset="0"/>
              </a:rPr>
              <a:t>коттеджных</a:t>
            </a:r>
            <a:r>
              <a:rPr lang="ru-RU" b="1" dirty="0" smtClean="0">
                <a:latin typeface="Times New Roman" pitchFamily="18" charset="0"/>
                <a:ea typeface="Calibri" pitchFamily="34" charset="0"/>
                <a:cs typeface="Times New Roman" pitchFamily="18" charset="0"/>
              </a:rPr>
              <a:t> поселков компании МИЭЛЬ по диапазонам полной цены объектов – </a:t>
            </a:r>
            <a:r>
              <a:rPr lang="ru-RU" b="1" i="1" dirty="0" smtClean="0">
                <a:latin typeface="Times New Roman" pitchFamily="18" charset="0"/>
                <a:ea typeface="Calibri" pitchFamily="34" charset="0"/>
                <a:cs typeface="Times New Roman" pitchFamily="18" charset="0"/>
              </a:rPr>
              <a:t>ступень 0</a:t>
            </a:r>
            <a:r>
              <a:rPr lang="ru-RU" b="1" dirty="0" smtClean="0">
                <a:latin typeface="Times New Roman" pitchFamily="18" charset="0"/>
                <a:ea typeface="Calibri" pitchFamily="34" charset="0"/>
                <a:cs typeface="Times New Roman" pitchFamily="18" charset="0"/>
              </a:rPr>
              <a:t>.</a:t>
            </a:r>
          </a:p>
          <a:p>
            <a:pPr lvl="0" algn="just" eaLnBrk="0" fontAlgn="base" hangingPunct="0">
              <a:lnSpc>
                <a:spcPct val="150000"/>
              </a:lnSpc>
              <a:spcBef>
                <a:spcPct val="0"/>
              </a:spcBef>
              <a:spcAft>
                <a:spcPct val="0"/>
              </a:spcAft>
            </a:pPr>
            <a:r>
              <a:rPr lang="ru-RU" b="1" dirty="0" smtClean="0">
                <a:solidFill>
                  <a:srgbClr val="C00000"/>
                </a:solidFill>
                <a:latin typeface="Times New Roman" pitchFamily="18" charset="0"/>
                <a:cs typeface="Times New Roman" pitchFamily="18" charset="0"/>
              </a:rPr>
              <a:t>Плюсы – корректность, простота. </a:t>
            </a:r>
            <a:r>
              <a:rPr lang="ru-RU" b="1" dirty="0" smtClean="0">
                <a:solidFill>
                  <a:srgbClr val="002060"/>
                </a:solidFill>
                <a:latin typeface="Times New Roman" pitchFamily="18" charset="0"/>
                <a:cs typeface="Times New Roman" pitchFamily="18" charset="0"/>
              </a:rPr>
              <a:t>Минус – </a:t>
            </a:r>
            <a:r>
              <a:rPr lang="ru-RU" b="1" dirty="0" err="1" smtClean="0">
                <a:solidFill>
                  <a:srgbClr val="002060"/>
                </a:solidFill>
                <a:latin typeface="Times New Roman" pitchFamily="18" charset="0"/>
                <a:cs typeface="Times New Roman" pitchFamily="18" charset="0"/>
              </a:rPr>
              <a:t>неконструктивность</a:t>
            </a:r>
            <a:r>
              <a:rPr lang="ru-RU" b="1" dirty="0" smtClean="0">
                <a:solidFill>
                  <a:srgbClr val="002060"/>
                </a:solidFill>
                <a:latin typeface="Times New Roman" pitchFamily="18" charset="0"/>
                <a:cs typeface="Times New Roman" pitchFamily="18" charset="0"/>
              </a:rPr>
              <a:t>, отсутствие ориентиров для застройщика, архитектора (шалаш в Кремле и дворец на задворках могут иметь близкую цену).</a:t>
            </a:r>
          </a:p>
          <a:p>
            <a:pPr lvl="0" indent="457200" algn="just" eaLnBrk="0" fontAlgn="base" hangingPunct="0">
              <a:lnSpc>
                <a:spcPct val="150000"/>
              </a:lnSpc>
              <a:spcBef>
                <a:spcPct val="0"/>
              </a:spcBef>
              <a:spcAft>
                <a:spcPct val="0"/>
              </a:spcAft>
            </a:pPr>
            <a:r>
              <a:rPr lang="ru-RU" b="1" dirty="0" smtClean="0">
                <a:solidFill>
                  <a:schemeClr val="bg2">
                    <a:lumMod val="10000"/>
                  </a:schemeClr>
                </a:solidFill>
                <a:latin typeface="Times New Roman" pitchFamily="18" charset="0"/>
                <a:cs typeface="Times New Roman" pitchFamily="18" charset="0"/>
              </a:rPr>
              <a:t>Некорректные варианты: местоположение и/или цена используются как один из признаков класса качества наряду с другими признаками ступеней 2 и 3.</a:t>
            </a:r>
          </a:p>
          <a:p>
            <a:pPr lvl="0" indent="457200" algn="just" eaLnBrk="0" fontAlgn="base" hangingPunct="0">
              <a:lnSpc>
                <a:spcPct val="150000"/>
              </a:lnSpc>
              <a:spcBef>
                <a:spcPct val="0"/>
              </a:spcBef>
              <a:spcAft>
                <a:spcPct val="0"/>
              </a:spcAft>
            </a:pPr>
            <a:r>
              <a:rPr lang="ru-RU" b="1" dirty="0" smtClean="0">
                <a:solidFill>
                  <a:srgbClr val="FF0000"/>
                </a:solidFill>
                <a:latin typeface="Times New Roman" pitchFamily="18" charset="0"/>
                <a:cs typeface="Times New Roman" pitchFamily="18" charset="0"/>
              </a:rPr>
              <a:t>Корректные варианты: отдельно определяется класс качества объекта, местоположения и интегральный класс качества.</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088038" y="1212141"/>
            <a:ext cx="6682599"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Структура свойств объекта недвижимости (продолжение)</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3" name="Group 2"/>
          <p:cNvGrpSpPr>
            <a:grpSpLocks noChangeAspect="1"/>
          </p:cNvGrpSpPr>
          <p:nvPr/>
        </p:nvGrpSpPr>
        <p:grpSpPr bwMode="auto">
          <a:xfrm>
            <a:off x="179512" y="1484784"/>
            <a:ext cx="8640960" cy="5184576"/>
            <a:chOff x="2358" y="1992"/>
            <a:chExt cx="7200" cy="5384"/>
          </a:xfrm>
        </p:grpSpPr>
        <p:sp>
          <p:nvSpPr>
            <p:cNvPr id="4" name="AutoShape 40"/>
            <p:cNvSpPr>
              <a:spLocks noChangeAspect="1" noChangeArrowheads="1" noTextEdit="1"/>
            </p:cNvSpPr>
            <p:nvPr/>
          </p:nvSpPr>
          <p:spPr bwMode="auto">
            <a:xfrm>
              <a:off x="2358" y="1992"/>
              <a:ext cx="7200" cy="5384"/>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5" name="Text Box 39"/>
            <p:cNvSpPr txBox="1">
              <a:spLocks noChangeArrowheads="1"/>
            </p:cNvSpPr>
            <p:nvPr/>
          </p:nvSpPr>
          <p:spPr bwMode="auto">
            <a:xfrm>
              <a:off x="2401" y="2324"/>
              <a:ext cx="1033" cy="38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Ступень 1</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 Box 38"/>
            <p:cNvSpPr txBox="1">
              <a:spLocks noChangeArrowheads="1"/>
            </p:cNvSpPr>
            <p:nvPr/>
          </p:nvSpPr>
          <p:spPr bwMode="auto">
            <a:xfrm>
              <a:off x="5171" y="2189"/>
              <a:ext cx="1802" cy="57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Качество объекта (ЗУ и строения)</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 Box 37"/>
            <p:cNvSpPr txBox="1">
              <a:spLocks noChangeArrowheads="1"/>
            </p:cNvSpPr>
            <p:nvPr/>
          </p:nvSpPr>
          <p:spPr bwMode="auto">
            <a:xfrm>
              <a:off x="2401" y="3184"/>
              <a:ext cx="1103" cy="33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Ступень 2</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Text Box 36"/>
            <p:cNvSpPr txBox="1">
              <a:spLocks noChangeArrowheads="1"/>
            </p:cNvSpPr>
            <p:nvPr/>
          </p:nvSpPr>
          <p:spPr bwMode="auto">
            <a:xfrm>
              <a:off x="3648" y="3184"/>
              <a:ext cx="1470" cy="44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Расположение</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Text Box 35"/>
            <p:cNvSpPr txBox="1">
              <a:spLocks noChangeArrowheads="1"/>
            </p:cNvSpPr>
            <p:nvPr/>
          </p:nvSpPr>
          <p:spPr bwMode="auto">
            <a:xfrm>
              <a:off x="4017" y="3803"/>
              <a:ext cx="1341" cy="57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транспортная доступность</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Text Box 34"/>
            <p:cNvSpPr txBox="1">
              <a:spLocks noChangeArrowheads="1"/>
            </p:cNvSpPr>
            <p:nvPr/>
          </p:nvSpPr>
          <p:spPr bwMode="auto">
            <a:xfrm>
              <a:off x="4017" y="4531"/>
              <a:ext cx="1341" cy="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видовые характеристики</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Text Box 33"/>
            <p:cNvSpPr txBox="1">
              <a:spLocks noChangeArrowheads="1"/>
            </p:cNvSpPr>
            <p:nvPr/>
          </p:nvSpPr>
          <p:spPr bwMode="auto">
            <a:xfrm>
              <a:off x="6598" y="3190"/>
              <a:ext cx="1532" cy="44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Times New Roman" pitchFamily="18" charset="0"/>
                  <a:ea typeface="TimesNewRomanPS-BoldMT"/>
                  <a:cs typeface="Times New Roman" pitchFamily="18" charset="0"/>
                </a:rPr>
                <a:t>Качество проекта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2" name="Text Box 32"/>
            <p:cNvSpPr txBox="1">
              <a:spLocks noChangeArrowheads="1"/>
            </p:cNvSpPr>
            <p:nvPr/>
          </p:nvSpPr>
          <p:spPr bwMode="auto">
            <a:xfrm>
              <a:off x="7592" y="4089"/>
              <a:ext cx="1606" cy="36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Размер помещений</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Text Box 31"/>
            <p:cNvSpPr txBox="1">
              <a:spLocks noChangeArrowheads="1"/>
            </p:cNvSpPr>
            <p:nvPr/>
          </p:nvSpPr>
          <p:spPr bwMode="auto">
            <a:xfrm>
              <a:off x="2401" y="4946"/>
              <a:ext cx="1033" cy="43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Ступень 3</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AutoShape 30"/>
            <p:cNvSpPr>
              <a:spLocks noChangeShapeType="1"/>
            </p:cNvSpPr>
            <p:nvPr/>
          </p:nvSpPr>
          <p:spPr bwMode="auto">
            <a:xfrm>
              <a:off x="3826" y="3633"/>
              <a:ext cx="2" cy="1183"/>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5" name="AutoShape 29"/>
            <p:cNvSpPr>
              <a:spLocks noChangeShapeType="1"/>
            </p:cNvSpPr>
            <p:nvPr/>
          </p:nvSpPr>
          <p:spPr bwMode="auto">
            <a:xfrm>
              <a:off x="3827" y="4089"/>
              <a:ext cx="190"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16" name="AutoShape 28"/>
            <p:cNvSpPr>
              <a:spLocks noChangeShapeType="1"/>
            </p:cNvSpPr>
            <p:nvPr/>
          </p:nvSpPr>
          <p:spPr bwMode="auto">
            <a:xfrm>
              <a:off x="3828" y="4815"/>
              <a:ext cx="189"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17" name="Text Box 27"/>
            <p:cNvSpPr txBox="1">
              <a:spLocks noChangeArrowheads="1"/>
            </p:cNvSpPr>
            <p:nvPr/>
          </p:nvSpPr>
          <p:spPr bwMode="auto">
            <a:xfrm>
              <a:off x="5844" y="4090"/>
              <a:ext cx="1560" cy="36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Архитектура</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Text Box 26"/>
            <p:cNvSpPr txBox="1">
              <a:spLocks noChangeArrowheads="1"/>
            </p:cNvSpPr>
            <p:nvPr/>
          </p:nvSpPr>
          <p:spPr bwMode="auto">
            <a:xfrm>
              <a:off x="5844" y="5605"/>
              <a:ext cx="1605" cy="71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Объемно-планировочные решения</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Text Box 25"/>
            <p:cNvSpPr txBox="1">
              <a:spLocks noChangeArrowheads="1"/>
            </p:cNvSpPr>
            <p:nvPr/>
          </p:nvSpPr>
          <p:spPr bwMode="auto">
            <a:xfrm>
              <a:off x="5844" y="6448"/>
              <a:ext cx="1605" cy="7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Внутренняя отделка общественных зон</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Text Box 24"/>
            <p:cNvSpPr txBox="1">
              <a:spLocks noChangeArrowheads="1"/>
            </p:cNvSpPr>
            <p:nvPr/>
          </p:nvSpPr>
          <p:spPr bwMode="auto">
            <a:xfrm>
              <a:off x="5844" y="4673"/>
              <a:ext cx="1560" cy="7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Несущие и ограждающие конструкции</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Text Box 23"/>
            <p:cNvSpPr txBox="1">
              <a:spLocks noChangeArrowheads="1"/>
            </p:cNvSpPr>
            <p:nvPr/>
          </p:nvSpPr>
          <p:spPr bwMode="auto">
            <a:xfrm>
              <a:off x="7592" y="4673"/>
              <a:ext cx="1606" cy="54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Инженерное обеспечение</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Text Box 22"/>
            <p:cNvSpPr txBox="1">
              <a:spLocks noChangeArrowheads="1"/>
            </p:cNvSpPr>
            <p:nvPr/>
          </p:nvSpPr>
          <p:spPr bwMode="auto">
            <a:xfrm>
              <a:off x="7592" y="5408"/>
              <a:ext cx="1606" cy="70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ЗУ (придомовая территория и безопасность)</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23" name="Text Box 21"/>
            <p:cNvSpPr txBox="1">
              <a:spLocks noChangeArrowheads="1"/>
            </p:cNvSpPr>
            <p:nvPr/>
          </p:nvSpPr>
          <p:spPr bwMode="auto">
            <a:xfrm>
              <a:off x="7638" y="6248"/>
              <a:ext cx="1560" cy="35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инфраструктура</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Text Box 20"/>
            <p:cNvSpPr txBox="1">
              <a:spLocks noChangeArrowheads="1"/>
            </p:cNvSpPr>
            <p:nvPr/>
          </p:nvSpPr>
          <p:spPr bwMode="auto">
            <a:xfrm>
              <a:off x="7638" y="6801"/>
              <a:ext cx="1604" cy="38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паркинг</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25" name="AutoShape 19"/>
            <p:cNvSpPr>
              <a:spLocks noChangeShapeType="1"/>
            </p:cNvSpPr>
            <p:nvPr/>
          </p:nvSpPr>
          <p:spPr bwMode="auto">
            <a:xfrm>
              <a:off x="5638" y="3803"/>
              <a:ext cx="3792"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AutoShape 18"/>
            <p:cNvSpPr>
              <a:spLocks noChangeShapeType="1"/>
            </p:cNvSpPr>
            <p:nvPr/>
          </p:nvSpPr>
          <p:spPr bwMode="auto">
            <a:xfrm flipH="1">
              <a:off x="7364" y="3633"/>
              <a:ext cx="1" cy="17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27" name="AutoShape 17"/>
            <p:cNvSpPr>
              <a:spLocks noChangeShapeType="1"/>
            </p:cNvSpPr>
            <p:nvPr/>
          </p:nvSpPr>
          <p:spPr bwMode="auto">
            <a:xfrm>
              <a:off x="5638" y="3803"/>
              <a:ext cx="0" cy="2998"/>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AutoShape 16"/>
            <p:cNvSpPr>
              <a:spLocks noChangeShapeType="1"/>
            </p:cNvSpPr>
            <p:nvPr/>
          </p:nvSpPr>
          <p:spPr bwMode="auto">
            <a:xfrm flipV="1">
              <a:off x="5638" y="4275"/>
              <a:ext cx="206"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29" name="AutoShape 15"/>
            <p:cNvSpPr>
              <a:spLocks noChangeShapeType="1"/>
            </p:cNvSpPr>
            <p:nvPr/>
          </p:nvSpPr>
          <p:spPr bwMode="auto">
            <a:xfrm>
              <a:off x="5638" y="5037"/>
              <a:ext cx="206" cy="3"/>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30" name="AutoShape 14"/>
            <p:cNvSpPr>
              <a:spLocks noChangeShapeType="1"/>
            </p:cNvSpPr>
            <p:nvPr/>
          </p:nvSpPr>
          <p:spPr bwMode="auto">
            <a:xfrm flipV="1">
              <a:off x="5638" y="5964"/>
              <a:ext cx="206" cy="4"/>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31" name="AutoShape 13"/>
            <p:cNvSpPr>
              <a:spLocks noChangeShapeType="1"/>
            </p:cNvSpPr>
            <p:nvPr/>
          </p:nvSpPr>
          <p:spPr bwMode="auto">
            <a:xfrm flipV="1">
              <a:off x="5638" y="6816"/>
              <a:ext cx="206"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32" name="AutoShape 12"/>
            <p:cNvSpPr>
              <a:spLocks noChangeShapeType="1"/>
            </p:cNvSpPr>
            <p:nvPr/>
          </p:nvSpPr>
          <p:spPr bwMode="auto">
            <a:xfrm>
              <a:off x="9430" y="3803"/>
              <a:ext cx="1" cy="319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AutoShape 11"/>
            <p:cNvSpPr>
              <a:spLocks noChangeShapeType="1"/>
            </p:cNvSpPr>
            <p:nvPr/>
          </p:nvSpPr>
          <p:spPr bwMode="auto">
            <a:xfrm>
              <a:off x="4383" y="2983"/>
              <a:ext cx="2944" cy="27"/>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4" name="AutoShape 10"/>
            <p:cNvSpPr>
              <a:spLocks noChangeShapeType="1"/>
            </p:cNvSpPr>
            <p:nvPr/>
          </p:nvSpPr>
          <p:spPr bwMode="auto">
            <a:xfrm flipH="1">
              <a:off x="6059" y="2709"/>
              <a:ext cx="13" cy="30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35" name="AutoShape 9"/>
            <p:cNvSpPr>
              <a:spLocks noChangeShapeType="1"/>
            </p:cNvSpPr>
            <p:nvPr/>
          </p:nvSpPr>
          <p:spPr bwMode="auto">
            <a:xfrm flipH="1">
              <a:off x="4383" y="2983"/>
              <a:ext cx="3" cy="20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36" name="AutoShape 8"/>
            <p:cNvSpPr>
              <a:spLocks noChangeShapeType="1"/>
            </p:cNvSpPr>
            <p:nvPr/>
          </p:nvSpPr>
          <p:spPr bwMode="auto">
            <a:xfrm>
              <a:off x="7363" y="3010"/>
              <a:ext cx="1" cy="18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37" name="AutoShape 7"/>
            <p:cNvSpPr>
              <a:spLocks noChangeShapeType="1"/>
            </p:cNvSpPr>
            <p:nvPr/>
          </p:nvSpPr>
          <p:spPr bwMode="auto">
            <a:xfrm flipH="1" flipV="1">
              <a:off x="9198" y="4274"/>
              <a:ext cx="232"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38" name="AutoShape 6"/>
            <p:cNvSpPr>
              <a:spLocks noChangeShapeType="1"/>
            </p:cNvSpPr>
            <p:nvPr/>
          </p:nvSpPr>
          <p:spPr bwMode="auto">
            <a:xfrm flipH="1">
              <a:off x="9198" y="4946"/>
              <a:ext cx="233"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39" name="AutoShape 5"/>
            <p:cNvSpPr>
              <a:spLocks noChangeShapeType="1"/>
            </p:cNvSpPr>
            <p:nvPr/>
          </p:nvSpPr>
          <p:spPr bwMode="auto">
            <a:xfrm flipH="1">
              <a:off x="9198" y="5759"/>
              <a:ext cx="233"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40" name="AutoShape 4"/>
            <p:cNvSpPr>
              <a:spLocks noChangeShapeType="1"/>
            </p:cNvSpPr>
            <p:nvPr/>
          </p:nvSpPr>
          <p:spPr bwMode="auto">
            <a:xfrm flipH="1">
              <a:off x="9198" y="6426"/>
              <a:ext cx="232"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41" name="AutoShape 3"/>
            <p:cNvSpPr>
              <a:spLocks noChangeShapeType="1"/>
            </p:cNvSpPr>
            <p:nvPr/>
          </p:nvSpPr>
          <p:spPr bwMode="auto">
            <a:xfrm flipH="1" flipV="1">
              <a:off x="9242" y="6992"/>
              <a:ext cx="189"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grpSp>
      <p:sp>
        <p:nvSpPr>
          <p:cNvPr id="42" name="Прямоугольник 41"/>
          <p:cNvSpPr/>
          <p:nvPr/>
        </p:nvSpPr>
        <p:spPr>
          <a:xfrm>
            <a:off x="323528" y="188640"/>
            <a:ext cx="8496944" cy="923330"/>
          </a:xfrm>
          <a:prstGeom prst="rect">
            <a:avLst/>
          </a:prstGeom>
        </p:spPr>
        <p:txBody>
          <a:bodyPr wrap="square">
            <a:spAutoFit/>
          </a:bodyPr>
          <a:lstStyle/>
          <a:p>
            <a:pPr lvl="0" algn="just" eaLnBrk="0" fontAlgn="base" hangingPunct="0">
              <a:lnSpc>
                <a:spcPct val="150000"/>
              </a:lnSpc>
              <a:spcBef>
                <a:spcPct val="0"/>
              </a:spcBef>
              <a:spcAft>
                <a:spcPct val="0"/>
              </a:spcAft>
            </a:pPr>
            <a:r>
              <a:rPr lang="ru-RU" b="1" dirty="0" smtClean="0">
                <a:latin typeface="Times New Roman" pitchFamily="18" charset="0"/>
                <a:ea typeface="Calibri" pitchFamily="34" charset="0"/>
                <a:cs typeface="Times New Roman" pitchFamily="18" charset="0"/>
              </a:rPr>
              <a:t>Пример 2. «Единая методика…» - ступень 1, анализируются признаки ступеней 2 и 3 без пересечения на каждом уровне.</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TotalTime>
  <Words>1349</Words>
  <Application>Microsoft Office PowerPoint</Application>
  <PresentationFormat>Экран (4:3)</PresentationFormat>
  <Paragraphs>173</Paragraphs>
  <Slides>19</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19</vt:i4>
      </vt:variant>
    </vt:vector>
  </HeadingPairs>
  <TitlesOfParts>
    <vt:vector size="21" baseType="lpstr">
      <vt:lpstr>Тема Office</vt:lpstr>
      <vt:lpstr>Диаграмма Microsoft Office Excel</vt:lpstr>
      <vt:lpstr>Стерник Г.М., профессор кафедры Управление проектами и программами» РЭУ им. Г.В.Плеханова</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Стерник Г.М., профессор кафедры Управление проектами и программами» РЭУ им. Г.В.Плеханова</dc:title>
  <dc:creator>Геннадий Моисеевич</dc:creator>
  <cp:lastModifiedBy>lenovo</cp:lastModifiedBy>
  <cp:revision>43</cp:revision>
  <dcterms:created xsi:type="dcterms:W3CDTF">2013-08-13T13:03:04Z</dcterms:created>
  <dcterms:modified xsi:type="dcterms:W3CDTF">2013-09-02T13:43:22Z</dcterms:modified>
</cp:coreProperties>
</file>