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13"/>
  </p:notesMasterIdLst>
  <p:sldIdLst>
    <p:sldId id="267" r:id="rId2"/>
    <p:sldId id="268" r:id="rId3"/>
    <p:sldId id="260" r:id="rId4"/>
    <p:sldId id="261" r:id="rId5"/>
    <p:sldId id="262" r:id="rId6"/>
    <p:sldId id="263" r:id="rId7"/>
    <p:sldId id="264" r:id="rId8"/>
    <p:sldId id="259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1465721040189138E-2"/>
          <c:y val="0.1"/>
          <c:w val="0.85106382978723338"/>
          <c:h val="0.79393939393939394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4884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3.07</c:v>
                </c:pt>
                <c:pt idx="3">
                  <c:v>2.92</c:v>
                </c:pt>
                <c:pt idx="4">
                  <c:v>2.8</c:v>
                </c:pt>
                <c:pt idx="5">
                  <c:v>2.63</c:v>
                </c:pt>
                <c:pt idx="6">
                  <c:v>1.34</c:v>
                </c:pt>
                <c:pt idx="7">
                  <c:v>1.44</c:v>
                </c:pt>
                <c:pt idx="8">
                  <c:v>1.61</c:v>
                </c:pt>
                <c:pt idx="9">
                  <c:v>1.8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4884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3.3899999999999997</c:v>
                </c:pt>
                <c:pt idx="7">
                  <c:v>3.3899999999999997</c:v>
                </c:pt>
                <c:pt idx="8">
                  <c:v>3.3899999999999997</c:v>
                </c:pt>
                <c:pt idx="9">
                  <c:v>3.3899999999999997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4884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0.7100000000000003</c:v>
                </c:pt>
                <c:pt idx="5">
                  <c:v>0.7100000000000003</c:v>
                </c:pt>
                <c:pt idx="6">
                  <c:v>0.56000000000000005</c:v>
                </c:pt>
                <c:pt idx="7">
                  <c:v>0.60000000000000031</c:v>
                </c:pt>
                <c:pt idx="8">
                  <c:v>0.67000000000000048</c:v>
                </c:pt>
                <c:pt idx="9">
                  <c:v>0.75000000000000033</c:v>
                </c:pt>
              </c:numCache>
            </c:numRef>
          </c:val>
        </c:ser>
        <c:marker val="1"/>
        <c:axId val="60627200"/>
        <c:axId val="60635008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4884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258.33</c:v>
                </c:pt>
                <c:pt idx="3">
                  <c:v>301.94</c:v>
                </c:pt>
                <c:pt idx="4">
                  <c:v>354.31</c:v>
                </c:pt>
                <c:pt idx="5">
                  <c:v>478.84000000000015</c:v>
                </c:pt>
                <c:pt idx="6">
                  <c:v>502.24</c:v>
                </c:pt>
                <c:pt idx="7">
                  <c:v>471.58</c:v>
                </c:pt>
                <c:pt idx="8">
                  <c:v>447.15000000000015</c:v>
                </c:pt>
                <c:pt idx="9">
                  <c:v>425.65000000000015</c:v>
                </c:pt>
              </c:numCache>
            </c:numRef>
          </c:val>
        </c:ser>
        <c:marker val="1"/>
        <c:axId val="60678528"/>
        <c:axId val="64664704"/>
      </c:lineChart>
      <c:catAx>
        <c:axId val="60627200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0635008"/>
        <c:crosses val="autoZero"/>
        <c:lblAlgn val="ctr"/>
        <c:lblOffset val="100"/>
        <c:tickLblSkip val="1"/>
        <c:tickMarkSkip val="1"/>
      </c:catAx>
      <c:valAx>
        <c:axId val="60635008"/>
        <c:scaling>
          <c:orientation val="minMax"/>
        </c:scaling>
        <c:axPos val="l"/>
        <c:majorGridlines>
          <c:spPr>
            <a:ln w="311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2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4884">
              <a:noFill/>
            </a:ln>
          </c:spPr>
        </c:title>
        <c:numFmt formatCode="General" sourceLinked="1"/>
        <c:majorTickMark val="cross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0627200"/>
        <c:crosses val="autoZero"/>
        <c:crossBetween val="between"/>
      </c:valAx>
      <c:catAx>
        <c:axId val="6067852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2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517730496453906"/>
              <c:y val="3.0303030303030316E-3"/>
            </c:manualLayout>
          </c:layout>
          <c:spPr>
            <a:noFill/>
            <a:ln w="24884">
              <a:noFill/>
            </a:ln>
          </c:spPr>
        </c:title>
        <c:numFmt formatCode="General" sourceLinked="1"/>
        <c:tickLblPos val="none"/>
        <c:crossAx val="64664704"/>
        <c:crosses val="autoZero"/>
        <c:lblAlgn val="ctr"/>
        <c:lblOffset val="100"/>
      </c:catAx>
      <c:valAx>
        <c:axId val="64664704"/>
        <c:scaling>
          <c:orientation val="minMax"/>
          <c:max val="500"/>
          <c:min val="0"/>
        </c:scaling>
        <c:axPos val="r"/>
        <c:numFmt formatCode="0" sourceLinked="0"/>
        <c:majorTickMark val="cross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0678528"/>
        <c:crosses val="max"/>
        <c:crossBetween val="between"/>
        <c:majorUnit val="100"/>
        <c:minorUnit val="20"/>
      </c:valAx>
      <c:spPr>
        <a:noFill/>
        <a:ln w="311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0354609929078009"/>
          <c:y val="0.21515151515151515"/>
          <c:w val="0.33333333333333331"/>
          <c:h val="0.20909090909090916"/>
        </c:manualLayout>
      </c:layout>
      <c:spPr>
        <a:solidFill>
          <a:srgbClr val="FFFFFF"/>
        </a:solidFill>
        <a:ln w="3110">
          <a:solidFill>
            <a:srgbClr val="000000"/>
          </a:solidFill>
          <a:prstDash val="solid"/>
        </a:ln>
      </c:spPr>
      <c:txPr>
        <a:bodyPr/>
        <a:lstStyle/>
        <a:p>
          <a:pPr>
            <a:defRPr sz="107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76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9767981438515049E-2"/>
          <c:y val="0.14373088685015298"/>
          <c:w val="0.81438515081206453"/>
          <c:h val="0.74923547400611656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179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141.82000000000008</c:v>
                </c:pt>
                <c:pt idx="3">
                  <c:v>134.33000000000001</c:v>
                </c:pt>
                <c:pt idx="4">
                  <c:v>127.81</c:v>
                </c:pt>
                <c:pt idx="5">
                  <c:v>119.72</c:v>
                </c:pt>
                <c:pt idx="6">
                  <c:v>64.260000000000005</c:v>
                </c:pt>
                <c:pt idx="7">
                  <c:v>68.149999999999991</c:v>
                </c:pt>
                <c:pt idx="8">
                  <c:v>75.930000000000007</c:v>
                </c:pt>
                <c:pt idx="9">
                  <c:v>84.48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179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122.07</c:v>
                </c:pt>
                <c:pt idx="3">
                  <c:v>126.19</c:v>
                </c:pt>
                <c:pt idx="4">
                  <c:v>130.55000000000001</c:v>
                </c:pt>
                <c:pt idx="5">
                  <c:v>138.32000000000008</c:v>
                </c:pt>
                <c:pt idx="6">
                  <c:v>145.70999999999998</c:v>
                </c:pt>
                <c:pt idx="7">
                  <c:v>144.12</c:v>
                </c:pt>
                <c:pt idx="8">
                  <c:v>142.49</c:v>
                </c:pt>
                <c:pt idx="9">
                  <c:v>141.07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179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99.28</c:v>
                </c:pt>
                <c:pt idx="4">
                  <c:v>102.25</c:v>
                </c:pt>
                <c:pt idx="5">
                  <c:v>95.78</c:v>
                </c:pt>
                <c:pt idx="6">
                  <c:v>44.98</c:v>
                </c:pt>
                <c:pt idx="7">
                  <c:v>47.71</c:v>
                </c:pt>
                <c:pt idx="8">
                  <c:v>53.15</c:v>
                </c:pt>
                <c:pt idx="9">
                  <c:v>59.14</c:v>
                </c:pt>
              </c:numCache>
            </c:numRef>
          </c:val>
        </c:ser>
        <c:marker val="1"/>
        <c:axId val="66065920"/>
        <c:axId val="66103936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179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230.65</c:v>
                </c:pt>
                <c:pt idx="3">
                  <c:v>269.5899999999998</c:v>
                </c:pt>
                <c:pt idx="4">
                  <c:v>316.35000000000002</c:v>
                </c:pt>
                <c:pt idx="5">
                  <c:v>447.52</c:v>
                </c:pt>
                <c:pt idx="6">
                  <c:v>425.63</c:v>
                </c:pt>
                <c:pt idx="7">
                  <c:v>399.65000000000015</c:v>
                </c:pt>
                <c:pt idx="8">
                  <c:v>378.94</c:v>
                </c:pt>
                <c:pt idx="9">
                  <c:v>360.71999999999986</c:v>
                </c:pt>
              </c:numCache>
            </c:numRef>
          </c:val>
        </c:ser>
        <c:marker val="1"/>
        <c:axId val="66512000"/>
        <c:axId val="66885120"/>
      </c:lineChart>
      <c:catAx>
        <c:axId val="66065920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103936"/>
        <c:crosses val="autoZero"/>
        <c:lblAlgn val="ctr"/>
        <c:lblOffset val="100"/>
        <c:tickLblSkip val="1"/>
        <c:tickMarkSkip val="1"/>
      </c:catAx>
      <c:valAx>
        <c:axId val="66103936"/>
        <c:scaling>
          <c:orientation val="minMax"/>
        </c:scaling>
        <c:axPos val="l"/>
        <c:majorGridlines>
          <c:spPr>
            <a:ln w="314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1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1.3921113689095139E-2"/>
              <c:y val="0"/>
            </c:manualLayout>
          </c:layout>
          <c:spPr>
            <a:noFill/>
            <a:ln w="25179">
              <a:noFill/>
            </a:ln>
          </c:spPr>
        </c:title>
        <c:numFmt formatCode="0" sourceLinked="0"/>
        <c:majorTickMark val="cross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065920"/>
        <c:crosses val="autoZero"/>
        <c:crossBetween val="between"/>
      </c:valAx>
      <c:catAx>
        <c:axId val="665120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1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5638051044083565"/>
              <c:y val="4.2813455657492387E-2"/>
            </c:manualLayout>
          </c:layout>
          <c:spPr>
            <a:noFill/>
            <a:ln w="25179">
              <a:noFill/>
            </a:ln>
          </c:spPr>
        </c:title>
        <c:numFmt formatCode="General" sourceLinked="1"/>
        <c:tickLblPos val="none"/>
        <c:crossAx val="66885120"/>
        <c:crosses val="autoZero"/>
        <c:lblAlgn val="ctr"/>
        <c:lblOffset val="100"/>
      </c:catAx>
      <c:valAx>
        <c:axId val="66885120"/>
        <c:scaling>
          <c:orientation val="minMax"/>
        </c:scaling>
        <c:axPos val="r"/>
        <c:numFmt formatCode="0" sourceLinked="0"/>
        <c:majorTickMark val="cross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512000"/>
        <c:crosses val="max"/>
        <c:crossBetween val="between"/>
      </c:valAx>
      <c:spPr>
        <a:noFill/>
        <a:ln w="3147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9953596287703027"/>
          <c:y val="0.62691131498470964"/>
          <c:w val="0.37354988399071948"/>
          <c:h val="0.22324159021406728"/>
        </c:manualLayout>
      </c:layout>
      <c:spPr>
        <a:solidFill>
          <a:srgbClr val="FFFFFF"/>
        </a:solidFill>
        <a:ln w="3147">
          <a:solidFill>
            <a:srgbClr val="000000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699751861042183E-2"/>
          <c:y val="7.7720207253886051E-2"/>
          <c:w val="0.841191066997519"/>
          <c:h val="0.82124352331606221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47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2.9899999999999998</c:v>
                </c:pt>
                <c:pt idx="3">
                  <c:v>2.64</c:v>
                </c:pt>
                <c:pt idx="4">
                  <c:v>1.6300000000000001</c:v>
                </c:pt>
                <c:pt idx="5">
                  <c:v>1.44</c:v>
                </c:pt>
                <c:pt idx="6">
                  <c:v>1.58</c:v>
                </c:pt>
                <c:pt idx="7">
                  <c:v>1.73</c:v>
                </c:pt>
                <c:pt idx="8">
                  <c:v>1.8800000000000001</c:v>
                </c:pt>
                <c:pt idx="9">
                  <c:v>2.06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47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3.3899999999999997</c:v>
                </c:pt>
                <c:pt idx="5">
                  <c:v>3.3899999999999997</c:v>
                </c:pt>
                <c:pt idx="6">
                  <c:v>3.3899999999999997</c:v>
                </c:pt>
                <c:pt idx="7">
                  <c:v>3.3899999999999997</c:v>
                </c:pt>
                <c:pt idx="8">
                  <c:v>3.3899999999999997</c:v>
                </c:pt>
                <c:pt idx="9">
                  <c:v>3.3899999999999997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47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0.68</c:v>
                </c:pt>
                <c:pt idx="5">
                  <c:v>0.60000000000000031</c:v>
                </c:pt>
                <c:pt idx="6">
                  <c:v>0.66000000000000036</c:v>
                </c:pt>
                <c:pt idx="7">
                  <c:v>0.72000000000000031</c:v>
                </c:pt>
                <c:pt idx="8">
                  <c:v>0.79</c:v>
                </c:pt>
                <c:pt idx="9">
                  <c:v>0.86000000000000032</c:v>
                </c:pt>
              </c:numCache>
            </c:numRef>
          </c:val>
        </c:ser>
        <c:marker val="1"/>
        <c:axId val="67413888"/>
        <c:axId val="84628224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47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303.88</c:v>
                </c:pt>
                <c:pt idx="3">
                  <c:v>436.24</c:v>
                </c:pt>
                <c:pt idx="4">
                  <c:v>467.41999999999985</c:v>
                </c:pt>
                <c:pt idx="5">
                  <c:v>454.14000000000016</c:v>
                </c:pt>
                <c:pt idx="6">
                  <c:v>441.24</c:v>
                </c:pt>
                <c:pt idx="7">
                  <c:v>428.71</c:v>
                </c:pt>
                <c:pt idx="8">
                  <c:v>416.53</c:v>
                </c:pt>
                <c:pt idx="9">
                  <c:v>404.69</c:v>
                </c:pt>
              </c:numCache>
            </c:numRef>
          </c:val>
        </c:ser>
        <c:marker val="1"/>
        <c:axId val="86653184"/>
        <c:axId val="95242880"/>
      </c:lineChart>
      <c:catAx>
        <c:axId val="67413888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4628224"/>
        <c:crosses val="autoZero"/>
        <c:lblAlgn val="ctr"/>
        <c:lblOffset val="100"/>
        <c:tickLblSkip val="1"/>
        <c:tickMarkSkip val="1"/>
      </c:catAx>
      <c:valAx>
        <c:axId val="84628224"/>
        <c:scaling>
          <c:orientation val="minMax"/>
          <c:max val="6"/>
        </c:scaling>
        <c:axPos val="l"/>
        <c:majorGridlines>
          <c:spPr>
            <a:ln w="3168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347">
              <a:noFill/>
            </a:ln>
          </c:spPr>
        </c:title>
        <c:numFmt formatCode="General" sourceLinked="1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7413888"/>
        <c:crosses val="autoZero"/>
        <c:crossBetween val="between"/>
      </c:valAx>
      <c:catAx>
        <c:axId val="8665318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2952853598014888"/>
              <c:y val="0"/>
            </c:manualLayout>
          </c:layout>
          <c:spPr>
            <a:noFill/>
            <a:ln w="25347">
              <a:noFill/>
            </a:ln>
          </c:spPr>
        </c:title>
        <c:numFmt formatCode="General" sourceLinked="1"/>
        <c:tickLblPos val="none"/>
        <c:crossAx val="95242880"/>
        <c:crosses val="autoZero"/>
        <c:lblAlgn val="ctr"/>
        <c:lblOffset val="100"/>
      </c:catAx>
      <c:valAx>
        <c:axId val="95242880"/>
        <c:scaling>
          <c:orientation val="minMax"/>
          <c:max val="500"/>
        </c:scaling>
        <c:axPos val="r"/>
        <c:numFmt formatCode="0" sourceLinked="0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6653184"/>
        <c:crosses val="max"/>
        <c:crossBetween val="between"/>
        <c:majorUnit val="100"/>
      </c:valAx>
      <c:spPr>
        <a:noFill/>
        <a:ln w="316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7965260545905738"/>
          <c:y val="0.20984455958549239"/>
          <c:w val="0.36972704714640198"/>
          <c:h val="0.17616580310880828"/>
        </c:manualLayout>
      </c:layout>
      <c:spPr>
        <a:solidFill>
          <a:srgbClr val="FFFFFF"/>
        </a:solidFill>
        <a:ln w="3168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7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023310023310031"/>
          <c:y val="0.12694300518134727"/>
          <c:w val="0.81351981351981395"/>
          <c:h val="0.77202072538860134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47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142.13</c:v>
                </c:pt>
                <c:pt idx="3">
                  <c:v>122.56</c:v>
                </c:pt>
                <c:pt idx="4">
                  <c:v>78.55</c:v>
                </c:pt>
                <c:pt idx="5">
                  <c:v>70.910000000000025</c:v>
                </c:pt>
                <c:pt idx="6">
                  <c:v>77.430000000000007</c:v>
                </c:pt>
                <c:pt idx="7">
                  <c:v>84.4</c:v>
                </c:pt>
                <c:pt idx="8">
                  <c:v>92.2</c:v>
                </c:pt>
                <c:pt idx="9">
                  <c:v>100.93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47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127.73</c:v>
                </c:pt>
                <c:pt idx="3">
                  <c:v>139.1</c:v>
                </c:pt>
                <c:pt idx="4">
                  <c:v>154.41999999999999</c:v>
                </c:pt>
                <c:pt idx="5">
                  <c:v>153.54</c:v>
                </c:pt>
                <c:pt idx="6">
                  <c:v>152.66999999999999</c:v>
                </c:pt>
                <c:pt idx="7">
                  <c:v>151.80000000000001</c:v>
                </c:pt>
                <c:pt idx="8">
                  <c:v>150.94</c:v>
                </c:pt>
                <c:pt idx="9">
                  <c:v>150.09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47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97.92</c:v>
                </c:pt>
                <c:pt idx="3">
                  <c:v>98.05</c:v>
                </c:pt>
                <c:pt idx="4">
                  <c:v>54.98</c:v>
                </c:pt>
                <c:pt idx="5">
                  <c:v>49.64</c:v>
                </c:pt>
                <c:pt idx="6">
                  <c:v>54.2</c:v>
                </c:pt>
                <c:pt idx="7">
                  <c:v>59.08</c:v>
                </c:pt>
                <c:pt idx="8">
                  <c:v>64.540000000000006</c:v>
                </c:pt>
                <c:pt idx="9">
                  <c:v>70.649999999999991</c:v>
                </c:pt>
              </c:numCache>
            </c:numRef>
          </c:val>
        </c:ser>
        <c:marker val="1"/>
        <c:axId val="73857664"/>
        <c:axId val="85463808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47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284</c:v>
                </c:pt>
                <c:pt idx="3">
                  <c:v>407.7</c:v>
                </c:pt>
                <c:pt idx="4">
                  <c:v>396.12</c:v>
                </c:pt>
                <c:pt idx="5">
                  <c:v>384.87</c:v>
                </c:pt>
                <c:pt idx="6">
                  <c:v>373.92999999999984</c:v>
                </c:pt>
                <c:pt idx="7">
                  <c:v>363.31</c:v>
                </c:pt>
                <c:pt idx="8">
                  <c:v>352.98999999999984</c:v>
                </c:pt>
                <c:pt idx="9">
                  <c:v>342.96</c:v>
                </c:pt>
              </c:numCache>
            </c:numRef>
          </c:val>
        </c:ser>
        <c:marker val="1"/>
        <c:axId val="85465728"/>
        <c:axId val="85472000"/>
      </c:lineChart>
      <c:catAx>
        <c:axId val="73857664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5463808"/>
        <c:crossesAt val="0"/>
        <c:lblAlgn val="ctr"/>
        <c:lblOffset val="100"/>
        <c:tickLblSkip val="1"/>
        <c:tickMarkSkip val="1"/>
      </c:catAx>
      <c:valAx>
        <c:axId val="85463808"/>
        <c:scaling>
          <c:orientation val="minMax"/>
          <c:min val="0"/>
        </c:scaling>
        <c:axPos val="l"/>
        <c:majorGridlines>
          <c:spPr>
            <a:ln w="3168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9.3240093240093292E-3"/>
              <c:y val="0"/>
            </c:manualLayout>
          </c:layout>
          <c:spPr>
            <a:noFill/>
            <a:ln w="25347">
              <a:noFill/>
            </a:ln>
          </c:spPr>
        </c:title>
        <c:numFmt formatCode="0" sourceLinked="0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3857664"/>
        <c:crosses val="autoZero"/>
        <c:crossBetween val="between"/>
        <c:majorUnit val="50"/>
      </c:valAx>
      <c:catAx>
        <c:axId val="8546572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4592074592074598"/>
              <c:y val="2.8497409326424871E-2"/>
            </c:manualLayout>
          </c:layout>
          <c:spPr>
            <a:noFill/>
            <a:ln w="25347">
              <a:noFill/>
            </a:ln>
          </c:spPr>
        </c:title>
        <c:numFmt formatCode="General" sourceLinked="1"/>
        <c:tickLblPos val="none"/>
        <c:crossAx val="85472000"/>
        <c:crossesAt val="150"/>
        <c:lblAlgn val="ctr"/>
        <c:lblOffset val="100"/>
      </c:catAx>
      <c:valAx>
        <c:axId val="85472000"/>
        <c:scaling>
          <c:orientation val="minMax"/>
          <c:max val="500"/>
          <c:min val="0"/>
        </c:scaling>
        <c:axPos val="r"/>
        <c:numFmt formatCode="0" sourceLinked="0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5465728"/>
        <c:crosses val="max"/>
        <c:crossBetween val="between"/>
        <c:majorUnit val="100"/>
      </c:valAx>
      <c:spPr>
        <a:noFill/>
        <a:ln w="316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4833443716731687"/>
          <c:y val="0.75066098035612561"/>
          <c:w val="0.70163170163170163"/>
          <c:h val="0.11658031088082901"/>
        </c:manualLayout>
      </c:layout>
      <c:spPr>
        <a:solidFill>
          <a:srgbClr val="FFFFFF"/>
        </a:solidFill>
        <a:ln w="3168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7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6502463054187194E-2"/>
          <c:y val="6.8965517241379309E-2"/>
          <c:w val="0.84236453201970463"/>
          <c:h val="0.8349753694581284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299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5.57</c:v>
                </c:pt>
                <c:pt idx="3">
                  <c:v>5.6199999999999974</c:v>
                </c:pt>
                <c:pt idx="4">
                  <c:v>5.6499999999999995</c:v>
                </c:pt>
                <c:pt idx="5">
                  <c:v>5.67</c:v>
                </c:pt>
                <c:pt idx="6">
                  <c:v>5.68</c:v>
                </c:pt>
                <c:pt idx="7">
                  <c:v>5.7</c:v>
                </c:pt>
                <c:pt idx="8">
                  <c:v>5.72</c:v>
                </c:pt>
                <c:pt idx="9">
                  <c:v>5.74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299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2.0299999999999998</c:v>
                </c:pt>
                <c:pt idx="7">
                  <c:v>2.0299999999999998</c:v>
                </c:pt>
                <c:pt idx="8">
                  <c:v>2.0299999999999998</c:v>
                </c:pt>
                <c:pt idx="9">
                  <c:v>2.0299999999999998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299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0.7100000000000003</c:v>
                </c:pt>
                <c:pt idx="5">
                  <c:v>0.7100000000000003</c:v>
                </c:pt>
                <c:pt idx="6">
                  <c:v>0.7100000000000003</c:v>
                </c:pt>
                <c:pt idx="7">
                  <c:v>0.7100000000000003</c:v>
                </c:pt>
                <c:pt idx="8">
                  <c:v>0.7100000000000003</c:v>
                </c:pt>
                <c:pt idx="9">
                  <c:v>0.7100000000000003</c:v>
                </c:pt>
              </c:numCache>
            </c:numRef>
          </c:val>
        </c:ser>
        <c:marker val="1"/>
        <c:axId val="98490624"/>
        <c:axId val="98546048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299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229.72</c:v>
                </c:pt>
                <c:pt idx="3">
                  <c:v>231.96</c:v>
                </c:pt>
                <c:pt idx="4">
                  <c:v>234.22</c:v>
                </c:pt>
                <c:pt idx="5">
                  <c:v>236.5</c:v>
                </c:pt>
                <c:pt idx="6">
                  <c:v>238.8</c:v>
                </c:pt>
                <c:pt idx="7">
                  <c:v>241.13</c:v>
                </c:pt>
                <c:pt idx="8">
                  <c:v>243.48000000000008</c:v>
                </c:pt>
                <c:pt idx="9">
                  <c:v>245.85000000000008</c:v>
                </c:pt>
              </c:numCache>
            </c:numRef>
          </c:val>
        </c:ser>
        <c:marker val="1"/>
        <c:axId val="98547968"/>
        <c:axId val="98554240"/>
      </c:lineChart>
      <c:catAx>
        <c:axId val="98490624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546048"/>
        <c:crosses val="autoZero"/>
        <c:lblAlgn val="ctr"/>
        <c:lblOffset val="100"/>
        <c:tickLblSkip val="1"/>
        <c:tickMarkSkip val="1"/>
      </c:catAx>
      <c:valAx>
        <c:axId val="98546048"/>
        <c:scaling>
          <c:orientation val="minMax"/>
        </c:scaling>
        <c:axPos val="l"/>
        <c:majorGridlines>
          <c:spPr>
            <a:ln w="3162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299">
              <a:noFill/>
            </a:ln>
          </c:spPr>
        </c:title>
        <c:numFmt formatCode="General" sourceLinked="1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490624"/>
        <c:crosses val="autoZero"/>
        <c:crossBetween val="between"/>
      </c:valAx>
      <c:catAx>
        <c:axId val="985479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15270935960595"/>
              <c:y val="0"/>
            </c:manualLayout>
          </c:layout>
          <c:spPr>
            <a:noFill/>
            <a:ln w="25299">
              <a:noFill/>
            </a:ln>
          </c:spPr>
        </c:title>
        <c:numFmt formatCode="General" sourceLinked="1"/>
        <c:tickLblPos val="none"/>
        <c:crossAx val="98554240"/>
        <c:crossesAt val="160"/>
        <c:lblAlgn val="ctr"/>
        <c:lblOffset val="100"/>
      </c:catAx>
      <c:valAx>
        <c:axId val="98554240"/>
        <c:scaling>
          <c:orientation val="minMax"/>
        </c:scaling>
        <c:axPos val="r"/>
        <c:numFmt formatCode="0" sourceLinked="0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547968"/>
        <c:crosses val="max"/>
        <c:crossBetween val="between"/>
      </c:valAx>
      <c:spPr>
        <a:noFill/>
        <a:ln w="3162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3596059113300528"/>
          <c:y val="0.34482758620689685"/>
          <c:w val="0.35221674876847292"/>
          <c:h val="0.16256157635467969"/>
        </c:manualLayout>
      </c:layout>
      <c:spPr>
        <a:solidFill>
          <a:srgbClr val="FFFFFF"/>
        </a:solidFill>
        <a:ln w="3162">
          <a:solidFill>
            <a:srgbClr val="000000"/>
          </a:solidFill>
          <a:prstDash val="solid"/>
        </a:ln>
      </c:spPr>
      <c:txPr>
        <a:bodyPr/>
        <a:lstStyle/>
        <a:p>
          <a:pPr>
            <a:defRPr sz="1096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5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53921568627451"/>
          <c:y val="0.11471321695760603"/>
          <c:w val="0.80392156862745101"/>
          <c:h val="0.79800498753117244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36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133.63999999999999</c:v>
                </c:pt>
                <c:pt idx="3">
                  <c:v>138.04</c:v>
                </c:pt>
                <c:pt idx="4">
                  <c:v>142.16</c:v>
                </c:pt>
                <c:pt idx="5">
                  <c:v>145.57</c:v>
                </c:pt>
                <c:pt idx="6">
                  <c:v>147.94</c:v>
                </c:pt>
                <c:pt idx="7">
                  <c:v>150.60999999999999</c:v>
                </c:pt>
                <c:pt idx="8">
                  <c:v>153.59</c:v>
                </c:pt>
                <c:pt idx="9">
                  <c:v>156.91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36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120.2</c:v>
                </c:pt>
                <c:pt idx="3">
                  <c:v>120.43</c:v>
                </c:pt>
                <c:pt idx="4">
                  <c:v>120.66999999999999</c:v>
                </c:pt>
                <c:pt idx="5">
                  <c:v>120.9</c:v>
                </c:pt>
                <c:pt idx="6">
                  <c:v>121.14</c:v>
                </c:pt>
                <c:pt idx="7">
                  <c:v>121.36999999999999</c:v>
                </c:pt>
                <c:pt idx="8">
                  <c:v>121.61</c:v>
                </c:pt>
                <c:pt idx="9">
                  <c:v>121.85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36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96.25</c:v>
                </c:pt>
                <c:pt idx="4">
                  <c:v>96.440000000000026</c:v>
                </c:pt>
                <c:pt idx="5">
                  <c:v>96.63</c:v>
                </c:pt>
                <c:pt idx="6">
                  <c:v>96.82</c:v>
                </c:pt>
                <c:pt idx="7">
                  <c:v>97</c:v>
                </c:pt>
                <c:pt idx="8">
                  <c:v>97.19</c:v>
                </c:pt>
                <c:pt idx="9">
                  <c:v>97.38</c:v>
                </c:pt>
              </c:numCache>
            </c:numRef>
          </c:val>
        </c:ser>
        <c:marker val="1"/>
        <c:axId val="108952192"/>
        <c:axId val="108991232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36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199.76</c:v>
                </c:pt>
                <c:pt idx="3">
                  <c:v>201.7</c:v>
                </c:pt>
                <c:pt idx="4">
                  <c:v>203.67</c:v>
                </c:pt>
                <c:pt idx="5">
                  <c:v>205.65</c:v>
                </c:pt>
                <c:pt idx="6">
                  <c:v>207.65</c:v>
                </c:pt>
                <c:pt idx="7">
                  <c:v>209.68</c:v>
                </c:pt>
                <c:pt idx="8">
                  <c:v>211.72</c:v>
                </c:pt>
                <c:pt idx="9">
                  <c:v>213.78</c:v>
                </c:pt>
              </c:numCache>
            </c:numRef>
          </c:val>
        </c:ser>
        <c:marker val="1"/>
        <c:axId val="108993152"/>
        <c:axId val="109048576"/>
      </c:lineChart>
      <c:catAx>
        <c:axId val="108952192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8991232"/>
        <c:crossesAt val="80"/>
        <c:lblAlgn val="ctr"/>
        <c:lblOffset val="100"/>
        <c:tickLblSkip val="1"/>
        <c:tickMarkSkip val="1"/>
      </c:catAx>
      <c:valAx>
        <c:axId val="108991232"/>
        <c:scaling>
          <c:orientation val="minMax"/>
          <c:max val="160"/>
          <c:min val="80"/>
        </c:scaling>
        <c:axPos val="l"/>
        <c:majorGridlines>
          <c:spPr>
            <a:ln w="316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72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2.4509803921568631E-3"/>
              <c:y val="0"/>
            </c:manualLayout>
          </c:layout>
          <c:spPr>
            <a:noFill/>
            <a:ln w="25336">
              <a:noFill/>
            </a:ln>
          </c:spPr>
        </c:title>
        <c:numFmt formatCode="0" sourceLinked="0"/>
        <c:majorTickMark val="cross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8952192"/>
        <c:crosses val="autoZero"/>
        <c:crossBetween val="between"/>
        <c:majorUnit val="20"/>
      </c:valAx>
      <c:catAx>
        <c:axId val="1089931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72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284313725490224"/>
              <c:y val="2.7431421446384052E-2"/>
            </c:manualLayout>
          </c:layout>
          <c:spPr>
            <a:noFill/>
            <a:ln w="25336">
              <a:noFill/>
            </a:ln>
          </c:spPr>
        </c:title>
        <c:numFmt formatCode="General" sourceLinked="1"/>
        <c:tickLblPos val="none"/>
        <c:crossAx val="109048576"/>
        <c:crossesAt val="160"/>
        <c:lblAlgn val="ctr"/>
        <c:lblOffset val="100"/>
      </c:catAx>
      <c:valAx>
        <c:axId val="109048576"/>
        <c:scaling>
          <c:orientation val="minMax"/>
          <c:max val="220"/>
          <c:min val="160"/>
        </c:scaling>
        <c:axPos val="r"/>
        <c:numFmt formatCode="0" sourceLinked="0"/>
        <c:majorTickMark val="cross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8993152"/>
        <c:crosses val="max"/>
        <c:crossBetween val="between"/>
        <c:majorUnit val="20"/>
      </c:valAx>
      <c:spPr>
        <a:noFill/>
        <a:ln w="3167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8137247407180898"/>
          <c:y val="0.58226056076733934"/>
          <c:w val="0.71568627450980427"/>
          <c:h val="0.11221945137157109"/>
        </c:manualLayout>
      </c:layout>
      <c:spPr>
        <a:solidFill>
          <a:srgbClr val="FFFFFF"/>
        </a:solidFill>
        <a:ln w="3167">
          <a:solidFill>
            <a:srgbClr val="000000"/>
          </a:solidFill>
          <a:prstDash val="solid"/>
        </a:ln>
      </c:spPr>
      <c:txPr>
        <a:bodyPr/>
        <a:lstStyle/>
        <a:p>
          <a:pPr>
            <a:defRPr sz="1097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7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1330049261083738"/>
          <c:y val="8.4931506849315039E-2"/>
          <c:w val="0.79556650246305416"/>
          <c:h val="0.80821917808219179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6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0.00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5.67</c:v>
                </c:pt>
                <c:pt idx="3">
                  <c:v>5.78</c:v>
                </c:pt>
                <c:pt idx="4">
                  <c:v>5.85</c:v>
                </c:pt>
                <c:pt idx="5">
                  <c:v>5.9300000000000024</c:v>
                </c:pt>
                <c:pt idx="6">
                  <c:v>6</c:v>
                </c:pt>
                <c:pt idx="7" formatCode="General">
                  <c:v>6.09</c:v>
                </c:pt>
                <c:pt idx="8" formatCode="General">
                  <c:v>6.18</c:v>
                </c:pt>
                <c:pt idx="9" formatCode="General">
                  <c:v>6.29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60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0.00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2.0299999999999998</c:v>
                </c:pt>
                <c:pt idx="7" formatCode="General">
                  <c:v>2.0299999999999998</c:v>
                </c:pt>
                <c:pt idx="8" formatCode="General">
                  <c:v>2.0299999999999998</c:v>
                </c:pt>
                <c:pt idx="9" formatCode="General">
                  <c:v>2.0299999999999998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60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0.00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0.7100000000000003</c:v>
                </c:pt>
                <c:pt idx="5">
                  <c:v>0.7100000000000003</c:v>
                </c:pt>
                <c:pt idx="6">
                  <c:v>0.7100000000000003</c:v>
                </c:pt>
                <c:pt idx="7" formatCode="General">
                  <c:v>0.7100000000000003</c:v>
                </c:pt>
                <c:pt idx="8" formatCode="General">
                  <c:v>0.7100000000000003</c:v>
                </c:pt>
                <c:pt idx="9" formatCode="General">
                  <c:v>0.7100000000000003</c:v>
                </c:pt>
              </c:numCache>
            </c:numRef>
          </c:val>
        </c:ser>
        <c:marker val="1"/>
        <c:axId val="109148800"/>
        <c:axId val="109516288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60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0.0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220.75</c:v>
                </c:pt>
                <c:pt idx="3">
                  <c:v>210.53</c:v>
                </c:pt>
                <c:pt idx="4">
                  <c:v>200.79</c:v>
                </c:pt>
                <c:pt idx="5">
                  <c:v>191.5</c:v>
                </c:pt>
                <c:pt idx="6">
                  <c:v>182.64</c:v>
                </c:pt>
                <c:pt idx="7">
                  <c:v>174.19</c:v>
                </c:pt>
                <c:pt idx="8">
                  <c:v>166.13</c:v>
                </c:pt>
                <c:pt idx="9">
                  <c:v>158.44999999999999</c:v>
                </c:pt>
              </c:numCache>
            </c:numRef>
          </c:val>
        </c:ser>
        <c:marker val="1"/>
        <c:axId val="109221376"/>
        <c:axId val="109223296"/>
      </c:lineChart>
      <c:catAx>
        <c:axId val="109148800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9516288"/>
        <c:crosses val="autoZero"/>
        <c:lblAlgn val="ctr"/>
        <c:lblOffset val="100"/>
        <c:tickLblSkip val="1"/>
        <c:tickMarkSkip val="1"/>
      </c:catAx>
      <c:valAx>
        <c:axId val="109516288"/>
        <c:scaling>
          <c:orientation val="minMax"/>
        </c:scaling>
        <c:axPos val="l"/>
        <c:majorGridlines>
          <c:spPr>
            <a:ln w="317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360">
              <a:noFill/>
            </a:ln>
          </c:spPr>
        </c:title>
        <c:numFmt formatCode="0.00" sourceLinked="1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9148800"/>
        <c:crosses val="autoZero"/>
        <c:crossBetween val="between"/>
      </c:valAx>
      <c:catAx>
        <c:axId val="10922137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15270935960595"/>
              <c:y val="0"/>
            </c:manualLayout>
          </c:layout>
          <c:spPr>
            <a:noFill/>
            <a:ln w="25360">
              <a:noFill/>
            </a:ln>
          </c:spPr>
        </c:title>
        <c:numFmt formatCode="General" sourceLinked="1"/>
        <c:tickLblPos val="none"/>
        <c:crossAx val="109223296"/>
        <c:crosses val="autoZero"/>
        <c:lblAlgn val="ctr"/>
        <c:lblOffset val="100"/>
      </c:catAx>
      <c:valAx>
        <c:axId val="109223296"/>
        <c:scaling>
          <c:orientation val="minMax"/>
        </c:scaling>
        <c:axPos val="r"/>
        <c:numFmt formatCode="0" sourceLinked="0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9221376"/>
        <c:crosses val="max"/>
        <c:crossBetween val="between"/>
      </c:valAx>
      <c:spPr>
        <a:noFill/>
        <a:ln w="317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2068965517241384"/>
          <c:y val="0.39452054794520586"/>
          <c:w val="0.71182266009852246"/>
          <c:h val="0.12602739726027398"/>
        </c:manualLayout>
      </c:layout>
      <c:spPr>
        <a:solidFill>
          <a:srgbClr val="FFFFFF"/>
        </a:solidFill>
        <a:ln w="3170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8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386473429951695"/>
          <c:y val="0.14441416893732986"/>
          <c:w val="0.80676328502415451"/>
          <c:h val="0.74931880108991822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6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0.0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136.91</c:v>
                </c:pt>
                <c:pt idx="3">
                  <c:v>147.07</c:v>
                </c:pt>
                <c:pt idx="4">
                  <c:v>157.63</c:v>
                </c:pt>
                <c:pt idx="5">
                  <c:v>168.31</c:v>
                </c:pt>
                <c:pt idx="6">
                  <c:v>178.73</c:v>
                </c:pt>
                <c:pt idx="7">
                  <c:v>190.23999999999998</c:v>
                </c:pt>
                <c:pt idx="8">
                  <c:v>202.97</c:v>
                </c:pt>
                <c:pt idx="9">
                  <c:v>217.09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60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0.0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119.52</c:v>
                </c:pt>
                <c:pt idx="3">
                  <c:v>118.42</c:v>
                </c:pt>
                <c:pt idx="4">
                  <c:v>117.33</c:v>
                </c:pt>
                <c:pt idx="5">
                  <c:v>116.24000000000002</c:v>
                </c:pt>
                <c:pt idx="6">
                  <c:v>115.16999999999999</c:v>
                </c:pt>
                <c:pt idx="7">
                  <c:v>114.11</c:v>
                </c:pt>
                <c:pt idx="8">
                  <c:v>113.05</c:v>
                </c:pt>
                <c:pt idx="9">
                  <c:v>112.01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60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0.0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95.179999999999978</c:v>
                </c:pt>
                <c:pt idx="4">
                  <c:v>94.3</c:v>
                </c:pt>
                <c:pt idx="5">
                  <c:v>93.43</c:v>
                </c:pt>
                <c:pt idx="6">
                  <c:v>92.57</c:v>
                </c:pt>
                <c:pt idx="7">
                  <c:v>91.710000000000022</c:v>
                </c:pt>
                <c:pt idx="8">
                  <c:v>90.86</c:v>
                </c:pt>
                <c:pt idx="9">
                  <c:v>90.03</c:v>
                </c:pt>
              </c:numCache>
            </c:numRef>
          </c:val>
        </c:ser>
        <c:marker val="1"/>
        <c:axId val="109311872"/>
        <c:axId val="109391872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60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0.0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188.67</c:v>
                </c:pt>
                <c:pt idx="3">
                  <c:v>179.94</c:v>
                </c:pt>
                <c:pt idx="4">
                  <c:v>171.62</c:v>
                </c:pt>
                <c:pt idx="5">
                  <c:v>163.68</c:v>
                </c:pt>
                <c:pt idx="6">
                  <c:v>156.1</c:v>
                </c:pt>
                <c:pt idx="7">
                  <c:v>148.88000000000008</c:v>
                </c:pt>
                <c:pt idx="8">
                  <c:v>141.99</c:v>
                </c:pt>
                <c:pt idx="9">
                  <c:v>135.41999999999999</c:v>
                </c:pt>
              </c:numCache>
            </c:numRef>
          </c:val>
        </c:ser>
        <c:marker val="1"/>
        <c:axId val="109393792"/>
        <c:axId val="109404160"/>
      </c:lineChart>
      <c:catAx>
        <c:axId val="109311872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9391872"/>
        <c:crossesAt val="50"/>
        <c:lblAlgn val="ctr"/>
        <c:lblOffset val="100"/>
        <c:tickLblSkip val="1"/>
        <c:tickMarkSkip val="1"/>
      </c:catAx>
      <c:valAx>
        <c:axId val="109391872"/>
        <c:scaling>
          <c:orientation val="minMax"/>
          <c:min val="50"/>
        </c:scaling>
        <c:axPos val="l"/>
        <c:majorGridlines>
          <c:spPr>
            <a:ln w="317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7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4.830917874396135E-3"/>
              <c:y val="0"/>
            </c:manualLayout>
          </c:layout>
          <c:spPr>
            <a:noFill/>
            <a:ln w="25360">
              <a:noFill/>
            </a:ln>
          </c:spPr>
        </c:title>
        <c:numFmt formatCode="0" sourceLinked="0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9311872"/>
        <c:crosses val="autoZero"/>
        <c:crossBetween val="between"/>
        <c:majorUnit val="50"/>
      </c:valAx>
      <c:catAx>
        <c:axId val="10939379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7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671497584541068"/>
              <c:y val="4.0871934604904632E-2"/>
            </c:manualLayout>
          </c:layout>
          <c:spPr>
            <a:noFill/>
            <a:ln w="25360">
              <a:noFill/>
            </a:ln>
          </c:spPr>
        </c:title>
        <c:numFmt formatCode="General" sourceLinked="1"/>
        <c:tickLblPos val="none"/>
        <c:crossAx val="109404160"/>
        <c:crosses val="autoZero"/>
        <c:lblAlgn val="ctr"/>
        <c:lblOffset val="100"/>
      </c:catAx>
      <c:valAx>
        <c:axId val="109404160"/>
        <c:scaling>
          <c:orientation val="minMax"/>
        </c:scaling>
        <c:axPos val="r"/>
        <c:numFmt formatCode="0" sourceLinked="0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9393792"/>
        <c:crosses val="max"/>
        <c:crossBetween val="between"/>
      </c:valAx>
      <c:spPr>
        <a:noFill/>
        <a:ln w="317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52657004830927"/>
          <c:y val="0.16076294277929168"/>
          <c:w val="0.72705314009661837"/>
          <c:h val="0.11171662125340605"/>
        </c:manualLayout>
      </c:layout>
      <c:spPr>
        <a:solidFill>
          <a:srgbClr val="FFFFFF"/>
        </a:solidFill>
        <a:ln w="3170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8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24785-953A-4AF3-A9AE-E9D331B43A91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A36FC-F290-4F0F-8746-8CA2B588B1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27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95DA9-8CC8-4054-9584-0E5F726CC547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35B3-891B-4B8B-B66B-F73BABEC1591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8D0A-EA79-42AA-A10A-A0D952227FD3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1D5B-952E-4596-872C-6E94B1CA72D9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08B-5F50-4ADC-BC4D-68A0F931C1BA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DE6-DC45-4D15-B9F6-638B0FBF5B8E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F89-A6E2-40F0-AAC8-593A8BE60885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5E50-B9D8-40AC-AC1B-799DC35C6C00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55AB-E0A2-4D63-A965-7AA8D596CE44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492-3B5F-4F3F-8879-4297719679A9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B4AF-0133-4295-9F32-CD3ECFADED2B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  <a:lumOff val="10000"/>
              </a:schemeClr>
            </a:gs>
            <a:gs pos="100000">
              <a:schemeClr val="bg2">
                <a:shade val="40000"/>
                <a:satMod val="1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71D7EC7-C66A-44C3-A602-D2CC09EC4B7B}" type="datetime1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8644" y="134076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РЭУ им. Г.В. Плеханова,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Свиридов А.В.,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аспирант кафедры</a:t>
            </a:r>
            <a:endParaRPr lang="ru-RU" sz="2000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68400" y="5949280"/>
            <a:ext cx="79928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ctr">
              <a:buNone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Санкт-Петербург</a:t>
            </a:r>
            <a:r>
              <a:rPr lang="ru-RU" sz="5500" b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5500" b="1" smtClean="0">
                <a:latin typeface="Times New Roman" pitchFamily="18" charset="0"/>
                <a:cs typeface="Times New Roman" pitchFamily="18" charset="0"/>
              </a:rPr>
              <a:t> 4.10.2013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7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8440" y="3140968"/>
            <a:ext cx="727280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влиянии макроэкономических условий на развитие рынка жилой недвижимости </a:t>
            </a:r>
          </a:p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(на примере Москвы)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Доклад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конференции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«Анализ и прогноз развития рынка недвижимости и строительства»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Санкт-Петербургского Всероссийского жилищного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конгресса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99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944725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Выводы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получены количественные прогнозные оценки динамики рынка жилой недвижимости Москвы в зависимости от динамики макроэкономических параметров – уровня доходов населения и объема ипотечной поддержки.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качестве наиболее вероятного принят сценарий «реалистический»  (близкий к нулю темп роста доходов населения, умеренный объем ипотечного предложения).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таком сценарии 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прогнозируется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2020 года стагнация на рынке с темпом роста цен и объемов спроса, предложения и поглощения (4-5)% в год.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Такая ситуация не обеспечивает достаточно высокой доходности </a:t>
            </a:r>
            <a:r>
              <a:rPr lang="ru-RU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инвестиционно-строительных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проектов, что может снизить активность </a:t>
            </a:r>
            <a:r>
              <a:rPr lang="ru-RU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девелоперов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потребовать их дополнительной поддержки со стороны государства. </a:t>
            </a:r>
          </a:p>
          <a:p>
            <a:pPr indent="457200" algn="just">
              <a:lnSpc>
                <a:spcPct val="150000"/>
              </a:lnSpc>
            </a:pPr>
            <a:endParaRPr lang="ru-RU" sz="1600" b="1" dirty="0" smtClean="0"/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Примечание: риски кризиса долгосрочного (третьего 10-летнего) цикла развития рынка недвижимости России, вызванного кризисом в мировой экономике,  не рассматривались.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627313" y="188913"/>
            <a:ext cx="3929062" cy="9286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12095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+7(495)795-71-58</a:t>
            </a: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548680"/>
            <a:ext cx="81369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предыдущей конференции в 2011 году была представлена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методика среднесрочного прогнозирования развития локального рынка жилой недвижимости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результаты ее апробации на примере прогнозирования динамики развития рынка Москвы (в старых границах) в 2011-2016 годах при трех сценариях макроэкономических исходных данных: </a:t>
            </a:r>
          </a:p>
          <a:p>
            <a:pPr marL="72000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«оптимистическом» (правительственный прогноз согласно Стратегиии-2020);</a:t>
            </a:r>
          </a:p>
          <a:p>
            <a:pPr marL="72000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«пессимистическом» (предусмотрена вероятность экономического кризиса в 2013-2014 годах)</a:t>
            </a:r>
          </a:p>
          <a:p>
            <a:pPr marL="72000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«реалистическом» (наиболее вероятном – предусмотрена стагнация в экономике и минимальный рост доходов населения).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дальнейшем методика была усовершенствована, а также проведена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ретроспективная проверка результатов прогнозирования на 2011 и 2012 годы по фактическим данным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(при росте доходов населения 4-5% в номинальном выражении, что соответствует реалистическому сценарию). Проверка дала положительные результаты.</a:t>
            </a:r>
          </a:p>
          <a:p>
            <a:endParaRPr lang="ru-RU" sz="1600" dirty="0"/>
          </a:p>
        </p:txBody>
      </p:sp>
      <p:sp>
        <p:nvSpPr>
          <p:cNvPr id="6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7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548680"/>
            <a:ext cx="8136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Сегодня будут доложены результаты решения двух новых задач:</a:t>
            </a:r>
          </a:p>
          <a:p>
            <a:pPr marL="720000" indent="457200" algn="just">
              <a:lnSpc>
                <a:spcPct val="150000"/>
              </a:lnSpc>
              <a:buAutoNum type="arabicPeriod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Оценка влияния динамики макроэкономических параметров на развитие рынка при фиксированных целевых объемах ввода жилья.</a:t>
            </a:r>
          </a:p>
          <a:p>
            <a:pPr marL="720000" indent="457200" algn="just">
              <a:lnSpc>
                <a:spcPct val="150000"/>
              </a:lnSpc>
              <a:buAutoNum type="arabicPeriod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Обоснование целевых объемов ввода жилья до 2020 года.</a:t>
            </a:r>
          </a:p>
          <a:p>
            <a:pPr lvl="0"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первого исследования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целью расширения диапазона варьирования макроэкономических параметров сформированы четыре сценария развития рынка жилой недвижимости Москвы в 2013-2020 годах – три ранее использованные и четвертый – «</a:t>
            </a:r>
            <a:r>
              <a:rPr lang="ru-RU" sz="16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сверхоптимистический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 Расчеты проводились при  заданных в ГП «Жилище» по г. Москве на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2013-2016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объемах ввода жилья – 2,54 млн кв. м ежегодно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второго исследования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целевые объемы ввода с 2014 года вырастали на 250 тыс. и на 500 тыс. кв. м и достигали к 2020 году соответственно 4,3 и 6,0 млн кв. м.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  <a:lumOff val="10000"/>
              </a:schemeClr>
            </a:gs>
            <a:gs pos="100000">
              <a:schemeClr val="bg2">
                <a:shade val="40000"/>
                <a:satMod val="1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99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1 – «оптимистический». Темпы роста доходов населения в номинальном выражении 8-11%, денежный объем ипотечного кредитования – по прогнозу АИЖК</a:t>
            </a:r>
            <a:endParaRPr lang="ru-RU" sz="1600" b="1" dirty="0" smtClean="0">
              <a:solidFill>
                <a:srgbClr val="FF99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4338508"/>
              </p:ext>
            </p:extLst>
          </p:nvPr>
        </p:nvGraphicFramePr>
        <p:xfrm>
          <a:off x="520702" y="1175544"/>
          <a:ext cx="3936429" cy="308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09592"/>
              </p:ext>
            </p:extLst>
          </p:nvPr>
        </p:nvGraphicFramePr>
        <p:xfrm>
          <a:off x="4555667" y="1175544"/>
          <a:ext cx="4082820" cy="308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44404" y="707686"/>
            <a:ext cx="85689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9512" y="4365104"/>
            <a:ext cx="871296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до 2017 года - значительные темпы роста цен (в 13-15 годах - более 17%, в 16 – 35%), что обеспечивает инвестиционную привлекательность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девелопмента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но снижает доступность жилья для населения. Начинается отток покупателей и снижение объема предъявленного спроса и поглощения. Предложение увеличивается 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становится больше спроса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цены достигают максимума (на первичном рынке 502 тыс., на вторичном 448 тыс. руб./кв. м) и далее снижаются до 426 тыс. (361 тыс.) руб./кв. м к 2020 году. Объем поглощения с 2018 года начинает повышаться в связи со снижением цен и повышением предъявленного спроса. В целом перегрев рынка приводит к кризису в 2017 году, аналогичному ситуации 2003-2004 годов, и к 2020 году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послекризисное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восстановление еще не завершается.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  <a:lumOff val="10000"/>
              </a:schemeClr>
            </a:gs>
            <a:gs pos="100000">
              <a:schemeClr val="bg2">
                <a:shade val="40000"/>
                <a:satMod val="1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09137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2 «</a:t>
            </a:r>
            <a:r>
              <a:rPr lang="ru-RU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сверхоптимистический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»: темп роста доходов населения в номинальном </a:t>
            </a:r>
            <a:r>
              <a:rPr lang="ru-RU" sz="1600" b="1" dirty="0">
                <a:solidFill>
                  <a:srgbClr val="FF99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выражении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13-14%, денежный объем ипотечного кредитования +20% от Сценария № 1</a:t>
            </a:r>
            <a:endParaRPr lang="ru-RU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0083645"/>
              </p:ext>
            </p:extLst>
          </p:nvPr>
        </p:nvGraphicFramePr>
        <p:xfrm>
          <a:off x="657225" y="1031875"/>
          <a:ext cx="3825875" cy="366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4651197"/>
              </p:ext>
            </p:extLst>
          </p:nvPr>
        </p:nvGraphicFramePr>
        <p:xfrm>
          <a:off x="4689475" y="1031875"/>
          <a:ext cx="4076700" cy="366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11560" y="693912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   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79512" y="4869160"/>
            <a:ext cx="87129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еще более высокие темпы роста цен в 2013-2014 годах (более 43%), к 2015 году цены на первичном рынке достигают максимума в 467 тыс., на вторичном 408 тыс. руб./кв. м.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2015 года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спрос ниже предложения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рынок демонстрирует конкретные признаки перехода к кризису: падение объема предъявленного спроса и поглощения, сжатие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ценового пузыря. К 2020 году цена на первичном рынке снижается до 405 тыс., на вторичном до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343 тыс.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руб./кв. м, повышается спрос и поглощение. Аналог – ситуация 2005-2007 годов.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800" y="50903"/>
            <a:ext cx="8604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3 «реалистический»: темп роста номинальных доходов населения близок к нулю, денежный объем ипотечного кредитования на уровне Сценария № 1</a:t>
            </a:r>
            <a:endParaRPr lang="ru-RU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4910971"/>
            <a:ext cx="871296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предъявленный спрос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устойчиво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превышает предложение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но это спрос на малогабаритные квартиры низшей ценовой категории. 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емп роста цен составляет (4-5)% в год,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к 2020 году они достигают на первичном рынке всего 246 тыс., на вторичном 214 тыс. руб./кв. м, по остальным показателям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рынок стабилен (состояние,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близкое к стагнации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Вместе с тем, такая ситуация не обеспечивает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достаточно высокой доходности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инвестиционно-строительных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проектов, что может снизить активность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девелоперов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потребовать их дополнительной поддержки со стороны государства.  Аналог – 2011-2012 годы.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03153043"/>
              </p:ext>
            </p:extLst>
          </p:nvPr>
        </p:nvGraphicFramePr>
        <p:xfrm>
          <a:off x="657225" y="1031875"/>
          <a:ext cx="3844925" cy="3837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0496859"/>
              </p:ext>
            </p:extLst>
          </p:nvPr>
        </p:nvGraphicFramePr>
        <p:xfrm>
          <a:off x="4716016" y="1031528"/>
          <a:ext cx="3924300" cy="385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3568" y="620688"/>
            <a:ext cx="82089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17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260648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4 «пессимистический»: темп роста доходов населения в номинальном выражении -6% (доходы снижаются), денежный объем ипотечного кредитования -20% от Сценария № 1</a:t>
            </a:r>
            <a:endParaRPr lang="ru-RU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301208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Прогноз 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цены снижаются после 2012 года с темпом (4-5)% - с 226 тыс. до 159 тыс. на первичном рынке и с 197 до 135 тыс. руб./кв. м на вторичном.  Тем самым обеспечивается высокий предъявленный спрос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низкобюджетные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квартиры при некотором снижении объемов поглощения.  Ситуация обладает  признаками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рецессии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неблагоприятна для развития рынка.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77464652"/>
              </p:ext>
            </p:extLst>
          </p:nvPr>
        </p:nvGraphicFramePr>
        <p:xfrm>
          <a:off x="751254" y="1628800"/>
          <a:ext cx="3854450" cy="3459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37235250"/>
              </p:ext>
            </p:extLst>
          </p:nvPr>
        </p:nvGraphicFramePr>
        <p:xfrm>
          <a:off x="4860032" y="1628800"/>
          <a:ext cx="3930650" cy="3487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39552" y="1184067"/>
            <a:ext cx="72912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2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16632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Обсуждение полученных результатов.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Расчеты показывают, что при динамике макроэкономических параметров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Сценарию № 1 и № 2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перегрев рынка приводит к кризисной ситуации различной степени остроты.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Такой результат соответствует ранее выявленной закономерности циклического развития рынка: в благополучные для отечественной экономики годы (01-08) при значительных темпах роста доходов населения, на рынке недвижимости наблюдались среднесрочные циклы с периодом 2,5-3 года (01-03 и 04-07).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Различие в динамике рынка, полученной по результатам прогнозных расчетов,  заключается в меньших темпах роста цен в стадии роста и большем снижении в стадии рецессии (в 2000-е годы цены лишь стабилизировались с небольшой кратковременной коррекцией), а также в увеличенном периоде колебания цен от нижней до нижней точки. Подобное поведение рынка после кризиса 2008-2009 годов объяснено и прогнозировалось.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Сценариев № 3 и № 4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поведение рынка аналогично ситуации 11-13 годов и соответствует ранее выявленным закономерностям: при низких ценах и низких доходах населения сохраняется высокий спрос на жилье и ипотеку, который сосредотачивается в сегменте дешевого жилья и малых размеров кредита, при сохранении и даже росте объемов поглощения и незначительном повышении либо снижении цен. В целом рынок близок к состоянию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стагнации или рецессии,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это не обеспечивает достаточно высокой доходности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инвестиционно-строительных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проектов, что может снизить активность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девелоперов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требует поддержки от государства.</a:t>
            </a:r>
          </a:p>
        </p:txBody>
      </p:sp>
      <p:sp>
        <p:nvSpPr>
          <p:cNvPr id="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504" y="0"/>
            <a:ext cx="903649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Динамика макроэкономических показателей по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Сценарию № 1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последующие годы возможна лишь с малой вероятностью (по нашей оценке,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более 20%).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 этом свидетельствуют как данные предыдущих трех лет, так и общее мнение экономистов о предстоящем снижении темпов роста ВВП России, мировых цен на нефть и газ и объемов их экспорта из РФ, твердое намерение финансовых властей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таргетированию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инфляции и сохранению жесткой кредитно-денежной политики, усилившийся отток капитала за рубеж, идущее ослабление рубля к основным валютам и т.п. 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2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повышенными макроэкономическими параметрами можно признать нереализуемым (вероятность его реализации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близка к нулю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4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возможен в случае нового мирового экономического кризиса и может быть признан маловероятным (</a:t>
            </a: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- 10%).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3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вероятен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- 70%).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связано как с отмеченными выше экономическими угрозами, так и с осознанной и публично объявленной политикой властей на предотвращение необоснованного роста цен на жилье, снижающего доступность жилья для населения и затрудняющего решение жилищной проблемы в России. В долгосрочной перспективе основное направление этой политики – ускорение темпов роста строительства жилья для обеспечения потребностей населения при обеспечении доступности жилья для все большей доли домохозяйств, в среднесрочной – сдерживание роста избыточной массы денежных средств у населения.</a:t>
            </a:r>
            <a:endParaRPr lang="ru-RU" sz="1600" dirty="0" smtClean="0"/>
          </a:p>
        </p:txBody>
      </p:sp>
      <p:sp>
        <p:nvSpPr>
          <p:cNvPr id="5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ерспектива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ppt/theme/themeOverride2.xml><?xml version="1.0" encoding="utf-8"?>
<a:themeOverride xmlns:a="http://schemas.openxmlformats.org/drawingml/2006/main">
  <a:clrScheme name="Перспектива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3310</TotalTime>
  <Words>1514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«Управление проектами и программами»  РЭУ им. Г.В. Плеханова, председатель комиссии по аттестации аналитиков рынка недвижимости РГР Свиридов А.В., аспирант кафедры</dc:title>
  <dc:creator>Геннадий Моисеевич</dc:creator>
  <cp:lastModifiedBy>lenovo</cp:lastModifiedBy>
  <cp:revision>52</cp:revision>
  <dcterms:created xsi:type="dcterms:W3CDTF">2013-06-13T04:43:47Z</dcterms:created>
  <dcterms:modified xsi:type="dcterms:W3CDTF">2013-08-10T07:05:48Z</dcterms:modified>
</cp:coreProperties>
</file>