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59" r:id="rId6"/>
    <p:sldId id="257" r:id="rId7"/>
    <p:sldId id="258" r:id="rId8"/>
    <p:sldId id="262" r:id="rId9"/>
    <p:sldId id="265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T Serif" pitchFamily="18" charset="-52"/>
      <p:regular r:id="rId17"/>
      <p:bold r:id="rId18"/>
      <p:italic r:id="rId19"/>
      <p:boldItalic r:id="rId20"/>
    </p:embeddedFont>
    <p:embeddedFont>
      <p:font typeface="Oranienbaum" pitchFamily="2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0041"/>
    <a:srgbClr val="7A1EFD"/>
    <a:srgbClr val="FFCC00"/>
    <a:srgbClr val="03B1F0"/>
    <a:srgbClr val="0010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4660"/>
  </p:normalViewPr>
  <p:slideViewPr>
    <p:cSldViewPr>
      <p:cViewPr>
        <p:scale>
          <a:sx n="66" d="100"/>
          <a:sy n="66" d="100"/>
        </p:scale>
        <p:origin x="-203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0;&#1086;&#1085;&#1075;&#1088;&#1077;&#1089;&#1089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ownloads\&#1050;&#1086;&#1085;&#1075;&#1088;&#1077;&#1089;&#1089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1116111688976423E-2"/>
          <c:y val="2.4201921226488152E-2"/>
          <c:w val="0.81418647321862547"/>
          <c:h val="0.86645648671895903"/>
        </c:manualLayout>
      </c:layout>
      <c:barChart>
        <c:barDir val="col"/>
        <c:grouping val="stacked"/>
        <c:ser>
          <c:idx val="0"/>
          <c:order val="0"/>
          <c:tx>
            <c:strRef>
              <c:f>Лист2!$A$240</c:f>
              <c:strCache>
                <c:ptCount val="1"/>
                <c:pt idx="0">
                  <c:v>разморож.</c:v>
                </c:pt>
              </c:strCache>
            </c:strRef>
          </c:tx>
          <c:spPr>
            <a:solidFill>
              <a:srgbClr val="F00041"/>
            </a:solidFill>
          </c:spPr>
          <c:cat>
            <c:strRef>
              <c:f>Лист2!$B$238:$O$238</c:f>
              <c:strCache>
                <c:ptCount val="14"/>
                <c:pt idx="0">
                  <c:v>начало 2012</c:v>
                </c:pt>
                <c:pt idx="1">
                  <c:v>I п/г 2012</c:v>
                </c:pt>
                <c:pt idx="2">
                  <c:v>II п/г 2012</c:v>
                </c:pt>
                <c:pt idx="3">
                  <c:v>I п/г 2013</c:v>
                </c:pt>
                <c:pt idx="4">
                  <c:v>II п/г 2013</c:v>
                </c:pt>
                <c:pt idx="5">
                  <c:v>I п/г 2014</c:v>
                </c:pt>
                <c:pt idx="6">
                  <c:v>II п/г 2014</c:v>
                </c:pt>
                <c:pt idx="7">
                  <c:v>I п/г 2015</c:v>
                </c:pt>
                <c:pt idx="8">
                  <c:v>II п/г 2015</c:v>
                </c:pt>
                <c:pt idx="9">
                  <c:v>I п/г 2016</c:v>
                </c:pt>
                <c:pt idx="10">
                  <c:v>II п/г 2016</c:v>
                </c:pt>
                <c:pt idx="11">
                  <c:v>I п/г 2017</c:v>
                </c:pt>
                <c:pt idx="12">
                  <c:v>II п/г 2017</c:v>
                </c:pt>
                <c:pt idx="13">
                  <c:v>I п/г 2018</c:v>
                </c:pt>
              </c:strCache>
            </c:strRef>
          </c:cat>
          <c:val>
            <c:numRef>
              <c:f>Лист2!$B$240:$O$240</c:f>
              <c:numCache>
                <c:formatCode>General</c:formatCode>
                <c:ptCount val="14"/>
                <c:pt idx="1">
                  <c:v>-4</c:v>
                </c:pt>
                <c:pt idx="2">
                  <c:v>-22</c:v>
                </c:pt>
                <c:pt idx="3">
                  <c:v>-21</c:v>
                </c:pt>
                <c:pt idx="4">
                  <c:v>-21</c:v>
                </c:pt>
                <c:pt idx="5">
                  <c:v>-14</c:v>
                </c:pt>
                <c:pt idx="6">
                  <c:v>-12</c:v>
                </c:pt>
                <c:pt idx="7">
                  <c:v>-27</c:v>
                </c:pt>
                <c:pt idx="8">
                  <c:v>-12</c:v>
                </c:pt>
                <c:pt idx="9">
                  <c:v>-13</c:v>
                </c:pt>
                <c:pt idx="10">
                  <c:v>-13</c:v>
                </c:pt>
                <c:pt idx="11">
                  <c:v>-19</c:v>
                </c:pt>
                <c:pt idx="12">
                  <c:v>-21</c:v>
                </c:pt>
                <c:pt idx="13">
                  <c:v>-8</c:v>
                </c:pt>
              </c:numCache>
            </c:numRef>
          </c:val>
        </c:ser>
        <c:ser>
          <c:idx val="1"/>
          <c:order val="1"/>
          <c:tx>
            <c:strRef>
              <c:f>Лист2!$A$242</c:f>
              <c:strCache>
                <c:ptCount val="1"/>
                <c:pt idx="0">
                  <c:v>не изм.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Лист2!$B$238:$O$238</c:f>
              <c:strCache>
                <c:ptCount val="14"/>
                <c:pt idx="0">
                  <c:v>начало 2012</c:v>
                </c:pt>
                <c:pt idx="1">
                  <c:v>I п/г 2012</c:v>
                </c:pt>
                <c:pt idx="2">
                  <c:v>II п/г 2012</c:v>
                </c:pt>
                <c:pt idx="3">
                  <c:v>I п/г 2013</c:v>
                </c:pt>
                <c:pt idx="4">
                  <c:v>II п/г 2013</c:v>
                </c:pt>
                <c:pt idx="5">
                  <c:v>I п/г 2014</c:v>
                </c:pt>
                <c:pt idx="6">
                  <c:v>II п/г 2014</c:v>
                </c:pt>
                <c:pt idx="7">
                  <c:v>I п/г 2015</c:v>
                </c:pt>
                <c:pt idx="8">
                  <c:v>II п/г 2015</c:v>
                </c:pt>
                <c:pt idx="9">
                  <c:v>I п/г 2016</c:v>
                </c:pt>
                <c:pt idx="10">
                  <c:v>II п/г 2016</c:v>
                </c:pt>
                <c:pt idx="11">
                  <c:v>I п/г 2017</c:v>
                </c:pt>
                <c:pt idx="12">
                  <c:v>II п/г 2017</c:v>
                </c:pt>
                <c:pt idx="13">
                  <c:v>I п/г 2018</c:v>
                </c:pt>
              </c:strCache>
            </c:strRef>
          </c:cat>
          <c:val>
            <c:numRef>
              <c:f>Лист2!$B$242:$O$242</c:f>
              <c:numCache>
                <c:formatCode>General</c:formatCode>
                <c:ptCount val="14"/>
                <c:pt idx="0">
                  <c:v>90</c:v>
                </c:pt>
                <c:pt idx="1">
                  <c:v>82</c:v>
                </c:pt>
                <c:pt idx="2">
                  <c:v>72</c:v>
                </c:pt>
                <c:pt idx="3">
                  <c:v>92</c:v>
                </c:pt>
                <c:pt idx="4">
                  <c:v>126</c:v>
                </c:pt>
                <c:pt idx="5">
                  <c:v>142</c:v>
                </c:pt>
                <c:pt idx="6">
                  <c:v>141</c:v>
                </c:pt>
                <c:pt idx="7">
                  <c:v>129</c:v>
                </c:pt>
                <c:pt idx="8">
                  <c:v>146</c:v>
                </c:pt>
                <c:pt idx="9">
                  <c:v>145</c:v>
                </c:pt>
                <c:pt idx="10">
                  <c:v>165</c:v>
                </c:pt>
                <c:pt idx="11">
                  <c:v>162</c:v>
                </c:pt>
                <c:pt idx="12">
                  <c:v>165</c:v>
                </c:pt>
                <c:pt idx="13">
                  <c:v>199</c:v>
                </c:pt>
              </c:numCache>
            </c:numRef>
          </c:val>
        </c:ser>
        <c:ser>
          <c:idx val="2"/>
          <c:order val="2"/>
          <c:tx>
            <c:strRef>
              <c:f>Лист2!$A$243</c:f>
              <c:strCache>
                <c:ptCount val="1"/>
                <c:pt idx="0">
                  <c:v>заморож.</c:v>
                </c:pt>
              </c:strCache>
            </c:strRef>
          </c:tx>
          <c:spPr>
            <a:solidFill>
              <a:srgbClr val="03B1F0"/>
            </a:solidFill>
          </c:spPr>
          <c:cat>
            <c:strRef>
              <c:f>Лист2!$B$238:$O$238</c:f>
              <c:strCache>
                <c:ptCount val="14"/>
                <c:pt idx="0">
                  <c:v>начало 2012</c:v>
                </c:pt>
                <c:pt idx="1">
                  <c:v>I п/г 2012</c:v>
                </c:pt>
                <c:pt idx="2">
                  <c:v>II п/г 2012</c:v>
                </c:pt>
                <c:pt idx="3">
                  <c:v>I п/г 2013</c:v>
                </c:pt>
                <c:pt idx="4">
                  <c:v>II п/г 2013</c:v>
                </c:pt>
                <c:pt idx="5">
                  <c:v>I п/г 2014</c:v>
                </c:pt>
                <c:pt idx="6">
                  <c:v>II п/г 2014</c:v>
                </c:pt>
                <c:pt idx="7">
                  <c:v>I п/г 2015</c:v>
                </c:pt>
                <c:pt idx="8">
                  <c:v>II п/г 2015</c:v>
                </c:pt>
                <c:pt idx="9">
                  <c:v>I п/г 2016</c:v>
                </c:pt>
                <c:pt idx="10">
                  <c:v>II п/г 2016</c:v>
                </c:pt>
                <c:pt idx="11">
                  <c:v>I п/г 2017</c:v>
                </c:pt>
                <c:pt idx="12">
                  <c:v>II п/г 2017</c:v>
                </c:pt>
                <c:pt idx="13">
                  <c:v>I п/г 2018</c:v>
                </c:pt>
              </c:strCache>
            </c:strRef>
          </c:cat>
          <c:val>
            <c:numRef>
              <c:f>Лист2!$B$243:$O$243</c:f>
              <c:numCache>
                <c:formatCode>General</c:formatCode>
                <c:ptCount val="14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23</c:v>
                </c:pt>
                <c:pt idx="5">
                  <c:v>9</c:v>
                </c:pt>
                <c:pt idx="6">
                  <c:v>30</c:v>
                </c:pt>
                <c:pt idx="7">
                  <c:v>14</c:v>
                </c:pt>
                <c:pt idx="8">
                  <c:v>13</c:v>
                </c:pt>
                <c:pt idx="9">
                  <c:v>33</c:v>
                </c:pt>
                <c:pt idx="10">
                  <c:v>22</c:v>
                </c:pt>
                <c:pt idx="11">
                  <c:v>26</c:v>
                </c:pt>
                <c:pt idx="12">
                  <c:v>29</c:v>
                </c:pt>
                <c:pt idx="13">
                  <c:v>25</c:v>
                </c:pt>
              </c:numCache>
            </c:numRef>
          </c:val>
        </c:ser>
        <c:overlap val="100"/>
        <c:axId val="99704192"/>
        <c:axId val="99718272"/>
      </c:barChart>
      <c:catAx>
        <c:axId val="99704192"/>
        <c:scaling>
          <c:orientation val="minMax"/>
        </c:scaling>
        <c:axPos val="b"/>
        <c:tickLblPos val="low"/>
        <c:txPr>
          <a:bodyPr/>
          <a:lstStyle/>
          <a:p>
            <a:pPr>
              <a:defRPr sz="900" b="1">
                <a:latin typeface="PT Serif" pitchFamily="18" charset="-52"/>
              </a:defRPr>
            </a:pPr>
            <a:endParaRPr lang="ru-RU"/>
          </a:p>
        </c:txPr>
        <c:crossAx val="99718272"/>
        <c:crosses val="autoZero"/>
        <c:auto val="1"/>
        <c:lblAlgn val="ctr"/>
        <c:lblOffset val="100"/>
      </c:catAx>
      <c:valAx>
        <c:axId val="99718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PT Serif" pitchFamily="18" charset="-52"/>
              </a:defRPr>
            </a:pPr>
            <a:endParaRPr lang="ru-RU"/>
          </a:p>
        </c:txPr>
        <c:crossAx val="9970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88033191549428"/>
          <c:y val="0.31009864640961488"/>
          <c:w val="0.13586043723955499"/>
          <c:h val="0.33210015194556386"/>
        </c:manualLayout>
      </c:layout>
      <c:txPr>
        <a:bodyPr/>
        <a:lstStyle/>
        <a:p>
          <a:pPr>
            <a:defRPr sz="1400" b="1">
              <a:latin typeface="PT Serif" pitchFamily="18" charset="-52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1"/>
          <c:order val="0"/>
          <c:tx>
            <c:strRef>
              <c:f>Лист2!$A$241</c:f>
              <c:strCache>
                <c:ptCount val="1"/>
                <c:pt idx="0">
                  <c:v>разморож.</c:v>
                </c:pt>
              </c:strCache>
            </c:strRef>
          </c:tx>
          <c:spPr>
            <a:solidFill>
              <a:srgbClr val="F00041"/>
            </a:solidFill>
          </c:spPr>
          <c:cat>
            <c:strRef>
              <c:f>Лист2!$C$238:$O$238</c:f>
              <c:strCache>
                <c:ptCount val="13"/>
                <c:pt idx="0">
                  <c:v>I п/г 2012</c:v>
                </c:pt>
                <c:pt idx="1">
                  <c:v>II п/г 2012</c:v>
                </c:pt>
                <c:pt idx="2">
                  <c:v>I п/г 2013</c:v>
                </c:pt>
                <c:pt idx="3">
                  <c:v>II п/г 2013</c:v>
                </c:pt>
                <c:pt idx="4">
                  <c:v>I п/г 2014</c:v>
                </c:pt>
                <c:pt idx="5">
                  <c:v>II п/г 2014</c:v>
                </c:pt>
                <c:pt idx="6">
                  <c:v>I п/г 2015</c:v>
                </c:pt>
                <c:pt idx="7">
                  <c:v>II п/г 2015</c:v>
                </c:pt>
                <c:pt idx="8">
                  <c:v>I п/г 2016</c:v>
                </c:pt>
                <c:pt idx="9">
                  <c:v>II п/г 2016</c:v>
                </c:pt>
                <c:pt idx="10">
                  <c:v>I п/г 2017</c:v>
                </c:pt>
                <c:pt idx="11">
                  <c:v>II п/г 2017</c:v>
                </c:pt>
                <c:pt idx="12">
                  <c:v>I п/г 2018</c:v>
                </c:pt>
              </c:strCache>
            </c:strRef>
          </c:cat>
          <c:val>
            <c:numRef>
              <c:f>Лист2!$C$241:$O$241</c:f>
              <c:numCache>
                <c:formatCode>General</c:formatCode>
                <c:ptCount val="13"/>
                <c:pt idx="0">
                  <c:v>4</c:v>
                </c:pt>
                <c:pt idx="1">
                  <c:v>22</c:v>
                </c:pt>
                <c:pt idx="2">
                  <c:v>21</c:v>
                </c:pt>
                <c:pt idx="3">
                  <c:v>21</c:v>
                </c:pt>
                <c:pt idx="4">
                  <c:v>14</c:v>
                </c:pt>
                <c:pt idx="5">
                  <c:v>12</c:v>
                </c:pt>
                <c:pt idx="6">
                  <c:v>27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19</c:v>
                </c:pt>
                <c:pt idx="11">
                  <c:v>21</c:v>
                </c:pt>
                <c:pt idx="12">
                  <c:v>8</c:v>
                </c:pt>
              </c:numCache>
            </c:numRef>
          </c:val>
        </c:ser>
        <c:ser>
          <c:idx val="0"/>
          <c:order val="1"/>
          <c:tx>
            <c:strRef>
              <c:f>Лист2!$A$243</c:f>
              <c:strCache>
                <c:ptCount val="1"/>
                <c:pt idx="0">
                  <c:v>заморож.</c:v>
                </c:pt>
              </c:strCache>
            </c:strRef>
          </c:tx>
          <c:spPr>
            <a:solidFill>
              <a:srgbClr val="03B1F0"/>
            </a:solidFill>
          </c:spPr>
          <c:cat>
            <c:strRef>
              <c:f>Лист2!$C$238:$O$238</c:f>
              <c:strCache>
                <c:ptCount val="13"/>
                <c:pt idx="0">
                  <c:v>I п/г 2012</c:v>
                </c:pt>
                <c:pt idx="1">
                  <c:v>II п/г 2012</c:v>
                </c:pt>
                <c:pt idx="2">
                  <c:v>I п/г 2013</c:v>
                </c:pt>
                <c:pt idx="3">
                  <c:v>II п/г 2013</c:v>
                </c:pt>
                <c:pt idx="4">
                  <c:v>I п/г 2014</c:v>
                </c:pt>
                <c:pt idx="5">
                  <c:v>II п/г 2014</c:v>
                </c:pt>
                <c:pt idx="6">
                  <c:v>I п/г 2015</c:v>
                </c:pt>
                <c:pt idx="7">
                  <c:v>II п/г 2015</c:v>
                </c:pt>
                <c:pt idx="8">
                  <c:v>I п/г 2016</c:v>
                </c:pt>
                <c:pt idx="9">
                  <c:v>II п/г 2016</c:v>
                </c:pt>
                <c:pt idx="10">
                  <c:v>I п/г 2017</c:v>
                </c:pt>
                <c:pt idx="11">
                  <c:v>II п/г 2017</c:v>
                </c:pt>
                <c:pt idx="12">
                  <c:v>I п/г 2018</c:v>
                </c:pt>
              </c:strCache>
            </c:strRef>
          </c:cat>
          <c:val>
            <c:numRef>
              <c:f>Лист2!$C$243:$O$243</c:f>
              <c:numCache>
                <c:formatCode>General</c:formatCode>
                <c:ptCount val="13"/>
                <c:pt idx="0">
                  <c:v>30</c:v>
                </c:pt>
                <c:pt idx="1">
                  <c:v>40</c:v>
                </c:pt>
                <c:pt idx="2">
                  <c:v>55</c:v>
                </c:pt>
                <c:pt idx="3">
                  <c:v>23</c:v>
                </c:pt>
                <c:pt idx="4">
                  <c:v>9</c:v>
                </c:pt>
                <c:pt idx="5">
                  <c:v>30</c:v>
                </c:pt>
                <c:pt idx="6">
                  <c:v>14</c:v>
                </c:pt>
                <c:pt idx="7">
                  <c:v>13</c:v>
                </c:pt>
                <c:pt idx="8">
                  <c:v>33</c:v>
                </c:pt>
                <c:pt idx="9">
                  <c:v>22</c:v>
                </c:pt>
                <c:pt idx="10">
                  <c:v>26</c:v>
                </c:pt>
                <c:pt idx="11">
                  <c:v>29</c:v>
                </c:pt>
                <c:pt idx="1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Лист2!$A$244</c:f>
              <c:strCache>
                <c:ptCount val="1"/>
                <c:pt idx="0">
                  <c:v>новички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Лист2!$C$238:$O$238</c:f>
              <c:strCache>
                <c:ptCount val="13"/>
                <c:pt idx="0">
                  <c:v>I п/г 2012</c:v>
                </c:pt>
                <c:pt idx="1">
                  <c:v>II п/г 2012</c:v>
                </c:pt>
                <c:pt idx="2">
                  <c:v>I п/г 2013</c:v>
                </c:pt>
                <c:pt idx="3">
                  <c:v>II п/г 2013</c:v>
                </c:pt>
                <c:pt idx="4">
                  <c:v>I п/г 2014</c:v>
                </c:pt>
                <c:pt idx="5">
                  <c:v>II п/г 2014</c:v>
                </c:pt>
                <c:pt idx="6">
                  <c:v>I п/г 2015</c:v>
                </c:pt>
                <c:pt idx="7">
                  <c:v>II п/г 2015</c:v>
                </c:pt>
                <c:pt idx="8">
                  <c:v>I п/г 2016</c:v>
                </c:pt>
                <c:pt idx="9">
                  <c:v>II п/г 2016</c:v>
                </c:pt>
                <c:pt idx="10">
                  <c:v>I п/г 2017</c:v>
                </c:pt>
                <c:pt idx="11">
                  <c:v>II п/г 2017</c:v>
                </c:pt>
                <c:pt idx="12">
                  <c:v>I п/г 2018</c:v>
                </c:pt>
              </c:strCache>
            </c:strRef>
          </c:cat>
          <c:val>
            <c:numRef>
              <c:f>Лист2!$C$244:$O$244</c:f>
              <c:numCache>
                <c:formatCode>General</c:formatCode>
                <c:ptCount val="13"/>
                <c:pt idx="0">
                  <c:v>51</c:v>
                </c:pt>
                <c:pt idx="1">
                  <c:v>27</c:v>
                </c:pt>
                <c:pt idx="2">
                  <c:v>40</c:v>
                </c:pt>
                <c:pt idx="3">
                  <c:v>24</c:v>
                </c:pt>
                <c:pt idx="4">
                  <c:v>24</c:v>
                </c:pt>
                <c:pt idx="5">
                  <c:v>32</c:v>
                </c:pt>
                <c:pt idx="6">
                  <c:v>36</c:v>
                </c:pt>
                <c:pt idx="7">
                  <c:v>35</c:v>
                </c:pt>
                <c:pt idx="8">
                  <c:v>22</c:v>
                </c:pt>
                <c:pt idx="9">
                  <c:v>25</c:v>
                </c:pt>
                <c:pt idx="10">
                  <c:v>23</c:v>
                </c:pt>
                <c:pt idx="11">
                  <c:v>26</c:v>
                </c:pt>
                <c:pt idx="12">
                  <c:v>4</c:v>
                </c:pt>
              </c:numCache>
            </c:numRef>
          </c:val>
        </c:ser>
        <c:axId val="95920128"/>
        <c:axId val="95921664"/>
      </c:barChart>
      <c:catAx>
        <c:axId val="959201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PT Serif" pitchFamily="18" charset="-52"/>
              </a:defRPr>
            </a:pPr>
            <a:endParaRPr lang="ru-RU"/>
          </a:p>
        </c:txPr>
        <c:crossAx val="95921664"/>
        <c:crosses val="autoZero"/>
        <c:auto val="1"/>
        <c:lblAlgn val="ctr"/>
        <c:lblOffset val="100"/>
      </c:catAx>
      <c:valAx>
        <c:axId val="95921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PT Serif" pitchFamily="18" charset="-52"/>
              </a:defRPr>
            </a:pPr>
            <a:endParaRPr lang="ru-RU"/>
          </a:p>
        </c:txPr>
        <c:crossAx val="9592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40888986098951"/>
          <c:y val="0.26257748903382555"/>
          <c:w val="0.1395911101390104"/>
          <c:h val="0.32893110261838199"/>
        </c:manualLayout>
      </c:layout>
      <c:txPr>
        <a:bodyPr/>
        <a:lstStyle/>
        <a:p>
          <a:pPr>
            <a:defRPr sz="1400" b="1">
              <a:latin typeface="PT Serif" pitchFamily="18" charset="-52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104B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F00041"/>
              </a:solidFill>
            </c:spPr>
          </c:dPt>
          <c:dPt>
            <c:idx val="2"/>
            <c:spPr>
              <a:solidFill>
                <a:srgbClr val="7A1EFD"/>
              </a:solidFill>
            </c:spPr>
          </c:dPt>
          <c:dPt>
            <c:idx val="3"/>
            <c:spPr>
              <a:solidFill>
                <a:srgbClr val="03B1F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FFCC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Lbls>
            <c:dLbl>
              <c:idx val="4"/>
              <c:layout>
                <c:manualLayout>
                  <c:x val="6.1451528628365892E-2"/>
                  <c:y val="-0.12325752552550696"/>
                </c:manualLayout>
              </c:layout>
              <c:showCatNam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T Serif" pitchFamily="18" charset="-52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Лист3!$S$4:$S$11</c:f>
              <c:strCache>
                <c:ptCount val="8"/>
                <c:pt idx="0">
                  <c:v>до 2012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</c:strCache>
            </c:strRef>
          </c:cat>
          <c:val>
            <c:numRef>
              <c:f>Лист3!$T$4:$T$11</c:f>
              <c:numCache>
                <c:formatCode>General</c:formatCode>
                <c:ptCount val="8"/>
                <c:pt idx="0">
                  <c:v>43</c:v>
                </c:pt>
                <c:pt idx="1">
                  <c:v>28</c:v>
                </c:pt>
                <c:pt idx="2">
                  <c:v>34</c:v>
                </c:pt>
                <c:pt idx="3">
                  <c:v>20</c:v>
                </c:pt>
                <c:pt idx="4">
                  <c:v>11</c:v>
                </c:pt>
                <c:pt idx="5">
                  <c:v>29</c:v>
                </c:pt>
                <c:pt idx="6">
                  <c:v>42</c:v>
                </c:pt>
                <c:pt idx="7">
                  <c:v>25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104B"/>
              </a:solidFill>
            </c:spPr>
          </c:dPt>
          <c:dPt>
            <c:idx val="1"/>
            <c:spPr>
              <a:solidFill>
                <a:srgbClr val="F00041"/>
              </a:solidFill>
            </c:spPr>
          </c:dPt>
          <c:dPt>
            <c:idx val="2"/>
            <c:spPr>
              <a:solidFill>
                <a:srgbClr val="7A1EFD"/>
              </a:solidFill>
            </c:spPr>
          </c:dPt>
          <c:dPt>
            <c:idx val="3"/>
            <c:spPr>
              <a:solidFill>
                <a:srgbClr val="03B1F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FFCC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dLbl>
              <c:idx val="5"/>
              <c:layout>
                <c:manualLayout>
                  <c:x val="5.7871889277729176E-2"/>
                  <c:y val="0.1080499332407269"/>
                </c:manualLayout>
              </c:layout>
              <c:showCatName val="1"/>
            </c:dLbl>
            <c:dLbl>
              <c:idx val="6"/>
              <c:layout>
                <c:manualLayout>
                  <c:x val="3.8652243122387485E-2"/>
                  <c:y val="0.10151033050866744"/>
                </c:manualLayout>
              </c:layout>
              <c:showCatNam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T Serif" pitchFamily="18" charset="-52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Лист3!$S$4:$S$11</c:f>
              <c:strCache>
                <c:ptCount val="8"/>
                <c:pt idx="0">
                  <c:v>до 2012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</c:strCache>
            </c:strRef>
          </c:cat>
          <c:val>
            <c:numRef>
              <c:f>Лист3!$U$4:$U$11</c:f>
              <c:numCache>
                <c:formatCode>General</c:formatCode>
                <c:ptCount val="8"/>
                <c:pt idx="0">
                  <c:v>120</c:v>
                </c:pt>
                <c:pt idx="1">
                  <c:v>28</c:v>
                </c:pt>
                <c:pt idx="2">
                  <c:v>24</c:v>
                </c:pt>
                <c:pt idx="3">
                  <c:v>24</c:v>
                </c:pt>
                <c:pt idx="4">
                  <c:v>17</c:v>
                </c:pt>
                <c:pt idx="5">
                  <c:v>9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438B-ACE4-4930-99E6-7BD701943E5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65A1-6BC8-410B-9133-4875B7E4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на\Desktop\БЮРО\экспертное бюро СПеранский\Сперанский финал БЮРО нор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8072494" cy="30003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Абсолютное большинство новых проектов крайне слабо проработаны с точки зрения маркетинга. </a:t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При ткущем состоянии рынка это оборачивается гигантскими финансовыми потерями. </a:t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endParaRPr lang="ru-RU" sz="24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1000108"/>
            <a:ext cx="363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0041"/>
                </a:solidFill>
                <a:latin typeface="PT Serif" pitchFamily="18" charset="-52"/>
                <a:ea typeface="+mj-ea"/>
                <a:cs typeface="Times New Roman" pitchFamily="18" charset="0"/>
              </a:rPr>
              <a:t>Главный вывод: </a:t>
            </a:r>
            <a:endParaRPr lang="ru-RU" dirty="0">
              <a:solidFill>
                <a:srgbClr val="F000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0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43182"/>
            <a:ext cx="8072494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Зависло в замороженных проектах </a:t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(не считая недополученной прибыли)</a:t>
            </a:r>
            <a:endParaRPr lang="ru-RU" sz="32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57161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srgbClr val="F00041"/>
                </a:solidFill>
                <a:latin typeface="PT Serif" pitchFamily="18" charset="-52"/>
                <a:ea typeface="+mj-ea"/>
                <a:cs typeface="Times New Roman" pitchFamily="18" charset="0"/>
              </a:rPr>
              <a:t>~ </a:t>
            </a:r>
            <a:r>
              <a:rPr lang="ru-RU" sz="4800" b="1" dirty="0" smtClean="0">
                <a:solidFill>
                  <a:srgbClr val="F00041"/>
                </a:solidFill>
                <a:latin typeface="PT Serif" pitchFamily="18" charset="-52"/>
                <a:ea typeface="+mj-ea"/>
                <a:cs typeface="Times New Roman" pitchFamily="18" charset="0"/>
              </a:rPr>
              <a:t>10-12 млрд. рублей</a:t>
            </a:r>
            <a:endParaRPr lang="ru-RU" sz="4800" b="1" dirty="0">
              <a:solidFill>
                <a:srgbClr val="F00041"/>
              </a:solidFill>
              <a:latin typeface="PT Serif" pitchFamily="18" charset="-52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596" y="4786322"/>
            <a:ext cx="41434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СПЕРАНСКИЙ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Реальный советник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104B"/>
              </a:solidFill>
              <a:effectLst/>
              <a:uLnTx/>
              <a:uFillTx/>
              <a:latin typeface="Oranienbaum" pitchFamily="2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71802" y="5929330"/>
            <a:ext cx="3571900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04B"/>
                </a:solidFill>
                <a:effectLst/>
                <a:uLnTx/>
                <a:uFillTx/>
                <a:latin typeface="Oranienbaum" pitchFamily="2" charset="0"/>
                <a:ea typeface="+mj-ea"/>
                <a:cs typeface="Times New Roman" pitchFamily="18" charset="0"/>
              </a:rPr>
              <a:t>Октябрь, 2018 г.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104B"/>
              </a:solidFill>
              <a:effectLst/>
              <a:uLnTx/>
              <a:uFillTx/>
              <a:latin typeface="Oranienbaum" pitchFamily="2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0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8072494" cy="33712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«ТЁМНАЯ МАТЕРИЯ» </a:t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ЗАГОРОДНОГО РЫНКА ПЕТЕРБУРГА. </a:t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Замороженные коттеджные поселки.</a:t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Первый опыт анализа.</a:t>
            </a:r>
            <a:endParaRPr lang="ru-RU" sz="32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8072494" cy="21431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00041"/>
                </a:solidFill>
                <a:latin typeface="PT Serif" pitchFamily="18" charset="-52"/>
                <a:cs typeface="Times New Roman" pitchFamily="18" charset="0"/>
              </a:rPr>
              <a:t>- Зачем изучать «заморозку»? </a:t>
            </a: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Чтобы понять </a:t>
            </a:r>
            <a:r>
              <a:rPr lang="ru-RU" sz="32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характерный цикл жизни существующих проектов.</a:t>
            </a:r>
            <a:endParaRPr lang="ru-RU" sz="32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0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8072494" cy="423479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1.  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С 2012 года количество замороженных проектов выросло с 90 до 232.</a:t>
            </a:r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2. За шесть лет было выведено в продажу 369 новых проектов, за это же время зафиксировано 349 «заморозок».</a:t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3. За шесть лет 207 раз замороженные проекты возобновляли продажи.</a:t>
            </a:r>
            <a:endParaRPr lang="ru-RU" sz="24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00041"/>
                </a:solidFill>
                <a:latin typeface="PT Serif" pitchFamily="18" charset="-52"/>
                <a:ea typeface="+mj-ea"/>
                <a:cs typeface="Times New Roman" pitchFamily="18" charset="0"/>
              </a:rPr>
              <a:t>Наблюдения: </a:t>
            </a:r>
            <a:endParaRPr lang="ru-RU" dirty="0">
              <a:solidFill>
                <a:srgbClr val="F000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2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72410" cy="71438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Динамика числа замороженных проектов</a:t>
            </a:r>
            <a:endParaRPr lang="ru-RU" sz="26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В сравнении с количеством новых проектов</a:t>
            </a:r>
            <a:endParaRPr lang="ru-RU" sz="2600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802"/>
            <a:ext cx="8715436" cy="100012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Текущее состояние «заморозки»: </a:t>
            </a:r>
            <a:b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когда заморозились</a:t>
            </a:r>
            <a:endParaRPr lang="ru-RU" sz="2600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86757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802"/>
            <a:ext cx="8715436" cy="100012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Текущее состояние «заморозки»:</a:t>
            </a:r>
            <a:b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когда были впервые выведены в продажу</a:t>
            </a:r>
            <a:endParaRPr lang="ru-RU" sz="2600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8566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8072494" cy="38776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Две трети проектов после выхода приостанавливают продажи.</a:t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. При </a:t>
            </a:r>
            <a:r>
              <a:rPr lang="ru-RU" sz="2400" b="1" dirty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отсутствии сделок 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приостановка происходит </a:t>
            </a:r>
            <a:r>
              <a:rPr lang="ru-RU" sz="2400" b="1" dirty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через 4-6 лет после 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старта проекта.</a:t>
            </a:r>
            <a:r>
              <a:rPr lang="ru-RU" sz="2400" b="1" dirty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104B"/>
                </a:solidFill>
                <a:latin typeface="PT Serif" pitchFamily="18" charset="-52"/>
                <a:cs typeface="Times New Roman" pitchFamily="18" charset="0"/>
              </a:rPr>
              <a:t>. Лишь половина «замороженных» проектов впоследствии возобновляют продажи. </a:t>
            </a:r>
            <a:endParaRPr lang="ru-RU" sz="2400" b="1" dirty="0">
              <a:solidFill>
                <a:srgbClr val="00104B"/>
              </a:solidFill>
              <a:latin typeface="PT Serif" pitchFamily="18" charset="-52"/>
              <a:cs typeface="Times New Roman" pitchFamily="18" charset="0"/>
            </a:endParaRPr>
          </a:p>
        </p:txBody>
      </p:sp>
      <p:pic>
        <p:nvPicPr>
          <p:cNvPr id="2050" name="Picture 2" descr="C:\Users\Анна\Desktop\БЮРО\экспертное бюро СПеранский\лго на белом обре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1228691" cy="496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1214422"/>
            <a:ext cx="2101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0041"/>
                </a:solidFill>
                <a:latin typeface="PT Serif" pitchFamily="18" charset="-52"/>
                <a:ea typeface="+mj-ea"/>
                <a:cs typeface="Times New Roman" pitchFamily="18" charset="0"/>
              </a:rPr>
              <a:t>Выводы: </a:t>
            </a:r>
            <a:endParaRPr lang="ru-RU" dirty="0">
              <a:solidFill>
                <a:srgbClr val="F000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0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PT Serif</vt:lpstr>
      <vt:lpstr>Times New Roman</vt:lpstr>
      <vt:lpstr>Oranienbaum</vt:lpstr>
      <vt:lpstr>Тема Office</vt:lpstr>
      <vt:lpstr>Слайд 1</vt:lpstr>
      <vt:lpstr>«ТЁМНАЯ МАТЕРИЯ»  ЗАГОРОДНОГО РЫНКА ПЕТЕРБУРГА.   Замороженные коттеджные поселки. Первый опыт анализа.</vt:lpstr>
      <vt:lpstr>- Зачем изучать «заморозку»?   - Чтобы понять характерный цикл жизни существующих проектов.</vt:lpstr>
      <vt:lpstr>1.  С 2012 года количество замороженных проектов выросло с 90 до 232.  2. За шесть лет было выведено в продажу 369 новых проектов, за это же время зафиксировано 349 «заморозок».  3. За шесть лет 207 раз замороженные проекты возобновляли продажи.</vt:lpstr>
      <vt:lpstr>Динамика числа замороженных проектов</vt:lpstr>
      <vt:lpstr>В сравнении с количеством новых проектов</vt:lpstr>
      <vt:lpstr>Текущее состояние «заморозки»:  когда заморозились</vt:lpstr>
      <vt:lpstr>Текущее состояние «заморозки»: когда были впервые выведены в продажу</vt:lpstr>
      <vt:lpstr>1. Две трети проектов после выхода приостанавливают продажи.  2. При отсутствии сделок приостановка происходит через 4-6 лет после старта проекта.  3. Лишь половина «замороженных» проектов впоследствии возобновляют продажи. </vt:lpstr>
      <vt:lpstr>Абсолютное большинство новых проектов крайне слабо проработаны с точки зрения маркетинга.    При ткущем состоянии рынка это оборачивается гигантскими финансовыми потерями.   </vt:lpstr>
      <vt:lpstr>Зависло в замороженных проектах  (не считая недополученной прибыли)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48</cp:revision>
  <dcterms:created xsi:type="dcterms:W3CDTF">2016-03-30T19:27:08Z</dcterms:created>
  <dcterms:modified xsi:type="dcterms:W3CDTF">2018-09-26T18:38:22Z</dcterms:modified>
</cp:coreProperties>
</file>