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64" r:id="rId3"/>
    <p:sldId id="257" r:id="rId4"/>
    <p:sldId id="259" r:id="rId5"/>
    <p:sldId id="263" r:id="rId6"/>
    <p:sldId id="265" r:id="rId7"/>
    <p:sldId id="268" r:id="rId8"/>
    <p:sldId id="261" r:id="rId9"/>
  </p:sldIdLst>
  <p:sldSz cx="9144000" cy="6858000" type="screen4x3"/>
  <p:notesSz cx="6858000" cy="9144000"/>
  <p:embeddedFontLst>
    <p:embeddedFont>
      <p:font typeface="PT Serif" pitchFamily="18" charset="-52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Oranienbaum" pitchFamily="2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04B"/>
    <a:srgbClr val="F000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ownloads\&#1057;&#1076;&#1077;&#1083;&#1082;&#1080;%20&#1072;&#1074;&#1075;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ownloads\&#1057;&#1076;&#1077;&#1083;&#1082;&#1080;%20&#1072;&#1074;&#1075;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ownloads\&#1057;&#1076;&#1077;&#1083;&#1082;&#1080;%20&#1072;&#1074;&#1075;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ownloads\&#1057;&#1076;&#1077;&#1083;&#1082;&#1080;%20&#1072;&#1074;&#1075;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1849178574900358E-2"/>
          <c:y val="2.7007953887382641E-2"/>
          <c:w val="0.72654588315349466"/>
          <c:h val="0.82357787723850151"/>
        </c:manualLayout>
      </c:layout>
      <c:barChart>
        <c:barDir val="col"/>
        <c:grouping val="stacked"/>
        <c:ser>
          <c:idx val="0"/>
          <c:order val="0"/>
          <c:tx>
            <c:strRef>
              <c:f>итог!$E$2</c:f>
              <c:strCache>
                <c:ptCount val="1"/>
                <c:pt idx="0">
                  <c:v>участки</c:v>
                </c:pt>
              </c:strCache>
            </c:strRef>
          </c:tx>
          <c:spPr>
            <a:solidFill>
              <a:srgbClr val="00104B"/>
            </a:solidFill>
          </c:spPr>
          <c:cat>
            <c:strRef>
              <c:f>итог!$A$63:$A$82</c:f>
              <c:strCache>
                <c:ptCount val="20"/>
                <c:pt idx="0">
                  <c:v>янв 15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  <c:pt idx="12">
                  <c:v>янв 16</c:v>
                </c:pt>
                <c:pt idx="13">
                  <c:v>фев</c:v>
                </c:pt>
                <c:pt idx="14">
                  <c:v>мар</c:v>
                </c:pt>
                <c:pt idx="15">
                  <c:v>апр</c:v>
                </c:pt>
                <c:pt idx="16">
                  <c:v>май</c:v>
                </c:pt>
                <c:pt idx="17">
                  <c:v>июн</c:v>
                </c:pt>
                <c:pt idx="18">
                  <c:v>июл</c:v>
                </c:pt>
                <c:pt idx="19">
                  <c:v>авг</c:v>
                </c:pt>
              </c:strCache>
            </c:strRef>
          </c:cat>
          <c:val>
            <c:numRef>
              <c:f>итог!$E$63:$E$82</c:f>
              <c:numCache>
                <c:formatCode>General</c:formatCode>
                <c:ptCount val="20"/>
                <c:pt idx="0">
                  <c:v>43</c:v>
                </c:pt>
                <c:pt idx="1">
                  <c:v>60</c:v>
                </c:pt>
                <c:pt idx="2">
                  <c:v>62</c:v>
                </c:pt>
                <c:pt idx="3">
                  <c:v>149</c:v>
                </c:pt>
                <c:pt idx="4">
                  <c:v>144</c:v>
                </c:pt>
                <c:pt idx="5">
                  <c:v>165</c:v>
                </c:pt>
                <c:pt idx="6">
                  <c:v>145</c:v>
                </c:pt>
                <c:pt idx="7">
                  <c:v>144</c:v>
                </c:pt>
                <c:pt idx="8">
                  <c:v>138</c:v>
                </c:pt>
                <c:pt idx="9">
                  <c:v>136</c:v>
                </c:pt>
                <c:pt idx="10">
                  <c:v>112</c:v>
                </c:pt>
                <c:pt idx="11">
                  <c:v>119</c:v>
                </c:pt>
                <c:pt idx="12">
                  <c:v>46</c:v>
                </c:pt>
                <c:pt idx="13">
                  <c:v>69</c:v>
                </c:pt>
                <c:pt idx="14">
                  <c:v>71</c:v>
                </c:pt>
                <c:pt idx="15">
                  <c:v>105</c:v>
                </c:pt>
                <c:pt idx="16">
                  <c:v>90</c:v>
                </c:pt>
                <c:pt idx="17">
                  <c:v>101</c:v>
                </c:pt>
                <c:pt idx="18">
                  <c:v>94</c:v>
                </c:pt>
                <c:pt idx="19">
                  <c:v>111</c:v>
                </c:pt>
              </c:numCache>
            </c:numRef>
          </c:val>
        </c:ser>
        <c:ser>
          <c:idx val="1"/>
          <c:order val="1"/>
          <c:tx>
            <c:strRef>
              <c:f>итог!$F$2</c:f>
              <c:strCache>
                <c:ptCount val="1"/>
                <c:pt idx="0">
                  <c:v>коттеджи</c:v>
                </c:pt>
              </c:strCache>
            </c:strRef>
          </c:tx>
          <c:spPr>
            <a:solidFill>
              <a:srgbClr val="F00041"/>
            </a:solidFill>
          </c:spPr>
          <c:cat>
            <c:strRef>
              <c:f>итог!$A$63:$A$82</c:f>
              <c:strCache>
                <c:ptCount val="20"/>
                <c:pt idx="0">
                  <c:v>янв 15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  <c:pt idx="12">
                  <c:v>янв 16</c:v>
                </c:pt>
                <c:pt idx="13">
                  <c:v>фев</c:v>
                </c:pt>
                <c:pt idx="14">
                  <c:v>мар</c:v>
                </c:pt>
                <c:pt idx="15">
                  <c:v>апр</c:v>
                </c:pt>
                <c:pt idx="16">
                  <c:v>май</c:v>
                </c:pt>
                <c:pt idx="17">
                  <c:v>июн</c:v>
                </c:pt>
                <c:pt idx="18">
                  <c:v>июл</c:v>
                </c:pt>
                <c:pt idx="19">
                  <c:v>авг</c:v>
                </c:pt>
              </c:strCache>
            </c:strRef>
          </c:cat>
          <c:val>
            <c:numRef>
              <c:f>итог!$F$63:$F$82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  <c:pt idx="5">
                  <c:v>8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5</c:v>
                </c:pt>
                <c:pt idx="10">
                  <c:v>4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2</c:v>
                </c:pt>
                <c:pt idx="16">
                  <c:v>6</c:v>
                </c:pt>
                <c:pt idx="17">
                  <c:v>7</c:v>
                </c:pt>
                <c:pt idx="18">
                  <c:v>4</c:v>
                </c:pt>
                <c:pt idx="19">
                  <c:v>2</c:v>
                </c:pt>
              </c:numCache>
            </c:numRef>
          </c:val>
        </c:ser>
        <c:ser>
          <c:idx val="2"/>
          <c:order val="2"/>
          <c:tx>
            <c:strRef>
              <c:f>итог!$G$2</c:f>
              <c:strCache>
                <c:ptCount val="1"/>
                <c:pt idx="0">
                  <c:v>таун-хаузы</c:v>
                </c:pt>
              </c:strCache>
            </c:strRef>
          </c:tx>
          <c:spPr>
            <a:solidFill>
              <a:srgbClr val="7A1EFD"/>
            </a:solidFill>
          </c:spPr>
          <c:cat>
            <c:strRef>
              <c:f>итог!$A$63:$A$82</c:f>
              <c:strCache>
                <c:ptCount val="20"/>
                <c:pt idx="0">
                  <c:v>янв 15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  <c:pt idx="12">
                  <c:v>янв 16</c:v>
                </c:pt>
                <c:pt idx="13">
                  <c:v>фев</c:v>
                </c:pt>
                <c:pt idx="14">
                  <c:v>мар</c:v>
                </c:pt>
                <c:pt idx="15">
                  <c:v>апр</c:v>
                </c:pt>
                <c:pt idx="16">
                  <c:v>май</c:v>
                </c:pt>
                <c:pt idx="17">
                  <c:v>июн</c:v>
                </c:pt>
                <c:pt idx="18">
                  <c:v>июл</c:v>
                </c:pt>
                <c:pt idx="19">
                  <c:v>авг</c:v>
                </c:pt>
              </c:strCache>
            </c:strRef>
          </c:cat>
          <c:val>
            <c:numRef>
              <c:f>итог!$G$63:$G$82</c:f>
              <c:numCache>
                <c:formatCode>General</c:formatCode>
                <c:ptCount val="20"/>
                <c:pt idx="0">
                  <c:v>14</c:v>
                </c:pt>
                <c:pt idx="1">
                  <c:v>15</c:v>
                </c:pt>
                <c:pt idx="2">
                  <c:v>13</c:v>
                </c:pt>
                <c:pt idx="3">
                  <c:v>18</c:v>
                </c:pt>
                <c:pt idx="4">
                  <c:v>13</c:v>
                </c:pt>
                <c:pt idx="5">
                  <c:v>17</c:v>
                </c:pt>
                <c:pt idx="6">
                  <c:v>32</c:v>
                </c:pt>
                <c:pt idx="7">
                  <c:v>37</c:v>
                </c:pt>
                <c:pt idx="8">
                  <c:v>43</c:v>
                </c:pt>
                <c:pt idx="9">
                  <c:v>31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27</c:v>
                </c:pt>
                <c:pt idx="14">
                  <c:v>31</c:v>
                </c:pt>
                <c:pt idx="15">
                  <c:v>31</c:v>
                </c:pt>
                <c:pt idx="16">
                  <c:v>22</c:v>
                </c:pt>
                <c:pt idx="17">
                  <c:v>21</c:v>
                </c:pt>
                <c:pt idx="18">
                  <c:v>30</c:v>
                </c:pt>
                <c:pt idx="19">
                  <c:v>38</c:v>
                </c:pt>
              </c:numCache>
            </c:numRef>
          </c:val>
        </c:ser>
        <c:overlap val="100"/>
        <c:axId val="53329280"/>
        <c:axId val="53372416"/>
      </c:barChart>
      <c:catAx>
        <c:axId val="53329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0">
                <a:solidFill>
                  <a:srgbClr val="00104B"/>
                </a:solidFill>
                <a:latin typeface="PT Serif" pitchFamily="18" charset="-52"/>
              </a:defRPr>
            </a:pPr>
            <a:endParaRPr lang="ru-RU"/>
          </a:p>
        </c:txPr>
        <c:crossAx val="53372416"/>
        <c:crosses val="autoZero"/>
        <c:auto val="1"/>
        <c:lblAlgn val="ctr"/>
        <c:lblOffset val="100"/>
      </c:catAx>
      <c:valAx>
        <c:axId val="53372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104B"/>
                </a:solidFill>
                <a:latin typeface="PT Serif" pitchFamily="18" charset="-52"/>
              </a:defRPr>
            </a:pPr>
            <a:endParaRPr lang="ru-RU"/>
          </a:p>
        </c:txPr>
        <c:crossAx val="533292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solidFill>
                <a:srgbClr val="00104B"/>
              </a:solidFill>
              <a:latin typeface="PT Serif" pitchFamily="18" charset="-52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7A1EFD"/>
            </a:solidFill>
          </c:spPr>
          <c:cat>
            <c:strRef>
              <c:f>'[Сделки авг16.xlsx]итог'!$A$89:$A$114</c:f>
              <c:strCache>
                <c:ptCount val="26"/>
                <c:pt idx="0">
                  <c:v>I кв. 2010</c:v>
                </c:pt>
                <c:pt idx="1">
                  <c:v>II кв. 2010</c:v>
                </c:pt>
                <c:pt idx="2">
                  <c:v>III кв. 2010</c:v>
                </c:pt>
                <c:pt idx="3">
                  <c:v>IV кв. 2010</c:v>
                </c:pt>
                <c:pt idx="4">
                  <c:v>I кв. 2011</c:v>
                </c:pt>
                <c:pt idx="5">
                  <c:v>II кв. 2011</c:v>
                </c:pt>
                <c:pt idx="6">
                  <c:v>III кв. 2011</c:v>
                </c:pt>
                <c:pt idx="7">
                  <c:v>IV кв. 2011</c:v>
                </c:pt>
                <c:pt idx="8">
                  <c:v>I кв. 2012</c:v>
                </c:pt>
                <c:pt idx="9">
                  <c:v>II кв. 2012</c:v>
                </c:pt>
                <c:pt idx="10">
                  <c:v>III кв. 2012</c:v>
                </c:pt>
                <c:pt idx="11">
                  <c:v>IV кв. 2012</c:v>
                </c:pt>
                <c:pt idx="12">
                  <c:v>I кв. 2013</c:v>
                </c:pt>
                <c:pt idx="13">
                  <c:v>II кв. 2013</c:v>
                </c:pt>
                <c:pt idx="14">
                  <c:v>III кв. 2013</c:v>
                </c:pt>
                <c:pt idx="15">
                  <c:v>IV кв. 2013</c:v>
                </c:pt>
                <c:pt idx="16">
                  <c:v>I кв. 2014</c:v>
                </c:pt>
                <c:pt idx="17">
                  <c:v>II кв. 2014</c:v>
                </c:pt>
                <c:pt idx="18">
                  <c:v>III кв. 2014</c:v>
                </c:pt>
                <c:pt idx="19">
                  <c:v>IV кв. 2014</c:v>
                </c:pt>
                <c:pt idx="20">
                  <c:v>I кв. 2015</c:v>
                </c:pt>
                <c:pt idx="21">
                  <c:v>II кв. 2015</c:v>
                </c:pt>
                <c:pt idx="22">
                  <c:v>III кв. 2015</c:v>
                </c:pt>
                <c:pt idx="23">
                  <c:v>IV кв. 2015</c:v>
                </c:pt>
                <c:pt idx="24">
                  <c:v>I кв. 2016</c:v>
                </c:pt>
                <c:pt idx="25">
                  <c:v>II кв. 2016</c:v>
                </c:pt>
              </c:strCache>
            </c:strRef>
          </c:cat>
          <c:val>
            <c:numRef>
              <c:f>'[Сделки авг16.xlsx]итог'!$W$89:$W$114</c:f>
              <c:numCache>
                <c:formatCode>General</c:formatCode>
                <c:ptCount val="26"/>
                <c:pt idx="0">
                  <c:v>2.3309352517985609</c:v>
                </c:pt>
                <c:pt idx="1">
                  <c:v>3.1960784313725483</c:v>
                </c:pt>
                <c:pt idx="2">
                  <c:v>4.1812500000000004</c:v>
                </c:pt>
                <c:pt idx="3">
                  <c:v>3.1097560975609762</c:v>
                </c:pt>
                <c:pt idx="4">
                  <c:v>3.4759615384615392</c:v>
                </c:pt>
                <c:pt idx="5">
                  <c:v>4.5594713656387675</c:v>
                </c:pt>
                <c:pt idx="6">
                  <c:v>4.3724696356275317</c:v>
                </c:pt>
                <c:pt idx="7">
                  <c:v>4.838709677419355</c:v>
                </c:pt>
                <c:pt idx="8">
                  <c:v>4.7520000000000007</c:v>
                </c:pt>
                <c:pt idx="9">
                  <c:v>8.5615384615384613</c:v>
                </c:pt>
                <c:pt idx="10">
                  <c:v>7.2608695652173916</c:v>
                </c:pt>
                <c:pt idx="11">
                  <c:v>5.7282229965156803</c:v>
                </c:pt>
                <c:pt idx="12">
                  <c:v>3.6059602649006619</c:v>
                </c:pt>
                <c:pt idx="13">
                  <c:v>4.5999999999999996</c:v>
                </c:pt>
                <c:pt idx="14">
                  <c:v>4.6528301886792445</c:v>
                </c:pt>
                <c:pt idx="15">
                  <c:v>4.0121951219512182</c:v>
                </c:pt>
                <c:pt idx="16">
                  <c:v>5.2372881355932206</c:v>
                </c:pt>
                <c:pt idx="17">
                  <c:v>6.2161016949152526</c:v>
                </c:pt>
                <c:pt idx="18">
                  <c:v>5.4765957446808526</c:v>
                </c:pt>
                <c:pt idx="19">
                  <c:v>5.5656108597285057</c:v>
                </c:pt>
                <c:pt idx="20">
                  <c:v>2.9596412556053813</c:v>
                </c:pt>
                <c:pt idx="21">
                  <c:v>5.3344709897610914</c:v>
                </c:pt>
                <c:pt idx="22">
                  <c:v>5.0307692307692315</c:v>
                </c:pt>
                <c:pt idx="23">
                  <c:v>4.0176991150442483</c:v>
                </c:pt>
                <c:pt idx="24">
                  <c:v>2.3534482758620685</c:v>
                </c:pt>
                <c:pt idx="25">
                  <c:v>3.4272997032640951</c:v>
                </c:pt>
              </c:numCache>
            </c:numRef>
          </c:val>
        </c:ser>
        <c:axId val="76935936"/>
        <c:axId val="77021952"/>
      </c:barChart>
      <c:catAx>
        <c:axId val="769359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solidFill>
                  <a:srgbClr val="00104B"/>
                </a:solidFill>
                <a:latin typeface="PT Serif" pitchFamily="18" charset="-52"/>
              </a:defRPr>
            </a:pPr>
            <a:endParaRPr lang="ru-RU"/>
          </a:p>
        </c:txPr>
        <c:crossAx val="77021952"/>
        <c:crosses val="autoZero"/>
        <c:auto val="1"/>
        <c:lblAlgn val="ctr"/>
        <c:lblOffset val="100"/>
      </c:catAx>
      <c:valAx>
        <c:axId val="77021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104B"/>
                </a:solidFill>
                <a:latin typeface="PT Serif" pitchFamily="18" charset="-52"/>
              </a:defRPr>
            </a:pPr>
            <a:endParaRPr lang="ru-RU"/>
          </a:p>
        </c:txPr>
        <c:crossAx val="7693593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spPr>
            <a:ln>
              <a:solidFill>
                <a:srgbClr val="F00041"/>
              </a:solidFill>
            </a:ln>
          </c:spPr>
          <c:marker>
            <c:symbol val="none"/>
          </c:marker>
          <c:cat>
            <c:strRef>
              <c:f>'[Сделки авг16.xlsx]итог'!$A$89:$A$114</c:f>
              <c:strCache>
                <c:ptCount val="26"/>
                <c:pt idx="0">
                  <c:v>I кв. 2010</c:v>
                </c:pt>
                <c:pt idx="1">
                  <c:v>II кв. 2010</c:v>
                </c:pt>
                <c:pt idx="2">
                  <c:v>III кв. 2010</c:v>
                </c:pt>
                <c:pt idx="3">
                  <c:v>IV кв. 2010</c:v>
                </c:pt>
                <c:pt idx="4">
                  <c:v>I кв. 2011</c:v>
                </c:pt>
                <c:pt idx="5">
                  <c:v>II кв. 2011</c:v>
                </c:pt>
                <c:pt idx="6">
                  <c:v>III кв. 2011</c:v>
                </c:pt>
                <c:pt idx="7">
                  <c:v>IV кв. 2011</c:v>
                </c:pt>
                <c:pt idx="8">
                  <c:v>I кв. 2012</c:v>
                </c:pt>
                <c:pt idx="9">
                  <c:v>II кв. 2012</c:v>
                </c:pt>
                <c:pt idx="10">
                  <c:v>III кв. 2012</c:v>
                </c:pt>
                <c:pt idx="11">
                  <c:v>IV кв. 2012</c:v>
                </c:pt>
                <c:pt idx="12">
                  <c:v>I кв. 2013</c:v>
                </c:pt>
                <c:pt idx="13">
                  <c:v>II кв. 2013</c:v>
                </c:pt>
                <c:pt idx="14">
                  <c:v>III кв. 2013</c:v>
                </c:pt>
                <c:pt idx="15">
                  <c:v>IV кв. 2013</c:v>
                </c:pt>
                <c:pt idx="16">
                  <c:v>I кв. 2014</c:v>
                </c:pt>
                <c:pt idx="17">
                  <c:v>II кв. 2014</c:v>
                </c:pt>
                <c:pt idx="18">
                  <c:v>III кв. 2014</c:v>
                </c:pt>
                <c:pt idx="19">
                  <c:v>IV кв. 2014</c:v>
                </c:pt>
                <c:pt idx="20">
                  <c:v>I кв. 2015</c:v>
                </c:pt>
                <c:pt idx="21">
                  <c:v>II кв. 2015</c:v>
                </c:pt>
                <c:pt idx="22">
                  <c:v>III кв. 2015</c:v>
                </c:pt>
                <c:pt idx="23">
                  <c:v>IV кв. 2015</c:v>
                </c:pt>
                <c:pt idx="24">
                  <c:v>I кв. 2016</c:v>
                </c:pt>
                <c:pt idx="25">
                  <c:v>II кв. 2016</c:v>
                </c:pt>
              </c:strCache>
            </c:strRef>
          </c:cat>
          <c:val>
            <c:numRef>
              <c:f>'[Сделки авг16.xlsx]итог'!$Z$89:$Z$114</c:f>
              <c:numCache>
                <c:formatCode>0</c:formatCode>
                <c:ptCount val="26"/>
                <c:pt idx="0">
                  <c:v>128.8414300995403</c:v>
                </c:pt>
                <c:pt idx="1">
                  <c:v>135.78308377175227</c:v>
                </c:pt>
                <c:pt idx="2">
                  <c:v>112.74383958164512</c:v>
                </c:pt>
                <c:pt idx="3">
                  <c:v>136.46394398054244</c:v>
                </c:pt>
                <c:pt idx="4">
                  <c:v>123.7288353001539</c:v>
                </c:pt>
                <c:pt idx="5">
                  <c:v>152.33212774236063</c:v>
                </c:pt>
                <c:pt idx="6">
                  <c:v>142.83018142114975</c:v>
                </c:pt>
                <c:pt idx="7">
                  <c:v>165.18314782077525</c:v>
                </c:pt>
                <c:pt idx="8">
                  <c:v>143.10488921641394</c:v>
                </c:pt>
                <c:pt idx="9">
                  <c:v>146.15020019577423</c:v>
                </c:pt>
                <c:pt idx="10">
                  <c:v>146.73264302985771</c:v>
                </c:pt>
                <c:pt idx="11">
                  <c:v>179.38426167935964</c:v>
                </c:pt>
                <c:pt idx="12">
                  <c:v>167.93475825879517</c:v>
                </c:pt>
                <c:pt idx="13">
                  <c:v>173.10507227719978</c:v>
                </c:pt>
                <c:pt idx="14">
                  <c:v>195.83890018145667</c:v>
                </c:pt>
                <c:pt idx="15">
                  <c:v>177.20490072022903</c:v>
                </c:pt>
                <c:pt idx="16">
                  <c:v>191.82620337429057</c:v>
                </c:pt>
                <c:pt idx="17">
                  <c:v>167.23088172154951</c:v>
                </c:pt>
                <c:pt idx="18">
                  <c:v>164.78300161639277</c:v>
                </c:pt>
                <c:pt idx="19">
                  <c:v>152.59698011368596</c:v>
                </c:pt>
                <c:pt idx="20">
                  <c:v>164.97031324873657</c:v>
                </c:pt>
                <c:pt idx="21">
                  <c:v>149.51814444705428</c:v>
                </c:pt>
                <c:pt idx="22">
                  <c:v>148.16009613164238</c:v>
                </c:pt>
                <c:pt idx="23">
                  <c:v>141.88557810494538</c:v>
                </c:pt>
                <c:pt idx="24">
                  <c:v>178.0914369289774</c:v>
                </c:pt>
                <c:pt idx="25">
                  <c:v>163.26860510403699</c:v>
                </c:pt>
              </c:numCache>
            </c:numRef>
          </c:val>
        </c:ser>
        <c:marker val="1"/>
        <c:axId val="79261696"/>
        <c:axId val="79263616"/>
      </c:lineChart>
      <c:catAx>
        <c:axId val="7926169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104B"/>
                </a:solidFill>
                <a:latin typeface="PT Serif" pitchFamily="18" charset="-52"/>
              </a:defRPr>
            </a:pPr>
            <a:endParaRPr lang="ru-RU"/>
          </a:p>
        </c:txPr>
        <c:crossAx val="79263616"/>
        <c:crosses val="autoZero"/>
        <c:auto val="1"/>
        <c:lblAlgn val="ctr"/>
        <c:lblOffset val="100"/>
      </c:catAx>
      <c:valAx>
        <c:axId val="7926361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200" b="1">
                <a:solidFill>
                  <a:srgbClr val="00104B"/>
                </a:solidFill>
                <a:latin typeface="PT Serif" pitchFamily="18" charset="-52"/>
              </a:defRPr>
            </a:pPr>
            <a:endParaRPr lang="ru-RU"/>
          </a:p>
        </c:txPr>
        <c:crossAx val="7926169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7A1EFD"/>
            </a:solidFill>
          </c:spPr>
          <c:cat>
            <c:strRef>
              <c:f>итог!$A$89:$A$114</c:f>
              <c:strCache>
                <c:ptCount val="26"/>
                <c:pt idx="0">
                  <c:v>I кв. 2010</c:v>
                </c:pt>
                <c:pt idx="1">
                  <c:v>II кв. 2010</c:v>
                </c:pt>
                <c:pt idx="2">
                  <c:v>III кв. 2010</c:v>
                </c:pt>
                <c:pt idx="3">
                  <c:v>IV кв. 2010</c:v>
                </c:pt>
                <c:pt idx="4">
                  <c:v>I кв. 2011</c:v>
                </c:pt>
                <c:pt idx="5">
                  <c:v>II кв. 2011</c:v>
                </c:pt>
                <c:pt idx="6">
                  <c:v>III кв. 2011</c:v>
                </c:pt>
                <c:pt idx="7">
                  <c:v>IV кв. 2011</c:v>
                </c:pt>
                <c:pt idx="8">
                  <c:v>I кв. 2012</c:v>
                </c:pt>
                <c:pt idx="9">
                  <c:v>II кв. 2012</c:v>
                </c:pt>
                <c:pt idx="10">
                  <c:v>III кв. 2012</c:v>
                </c:pt>
                <c:pt idx="11">
                  <c:v>IV кв. 2012</c:v>
                </c:pt>
                <c:pt idx="12">
                  <c:v>I кв. 2013</c:v>
                </c:pt>
                <c:pt idx="13">
                  <c:v>II кв. 2013</c:v>
                </c:pt>
                <c:pt idx="14">
                  <c:v>III кв. 2013</c:v>
                </c:pt>
                <c:pt idx="15">
                  <c:v>IV кв. 2013</c:v>
                </c:pt>
                <c:pt idx="16">
                  <c:v>I кв. 2014</c:v>
                </c:pt>
                <c:pt idx="17">
                  <c:v>II кв. 2014</c:v>
                </c:pt>
                <c:pt idx="18">
                  <c:v>III кв. 2014</c:v>
                </c:pt>
                <c:pt idx="19">
                  <c:v>IV кв. 2014</c:v>
                </c:pt>
                <c:pt idx="20">
                  <c:v>I кв. 2015</c:v>
                </c:pt>
                <c:pt idx="21">
                  <c:v>II кв. 2015</c:v>
                </c:pt>
                <c:pt idx="22">
                  <c:v>III кв. 2015</c:v>
                </c:pt>
                <c:pt idx="23">
                  <c:v>IV кв. 2015</c:v>
                </c:pt>
                <c:pt idx="24">
                  <c:v>I кв. 2016</c:v>
                </c:pt>
                <c:pt idx="25">
                  <c:v>II кв. 2016</c:v>
                </c:pt>
              </c:strCache>
            </c:strRef>
          </c:cat>
          <c:val>
            <c:numRef>
              <c:f>итог!$B$89:$B$114</c:f>
              <c:numCache>
                <c:formatCode>General</c:formatCode>
                <c:ptCount val="26"/>
                <c:pt idx="0">
                  <c:v>46.333333333333336</c:v>
                </c:pt>
                <c:pt idx="1">
                  <c:v>51</c:v>
                </c:pt>
                <c:pt idx="2">
                  <c:v>53.333333333333336</c:v>
                </c:pt>
                <c:pt idx="3">
                  <c:v>54.666666666666664</c:v>
                </c:pt>
                <c:pt idx="4">
                  <c:v>69.333333333333329</c:v>
                </c:pt>
                <c:pt idx="5">
                  <c:v>75.666666666666671</c:v>
                </c:pt>
                <c:pt idx="6">
                  <c:v>82.333333333333329</c:v>
                </c:pt>
                <c:pt idx="7">
                  <c:v>82.666666666666671</c:v>
                </c:pt>
                <c:pt idx="8">
                  <c:v>83.333333333333329</c:v>
                </c:pt>
                <c:pt idx="9">
                  <c:v>86.666666666666671</c:v>
                </c:pt>
                <c:pt idx="10" formatCode="0.0">
                  <c:v>92</c:v>
                </c:pt>
                <c:pt idx="11" formatCode="0.0">
                  <c:v>95.666666666666671</c:v>
                </c:pt>
                <c:pt idx="12" formatCode="0.00">
                  <c:v>100.66666666666667</c:v>
                </c:pt>
                <c:pt idx="13" formatCode="0.00">
                  <c:v>105</c:v>
                </c:pt>
                <c:pt idx="14" formatCode="0.00">
                  <c:v>88.333333333333329</c:v>
                </c:pt>
                <c:pt idx="15" formatCode="0.00">
                  <c:v>82</c:v>
                </c:pt>
                <c:pt idx="16">
                  <c:v>78.666666666666671</c:v>
                </c:pt>
                <c:pt idx="17">
                  <c:v>78.666666666666671</c:v>
                </c:pt>
                <c:pt idx="18">
                  <c:v>78.333333333333329</c:v>
                </c:pt>
                <c:pt idx="19">
                  <c:v>73.666666666666671</c:v>
                </c:pt>
                <c:pt idx="20">
                  <c:v>74.333333333333329</c:v>
                </c:pt>
                <c:pt idx="21">
                  <c:v>97.666666666666671</c:v>
                </c:pt>
                <c:pt idx="22">
                  <c:v>108.33333333333333</c:v>
                </c:pt>
                <c:pt idx="23">
                  <c:v>113</c:v>
                </c:pt>
                <c:pt idx="24">
                  <c:v>116</c:v>
                </c:pt>
                <c:pt idx="25">
                  <c:v>112.33333333333333</c:v>
                </c:pt>
              </c:numCache>
            </c:numRef>
          </c:val>
        </c:ser>
        <c:axId val="47506560"/>
        <c:axId val="47508480"/>
      </c:barChart>
      <c:catAx>
        <c:axId val="4750656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104B"/>
                </a:solidFill>
                <a:latin typeface="PT Serif" pitchFamily="18" charset="-52"/>
              </a:defRPr>
            </a:pPr>
            <a:endParaRPr lang="ru-RU"/>
          </a:p>
        </c:txPr>
        <c:crossAx val="47508480"/>
        <c:crosses val="autoZero"/>
        <c:auto val="1"/>
        <c:lblAlgn val="ctr"/>
        <c:lblOffset val="100"/>
      </c:catAx>
      <c:valAx>
        <c:axId val="47508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104B"/>
                </a:solidFill>
                <a:latin typeface="PT Serif" pitchFamily="18" charset="-52"/>
              </a:defRPr>
            </a:pPr>
            <a:endParaRPr lang="ru-RU"/>
          </a:p>
        </c:txPr>
        <c:crossAx val="47506560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438B-ACE4-4930-99E6-7BD701943E51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ложка для презентаций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684" r="2238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фавикон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71472" y="1428736"/>
            <a:ext cx="8348078" cy="490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501122" cy="235745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Обмен информацией о реальных сделках</a:t>
            </a:r>
            <a:endParaRPr lang="ru-RU" sz="6000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28"/>
            <a:ext cx="1412915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872410" cy="642934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Динамика и структура сделок</a:t>
            </a:r>
            <a:endParaRPr lang="ru-RU" sz="2900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412915" cy="571504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86842" cy="785818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Динамика активности спроса в 2010-2016 годах по данным информ-обмена</a:t>
            </a:r>
            <a:endParaRPr lang="ru-RU" sz="2900" b="1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428760" cy="577913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928670"/>
            <a:ext cx="8429684" cy="7858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Динамика средней цены сотки реализованных участков, тыс. руб.</a:t>
            </a:r>
            <a:endParaRPr lang="ru-RU" sz="3200" dirty="0"/>
          </a:p>
        </p:txBody>
      </p:sp>
      <p:pic>
        <p:nvPicPr>
          <p:cNvPr id="7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412915" cy="571504"/>
          </a:xfrm>
          <a:prstGeom prst="rect">
            <a:avLst/>
          </a:prstGeom>
          <a:noFill/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36" cy="71438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Количество участников информ-обмена</a:t>
            </a:r>
            <a:endParaRPr lang="ru-RU" sz="2900" dirty="0"/>
          </a:p>
        </p:txBody>
      </p:sp>
      <p:pic>
        <p:nvPicPr>
          <p:cNvPr id="7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412915" cy="571504"/>
          </a:xfrm>
          <a:prstGeom prst="rect">
            <a:avLst/>
          </a:prstGeom>
          <a:noFill/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15436" cy="71438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В таком виде получают информацию участники обмена</a:t>
            </a:r>
            <a:endParaRPr lang="ru-RU" sz="2900" dirty="0"/>
          </a:p>
        </p:txBody>
      </p:sp>
      <p:pic>
        <p:nvPicPr>
          <p:cNvPr id="7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412915" cy="57150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5784" r="67402" b="30553"/>
          <a:stretch>
            <a:fillRect/>
          </a:stretch>
        </p:blipFill>
        <p:spPr bwMode="auto">
          <a:xfrm>
            <a:off x="1714480" y="1785926"/>
            <a:ext cx="5857916" cy="4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3" descr="фавикон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71472" y="1428736"/>
            <a:ext cx="8348078" cy="490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104B"/>
                </a:solidFill>
                <a:latin typeface="Oranienbaum" pitchFamily="2" charset="0"/>
                <a:cs typeface="Times New Roman" pitchFamily="18" charset="0"/>
              </a:rPr>
              <a:t>СПЕРАНСКИЙ</a:t>
            </a:r>
            <a:r>
              <a:rPr lang="ru-RU" dirty="0" smtClean="0">
                <a:solidFill>
                  <a:srgbClr val="00104B"/>
                </a:solidFill>
                <a:latin typeface="Oranienbaum" pitchFamily="2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104B"/>
                </a:solidFill>
                <a:latin typeface="Oranienbaum" pitchFamily="2" charset="0"/>
                <a:cs typeface="Times New Roman" pitchFamily="18" charset="0"/>
              </a:rPr>
              <a:t>Реальный советник</a:t>
            </a:r>
            <a:endParaRPr lang="ru-RU" b="1" dirty="0">
              <a:solidFill>
                <a:srgbClr val="00104B"/>
              </a:solidFill>
              <a:latin typeface="Oranienbaum" pitchFamily="2" charset="0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2500330" cy="101134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472" y="49291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04B"/>
                </a:solidFill>
                <a:effectLst/>
                <a:uLnTx/>
                <a:uFillTx/>
                <a:latin typeface="Oranienbaum" pitchFamily="2" charset="0"/>
                <a:ea typeface="+mj-ea"/>
                <a:cs typeface="Times New Roman" pitchFamily="18" charset="0"/>
              </a:rPr>
              <a:t>Октябрь 2016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04B"/>
                </a:solidFill>
                <a:effectLst/>
                <a:uLnTx/>
                <a:uFillTx/>
                <a:latin typeface="Oranienbaum" pitchFamily="2" charset="0"/>
                <a:ea typeface="+mj-ea"/>
                <a:cs typeface="Times New Roman" pitchFamily="18" charset="0"/>
              </a:rPr>
              <a:t>г.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104B"/>
              </a:solidFill>
              <a:effectLst/>
              <a:uLnTx/>
              <a:uFillTx/>
              <a:latin typeface="Oranienbaum" pitchFamily="2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PT Serif</vt:lpstr>
      <vt:lpstr>Times New Roman</vt:lpstr>
      <vt:lpstr>Calibri</vt:lpstr>
      <vt:lpstr>Oranienbaum</vt:lpstr>
      <vt:lpstr>Тема Office</vt:lpstr>
      <vt:lpstr>Слайд 1</vt:lpstr>
      <vt:lpstr>Обмен информацией о реальных сделках</vt:lpstr>
      <vt:lpstr>Динамика и структура сделок</vt:lpstr>
      <vt:lpstr>Динамика активности спроса в 2010-2016 годах по данным информ-обмена</vt:lpstr>
      <vt:lpstr>Динамика средней цены сотки реализованных участков, тыс. руб.</vt:lpstr>
      <vt:lpstr>Количество участников информ-обмена</vt:lpstr>
      <vt:lpstr>В таком виде получают информацию участники обмена</vt:lpstr>
      <vt:lpstr>СПЕРАНСКИЙ. Реальный советник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43</cp:revision>
  <dcterms:created xsi:type="dcterms:W3CDTF">2016-03-30T19:27:08Z</dcterms:created>
  <dcterms:modified xsi:type="dcterms:W3CDTF">2016-09-23T19:31:01Z</dcterms:modified>
</cp:coreProperties>
</file>