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62" r:id="rId4"/>
    <p:sldId id="261" r:id="rId5"/>
    <p:sldId id="260" r:id="rId6"/>
    <p:sldId id="259" r:id="rId7"/>
    <p:sldId id="263" r:id="rId8"/>
    <p:sldId id="264" r:id="rId9"/>
    <p:sldId id="25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/>
    <p:restoredTop sz="94669"/>
  </p:normalViewPr>
  <p:slideViewPr>
    <p:cSldViewPr snapToGrid="0" snapToObjects="1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6/12/2015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6/12/2015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2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9315" y="3413760"/>
            <a:ext cx="7766936" cy="1420137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2"/>
                </a:solidFill>
              </a:rPr>
              <a:t>Скоробогач Алексей Васильевич,</a:t>
            </a:r>
            <a:endParaRPr lang="en-US" sz="2400" dirty="0" smtClean="0">
              <a:solidFill>
                <a:schemeClr val="tx2"/>
              </a:solidFill>
            </a:endParaRPr>
          </a:p>
          <a:p>
            <a:pPr algn="l"/>
            <a:r>
              <a:rPr lang="ru-RU" sz="2400" dirty="0" err="1" smtClean="0">
                <a:solidFill>
                  <a:schemeClr val="tx2"/>
                </a:solidFill>
              </a:rPr>
              <a:t>к.э.н</a:t>
            </a:r>
            <a:r>
              <a:rPr lang="ru-RU" sz="2400" dirty="0" smtClean="0">
                <a:solidFill>
                  <a:schemeClr val="tx2"/>
                </a:solidFill>
              </a:rPr>
              <a:t>.,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заместитель директора</a:t>
            </a:r>
          </a:p>
          <a:p>
            <a:pPr algn="l"/>
            <a:r>
              <a:rPr lang="ru-RU" sz="2400" dirty="0" smtClean="0">
                <a:solidFill>
                  <a:schemeClr val="tx2"/>
                </a:solidFill>
              </a:rPr>
              <a:t>ООО «Аналитический центр «КД-консалтинг»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6" name="Изображение 5" descr="rgr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88" y="6055889"/>
            <a:ext cx="1481867" cy="698947"/>
          </a:xfrm>
          <a:prstGeom prst="rect">
            <a:avLst/>
          </a:prstGeom>
        </p:spPr>
      </p:pic>
      <p:pic>
        <p:nvPicPr>
          <p:cNvPr id="7" name="Изображение 6" descr="loppt.png"/>
          <p:cNvPicPr>
            <a:picLocks noChangeAspect="1"/>
          </p:cNvPicPr>
          <p:nvPr/>
        </p:nvPicPr>
        <p:blipFill>
          <a:blip r:embed="rId3">
            <a:lum bright="-28000" contrast="39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5" y="5120556"/>
            <a:ext cx="1438166" cy="1634280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764903" y="801858"/>
            <a:ext cx="5966461" cy="2078019"/>
          </a:xfrm>
        </p:spPr>
        <p:txBody>
          <a:bodyPr/>
          <a:lstStyle/>
          <a:p>
            <a:r>
              <a:rPr lang="ru-RU" sz="4400" b="1" dirty="0" smtClean="0"/>
              <a:t>Аналитика </a:t>
            </a:r>
            <a:br>
              <a:rPr lang="ru-RU" sz="4400" b="1" dirty="0" smtClean="0"/>
            </a:br>
            <a:r>
              <a:rPr lang="ru-RU" sz="4400" b="1" dirty="0" smtClean="0"/>
              <a:t>для </a:t>
            </a:r>
            <a:r>
              <a:rPr lang="ru-RU" sz="4400" b="1" dirty="0" err="1" smtClean="0"/>
              <a:t>девелопера</a:t>
            </a:r>
            <a:r>
              <a:rPr lang="en-US" sz="4400" b="1" dirty="0" smtClean="0"/>
              <a:t> /</a:t>
            </a:r>
            <a:r>
              <a:rPr lang="ru-RU" sz="4400" b="1" dirty="0" smtClean="0"/>
              <a:t> застройщика</a:t>
            </a:r>
            <a:endParaRPr lang="ru-RU" sz="2400" dirty="0"/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4"/>
          <a:srcRect l="25421" t="35726" r="15629" b="26115"/>
          <a:stretch>
            <a:fillRect/>
          </a:stretch>
        </p:blipFill>
        <p:spPr bwMode="auto">
          <a:xfrm>
            <a:off x="3748134" y="5486638"/>
            <a:ext cx="2814032" cy="113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S:\Аналитический отдел\СкоробогачАВ\Для Горячих К.К\Рабочая 7.jpg"/>
          <p:cNvPicPr/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12088"/>
          <a:stretch>
            <a:fillRect/>
          </a:stretch>
        </p:blipFill>
        <p:spPr bwMode="auto">
          <a:xfrm>
            <a:off x="7048501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="" xmlns:p14="http://schemas.microsoft.com/office/powerpoint/2010/main" val="1957747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596"/>
            <a:ext cx="10454640" cy="780466"/>
          </a:xfrm>
        </p:spPr>
        <p:txBody>
          <a:bodyPr/>
          <a:lstStyle/>
          <a:p>
            <a:r>
              <a:rPr lang="ru-RU" dirty="0" err="1" smtClean="0"/>
              <a:t>Девелопер</a:t>
            </a:r>
            <a:r>
              <a:rPr lang="ru-RU" dirty="0" smtClean="0"/>
              <a:t> / застройщик, цель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099" y="844062"/>
            <a:ext cx="9887503" cy="3736160"/>
          </a:xfrm>
        </p:spPr>
        <p:txBody>
          <a:bodyPr>
            <a:noAutofit/>
          </a:bodyPr>
          <a:lstStyle/>
          <a:p>
            <a:r>
              <a:rPr lang="ru-RU" sz="2200" dirty="0" smtClean="0"/>
              <a:t>цель деятельности: обеспечение конкурентоспособности, получение прибили за счет удовлетворения спроса на объекты недвижимости</a:t>
            </a:r>
          </a:p>
          <a:p>
            <a:r>
              <a:rPr lang="ru-RU" sz="2200" dirty="0" smtClean="0"/>
              <a:t>одной из основных компетенций </a:t>
            </a:r>
            <a:r>
              <a:rPr lang="ru-RU" sz="2200" dirty="0" err="1" smtClean="0"/>
              <a:t>девелопера</a:t>
            </a:r>
            <a:r>
              <a:rPr lang="ru-RU" sz="2200" dirty="0" smtClean="0"/>
              <a:t> / застройщика является управление проектом </a:t>
            </a:r>
          </a:p>
          <a:p>
            <a:r>
              <a:rPr lang="ru-RU" sz="2200" i="1" dirty="0" smtClean="0"/>
              <a:t>управление проектами </a:t>
            </a:r>
            <a:r>
              <a:rPr lang="ru-RU" sz="2200" dirty="0" smtClean="0"/>
              <a:t>— методология организации, планирования, руководства, координации трудовых, финансовых и материально-технических ресурсов на протяжении проектного цикла, направленная на эффективное достижение его целей путем применения современных методов, техники и технологии управления для достижения определенных в проекте результатов по составу и объему работ, стоимости, времени, качеству и удовлетворению участников проекта (Управление проектами / учебное пособие под общей редакцией профессора </a:t>
            </a:r>
            <a:r>
              <a:rPr lang="ru-RU" sz="2200" i="1" dirty="0" smtClean="0"/>
              <a:t>И.И. </a:t>
            </a:r>
            <a:r>
              <a:rPr lang="ru-RU" sz="2200" i="1" dirty="0" err="1" smtClean="0"/>
              <a:t>Мазура</a:t>
            </a:r>
            <a:r>
              <a:rPr lang="ru-RU" sz="2200" i="1" dirty="0" smtClean="0"/>
              <a:t>)</a:t>
            </a:r>
            <a:endParaRPr lang="ru-RU" sz="2200" dirty="0" smtClean="0"/>
          </a:p>
          <a:p>
            <a:endParaRPr lang="ru-RU" sz="2200" dirty="0" smtClean="0"/>
          </a:p>
          <a:p>
            <a:endParaRPr lang="ru-RU" sz="2200" dirty="0"/>
          </a:p>
        </p:txBody>
      </p:sp>
      <p:pic>
        <p:nvPicPr>
          <p:cNvPr id="4" name="Изображение 3" descr="rgr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88" y="6055889"/>
            <a:ext cx="1481867" cy="698947"/>
          </a:xfrm>
          <a:prstGeom prst="rect">
            <a:avLst/>
          </a:prstGeom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/>
          <a:srcRect l="25421" t="35726" r="15629" b="26115"/>
          <a:stretch>
            <a:fillRect/>
          </a:stretch>
        </p:blipFill>
        <p:spPr bwMode="auto">
          <a:xfrm>
            <a:off x="3748134" y="5486638"/>
            <a:ext cx="2814032" cy="113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loppt.png"/>
          <p:cNvPicPr>
            <a:picLocks noChangeAspect="1"/>
          </p:cNvPicPr>
          <p:nvPr/>
        </p:nvPicPr>
        <p:blipFill>
          <a:blip r:embed="rId4">
            <a:lum bright="-28000" contrast="39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5" y="5120556"/>
            <a:ext cx="1438166" cy="1634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9885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897" y="267286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Экономика проекта (в упрощенном виде):</a:t>
            </a:r>
            <a:br>
              <a:rPr lang="ru-RU" dirty="0" smtClean="0"/>
            </a:br>
            <a:r>
              <a:rPr lang="ru-RU" dirty="0" smtClean="0"/>
              <a:t>Доход – Расход = Прибыль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897" y="1588086"/>
            <a:ext cx="9103105" cy="3532470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Определение дохода осуществляется на основании технических данных проекта (реализуемая площадь) и аналитической информации о текущих и прогнозных рыночных ценах или арендных ставках</a:t>
            </a:r>
          </a:p>
          <a:p>
            <a:r>
              <a:rPr lang="ru-RU" sz="2400" dirty="0" smtClean="0"/>
              <a:t>Для определения полного расхода важно понимать текущую и прогнозную величину стоимости строительно-монтажных работ, основную долю которых занимают затраты на приобретение строительных материалов, конструкций, изделий</a:t>
            </a:r>
            <a:endParaRPr lang="ru-RU" sz="2400" dirty="0"/>
          </a:p>
        </p:txBody>
      </p:sp>
      <p:pic>
        <p:nvPicPr>
          <p:cNvPr id="4" name="Изображение 3" descr="rgr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88" y="6055889"/>
            <a:ext cx="1481867" cy="698947"/>
          </a:xfrm>
          <a:prstGeom prst="rect">
            <a:avLst/>
          </a:prstGeom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/>
          <a:srcRect l="25421" t="35726" r="15629" b="26115"/>
          <a:stretch>
            <a:fillRect/>
          </a:stretch>
        </p:blipFill>
        <p:spPr bwMode="auto">
          <a:xfrm>
            <a:off x="3748134" y="5486638"/>
            <a:ext cx="2814032" cy="113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loppt.png"/>
          <p:cNvPicPr>
            <a:picLocks noChangeAspect="1"/>
          </p:cNvPicPr>
          <p:nvPr/>
        </p:nvPicPr>
        <p:blipFill>
          <a:blip r:embed="rId4">
            <a:lum bright="-28000" contrast="39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5" y="5120556"/>
            <a:ext cx="1438166" cy="1634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9885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315" y="1547445"/>
            <a:ext cx="8596668" cy="202574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Кто ответит на вопрос: Какое изменение стоимости строительных материалов закладывать в расчеты по бюджету проекта в 2015-2016 гг.?</a:t>
            </a:r>
            <a:endParaRPr lang="ru-RU" dirty="0"/>
          </a:p>
        </p:txBody>
      </p:sp>
      <p:pic>
        <p:nvPicPr>
          <p:cNvPr id="4" name="Изображение 3" descr="rgr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88" y="6055889"/>
            <a:ext cx="1481867" cy="698947"/>
          </a:xfrm>
          <a:prstGeom prst="rect">
            <a:avLst/>
          </a:prstGeom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/>
          <a:srcRect l="25421" t="35726" r="15629" b="26115"/>
          <a:stretch>
            <a:fillRect/>
          </a:stretch>
        </p:blipFill>
        <p:spPr bwMode="auto">
          <a:xfrm>
            <a:off x="3748134" y="5486638"/>
            <a:ext cx="2814032" cy="113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loppt.png"/>
          <p:cNvPicPr>
            <a:picLocks noChangeAspect="1"/>
          </p:cNvPicPr>
          <p:nvPr/>
        </p:nvPicPr>
        <p:blipFill>
          <a:blip r:embed="rId4">
            <a:lum bright="-28000" contrast="39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5" y="5120556"/>
            <a:ext cx="1438166" cy="1634280"/>
          </a:xfrm>
          <a:prstGeom prst="rect">
            <a:avLst/>
          </a:prstGeom>
        </p:spPr>
      </p:pic>
      <p:pic>
        <p:nvPicPr>
          <p:cNvPr id="8" name="Рисунок 7" descr="http://storage.ruelsoft.org/storage/file/get/142627515158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33393" y="1344784"/>
            <a:ext cx="1052623" cy="1913860"/>
          </a:xfrm>
          <a:prstGeom prst="rect">
            <a:avLst/>
          </a:prstGeom>
          <a:noFill/>
        </p:spPr>
      </p:pic>
      <p:pic>
        <p:nvPicPr>
          <p:cNvPr id="6148" name="Picture 4" descr="http://st2.depositphotos.com/3643473/6205/i/110/depositphotos_62059319-man-with-a-big-question-mar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3228" y="161626"/>
            <a:ext cx="1319469" cy="1513917"/>
          </a:xfrm>
          <a:prstGeom prst="rect">
            <a:avLst/>
          </a:prstGeom>
          <a:noFill/>
        </p:spPr>
      </p:pic>
      <p:pic>
        <p:nvPicPr>
          <p:cNvPr id="9" name="Рисунок 8" descr="http://totalblog.ru/wp-content/uploads/2013/08/question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47276" y="3573194"/>
            <a:ext cx="2125473" cy="18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megabank.net/data/image/news/2015/03_2015/news_27_03_2015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87752" y="4938538"/>
            <a:ext cx="1973657" cy="147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kirpich.ru/files/imagecache/800x600/article/kirpich_licevoi_01.jpg"/>
          <p:cNvPicPr/>
          <p:nvPr/>
        </p:nvPicPr>
        <p:blipFill>
          <a:blip r:embed="rId9"/>
          <a:srcRect r="41350"/>
          <a:stretch>
            <a:fillRect/>
          </a:stretch>
        </p:blipFill>
        <p:spPr bwMode="auto">
          <a:xfrm>
            <a:off x="2028588" y="3573194"/>
            <a:ext cx="2118094" cy="2105246"/>
          </a:xfrm>
          <a:prstGeom prst="rect">
            <a:avLst/>
          </a:prstGeom>
          <a:noFill/>
        </p:spPr>
      </p:pic>
      <p:pic>
        <p:nvPicPr>
          <p:cNvPr id="12" name="Рисунок 11" descr="index_clip_image00100"/>
          <p:cNvPicPr/>
          <p:nvPr/>
        </p:nvPicPr>
        <p:blipFill>
          <a:blip r:embed="rId10"/>
          <a:srcRect r="61585" b="57746"/>
          <a:stretch>
            <a:fillRect/>
          </a:stretch>
        </p:blipFill>
        <p:spPr bwMode="auto">
          <a:xfrm>
            <a:off x="489315" y="271538"/>
            <a:ext cx="1928718" cy="127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" descr="http://pro72.ru/img/cache/offers/4b/34/a7/78/4cb_1t138s.340x250.jpg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94034" y="161626"/>
            <a:ext cx="2139359" cy="1562986"/>
          </a:xfrm>
          <a:prstGeom prst="rect">
            <a:avLst/>
          </a:prstGeom>
          <a:noFill/>
        </p:spPr>
      </p:pic>
      <p:pic>
        <p:nvPicPr>
          <p:cNvPr id="14" name="Рисунок 13" descr="http://usadba-sib.ru/images/proizv/9.jpg"/>
          <p:cNvPicPr/>
          <p:nvPr/>
        </p:nvPicPr>
        <p:blipFill>
          <a:blip r:embed="rId12"/>
          <a:srcRect l="9158" r="51854" b="48324"/>
          <a:stretch>
            <a:fillRect/>
          </a:stretch>
        </p:blipFill>
        <p:spPr bwMode="auto">
          <a:xfrm>
            <a:off x="7095337" y="3258644"/>
            <a:ext cx="1738056" cy="147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19885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355" y="253218"/>
            <a:ext cx="8596668" cy="712763"/>
          </a:xfrm>
        </p:spPr>
        <p:txBody>
          <a:bodyPr/>
          <a:lstStyle/>
          <a:p>
            <a:r>
              <a:rPr lang="ru-RU" dirty="0" smtClean="0"/>
              <a:t>Факторный анализ</a:t>
            </a:r>
            <a:endParaRPr lang="ru-RU" dirty="0"/>
          </a:p>
        </p:txBody>
      </p:sp>
      <p:pic>
        <p:nvPicPr>
          <p:cNvPr id="4" name="Изображение 3" descr="rgr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88" y="6055889"/>
            <a:ext cx="1481867" cy="698947"/>
          </a:xfrm>
          <a:prstGeom prst="rect">
            <a:avLst/>
          </a:prstGeom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/>
          <a:srcRect l="25421" t="35726" r="15629" b="26115"/>
          <a:stretch>
            <a:fillRect/>
          </a:stretch>
        </p:blipFill>
        <p:spPr bwMode="auto">
          <a:xfrm>
            <a:off x="3748134" y="5486638"/>
            <a:ext cx="2814032" cy="113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loppt.png"/>
          <p:cNvPicPr>
            <a:picLocks noChangeAspect="1"/>
          </p:cNvPicPr>
          <p:nvPr/>
        </p:nvPicPr>
        <p:blipFill>
          <a:blip r:embed="rId4">
            <a:lum bright="-28000" contrast="39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5" y="5120556"/>
            <a:ext cx="1438166" cy="1634280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20772214"/>
              </p:ext>
            </p:extLst>
          </p:nvPr>
        </p:nvGraphicFramePr>
        <p:xfrm>
          <a:off x="-1" y="965981"/>
          <a:ext cx="9931792" cy="460388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13207"/>
                <a:gridCol w="5372134"/>
                <a:gridCol w="2646451"/>
              </a:tblGrid>
              <a:tr h="6440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фактора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Динамика</a:t>
                      </a:r>
                      <a:r>
                        <a:rPr lang="ru-RU" sz="1400" baseline="0" dirty="0" smtClean="0"/>
                        <a:t> показателя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Влияние на цены строительных материалов, конструкций, изделий</a:t>
                      </a:r>
                      <a:endParaRPr lang="ru-RU" sz="1400" dirty="0"/>
                    </a:p>
                  </a:txBody>
                  <a:tcPr anchor="ctr"/>
                </a:tc>
              </a:tr>
              <a:tr h="74887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Темп роста ВВП, промышленность, инвестиции</a:t>
                      </a:r>
                      <a:endParaRPr lang="ru-RU" sz="1400" b="1" dirty="0" smtClean="0"/>
                    </a:p>
                    <a:p>
                      <a:pPr algn="ctr"/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-3,0%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 -1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,6%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-13,7%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Несмотря на снижение основных показателей экономики России в 2015 г. на цены строительных материалов эти факторы окажут положительное влияние, т.к. приведет к снижению конкуренции и монополизации рынка производства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2802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Колебания валютных курсов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начало 2015 г. стоимость доллара США составляла 56,26 руб. При колебаниях до 69,66 руб., к концу 1 кв. 2015 г. он опустился до 57,68  руб. Аналогичная ситуация с Евро: с 68,37 руб. он поднялся до 78,79 руб. и опустился до 62,05 руб.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обесценивание рубля по отношению к доллару и евро в 2014 г. ограничило конкуренцию на рынке строительных материалов и подтолкнуло цены вверх. Однако прямое влияние данные факторы оказали на отделочные материалы зарубежных производителей или местных производителей, осуществляющих производство на импортном оборудовании, а также на импортные элементы инженерного оборудования, применяемого при строительстве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anchor="ctr"/>
                </a:tc>
              </a:tr>
              <a:tr h="11596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Инфляция и изменение цен</a:t>
                      </a:r>
                      <a:r>
                        <a:rPr lang="ru-RU" sz="1400" b="1" baseline="0" dirty="0" smtClean="0"/>
                        <a:t> на энергоносители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2014 г. уровень инфляции был зафиксирован 11,4%. Только за 1 кв. 2015 г. инфляция составила 7,4% . Минфин сохраняет прогноз по инфляции в 2015 г. на уровне 11%.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Минэкономразвития закладывает индексацию на энергоносители от 3,6% до 6% ежегодно. Любая инфляция способствует росту цен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Стрелка вверх 9"/>
          <p:cNvSpPr/>
          <p:nvPr/>
        </p:nvSpPr>
        <p:spPr>
          <a:xfrm>
            <a:off x="8374966" y="3066757"/>
            <a:ext cx="633046" cy="7174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8374966" y="4403104"/>
            <a:ext cx="633046" cy="7174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8374966" y="1674055"/>
            <a:ext cx="633046" cy="7174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9885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151" y="965981"/>
            <a:ext cx="9252511" cy="4377544"/>
          </a:xfrm>
          <a:prstGeom prst="rect">
            <a:avLst/>
          </a:prstGeom>
          <a:noFill/>
        </p:spPr>
      </p:pic>
      <p:pic>
        <p:nvPicPr>
          <p:cNvPr id="4" name="Изображение 3" descr="rgr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88" y="6055889"/>
            <a:ext cx="1481867" cy="698947"/>
          </a:xfrm>
          <a:prstGeom prst="rect">
            <a:avLst/>
          </a:prstGeom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/>
          <a:srcRect l="25421" t="35726" r="15629" b="26115"/>
          <a:stretch>
            <a:fillRect/>
          </a:stretch>
        </p:blipFill>
        <p:spPr bwMode="auto">
          <a:xfrm>
            <a:off x="3748134" y="5486638"/>
            <a:ext cx="2814032" cy="113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loppt.png"/>
          <p:cNvPicPr>
            <a:picLocks noChangeAspect="1"/>
          </p:cNvPicPr>
          <p:nvPr/>
        </p:nvPicPr>
        <p:blipFill>
          <a:blip r:embed="rId5">
            <a:lum bright="-28000" contrast="39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5" y="5120556"/>
            <a:ext cx="1438166" cy="1634280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81355" y="253218"/>
            <a:ext cx="8596668" cy="712763"/>
          </a:xfrm>
        </p:spPr>
        <p:txBody>
          <a:bodyPr/>
          <a:lstStyle/>
          <a:p>
            <a:r>
              <a:rPr lang="ru-RU" dirty="0" smtClean="0"/>
              <a:t>Технический анализ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9885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Материалы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354" y="712763"/>
            <a:ext cx="9059593" cy="459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Изображение 3" descr="rgr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88" y="6055889"/>
            <a:ext cx="1481867" cy="698947"/>
          </a:xfrm>
          <a:prstGeom prst="rect">
            <a:avLst/>
          </a:prstGeom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/>
          <a:srcRect l="25421" t="35726" r="15629" b="26115"/>
          <a:stretch>
            <a:fillRect/>
          </a:stretch>
        </p:blipFill>
        <p:spPr bwMode="auto">
          <a:xfrm>
            <a:off x="3748134" y="5486638"/>
            <a:ext cx="2814032" cy="113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loppt.png"/>
          <p:cNvPicPr>
            <a:picLocks noChangeAspect="1"/>
          </p:cNvPicPr>
          <p:nvPr/>
        </p:nvPicPr>
        <p:blipFill>
          <a:blip r:embed="rId5">
            <a:lum bright="-28000" contrast="39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5" y="5120556"/>
            <a:ext cx="1438166" cy="1634280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81354" y="0"/>
            <a:ext cx="8596668" cy="712763"/>
          </a:xfrm>
        </p:spPr>
        <p:txBody>
          <a:bodyPr/>
          <a:lstStyle/>
          <a:p>
            <a:r>
              <a:rPr lang="ru-RU" dirty="0" smtClean="0"/>
              <a:t>Технический анализ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9885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rgr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88" y="6055889"/>
            <a:ext cx="1481867" cy="698947"/>
          </a:xfrm>
          <a:prstGeom prst="rect">
            <a:avLst/>
          </a:prstGeom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/>
          <a:srcRect l="25421" t="35726" r="15629" b="26115"/>
          <a:stretch>
            <a:fillRect/>
          </a:stretch>
        </p:blipFill>
        <p:spPr bwMode="auto">
          <a:xfrm>
            <a:off x="3748134" y="5486638"/>
            <a:ext cx="2814032" cy="113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loppt.png"/>
          <p:cNvPicPr>
            <a:picLocks noChangeAspect="1"/>
          </p:cNvPicPr>
          <p:nvPr/>
        </p:nvPicPr>
        <p:blipFill>
          <a:blip r:embed="rId4">
            <a:lum bright="-28000" contrast="39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5" y="5120556"/>
            <a:ext cx="1438166" cy="1634280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81355" y="253218"/>
            <a:ext cx="8596668" cy="7127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Тенденции текущего периода и выводы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0" y="965981"/>
            <a:ext cx="9103105" cy="4154576"/>
          </a:xfrm>
        </p:spPr>
        <p:txBody>
          <a:bodyPr>
            <a:noAutofit/>
          </a:bodyPr>
          <a:lstStyle/>
          <a:p>
            <a:r>
              <a:rPr lang="ru-RU" dirty="0" smtClean="0"/>
              <a:t>местные производители основных строительных материалов цены в </a:t>
            </a:r>
            <a:r>
              <a:rPr lang="ru-RU" dirty="0" err="1" smtClean="0"/>
              <a:t>прайсах</a:t>
            </a:r>
            <a:r>
              <a:rPr lang="ru-RU" dirty="0" smtClean="0"/>
              <a:t> не меняют, однако убирают из предложений специальные условия покупки (акции, дополнительные скидки, индивидуальные условия).</a:t>
            </a:r>
          </a:p>
          <a:p>
            <a:r>
              <a:rPr lang="ru-RU" dirty="0" smtClean="0"/>
              <a:t>•	наблюдается напряженность в расчетах между производителями и потребителями.</a:t>
            </a:r>
          </a:p>
          <a:p>
            <a:r>
              <a:rPr lang="ru-RU" dirty="0" smtClean="0"/>
              <a:t>•	количество выходящих в строительство жилых многоквартирных домов в 2015-2016 гг. будет снижаться по сравнению с 2013-2014 гг. Это приведет в последствии к снижению спроса на основные строительные материалы. В результате производители, скорее всего, пойдут на снижение объемов производства, нежели на значительное снижение цен.</a:t>
            </a:r>
          </a:p>
          <a:p>
            <a:r>
              <a:rPr lang="ru-RU" b="1" i="1" dirty="0" smtClean="0"/>
              <a:t>В итоге можно предполагать годовой размер увеличения цен на строительные материалы в Пермском крае в 2015 г. 10-12%, в 2016 г. – 5-6%.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9885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8502" y="1120588"/>
            <a:ext cx="7766936" cy="1524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6" y="2953934"/>
            <a:ext cx="8073031" cy="216662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ООО «АНАЛИТИЧЕСКИЙ ЦЕНТР «КД-КОНСАЛТИНГ»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614 066 г.ПЕРМЬ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ул.СТАХАНОВСКАЯ, 45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ТЕЛ: +7(342)215-50-86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ANALITIKA@KAMDOLINA.RU</a:t>
            </a: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https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://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www.facebook.com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groups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kd.analitika</a:t>
            </a: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Изображение 5" descr="rgr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88" y="6055889"/>
            <a:ext cx="1481867" cy="698947"/>
          </a:xfrm>
          <a:prstGeom prst="rect">
            <a:avLst/>
          </a:prstGeom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/>
          <a:srcRect l="25421" t="35726" r="15629" b="26115"/>
          <a:stretch>
            <a:fillRect/>
          </a:stretch>
        </p:blipFill>
        <p:spPr bwMode="auto">
          <a:xfrm>
            <a:off x="3748134" y="5486638"/>
            <a:ext cx="2814032" cy="113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Изображение 6" descr="loppt.png"/>
          <p:cNvPicPr>
            <a:picLocks noChangeAspect="1"/>
          </p:cNvPicPr>
          <p:nvPr/>
        </p:nvPicPr>
        <p:blipFill>
          <a:blip r:embed="rId4">
            <a:lum bright="-28000" contrast="39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5" y="5120556"/>
            <a:ext cx="1438166" cy="1634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774779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Другая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B00000"/>
      </a:accent1>
      <a:accent2>
        <a:srgbClr val="B0B0B0"/>
      </a:accent2>
      <a:accent3>
        <a:srgbClr val="D8D8D8"/>
      </a:accent3>
      <a:accent4>
        <a:srgbClr val="757575"/>
      </a:accent4>
      <a:accent5>
        <a:srgbClr val="FFFFFF"/>
      </a:accent5>
      <a:accent6>
        <a:srgbClr val="918655"/>
      </a:accent6>
      <a:hlink>
        <a:srgbClr val="262626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236</TotalTime>
  <Words>499</Words>
  <Application>Microsoft Office PowerPoint</Application>
  <PresentationFormat>Произвольный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Аналитика  для девелопера / застройщика</vt:lpstr>
      <vt:lpstr>Девелопер / застройщик, цель деятельности</vt:lpstr>
      <vt:lpstr>Экономика проекта (в упрощенном виде): Доход – Расход = Прибыль</vt:lpstr>
      <vt:lpstr>Кто ответит на вопрос: Какое изменение стоимости строительных материалов закладывать в расчеты по бюджету проекта в 2015-2016 гг.?</vt:lpstr>
      <vt:lpstr>Факторный анализ</vt:lpstr>
      <vt:lpstr>Технический анализ</vt:lpstr>
      <vt:lpstr>Технический анализ</vt:lpstr>
      <vt:lpstr>Тенденции текущего периода и выводы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(тема доклада)</dc:title>
  <dc:creator>Пользователь Microsoft Office</dc:creator>
  <cp:lastModifiedBy>Alexey</cp:lastModifiedBy>
  <cp:revision>25</cp:revision>
  <dcterms:created xsi:type="dcterms:W3CDTF">2015-03-12T13:47:22Z</dcterms:created>
  <dcterms:modified xsi:type="dcterms:W3CDTF">2015-06-11T21:29:46Z</dcterms:modified>
</cp:coreProperties>
</file>