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58" r:id="rId16"/>
    <p:sldId id="261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600" dirty="0"/>
              <a:t>Динамика цен на квартиры в Риге</a:t>
            </a:r>
          </a:p>
        </c:rich>
      </c:tx>
      <c:layout>
        <c:manualLayout>
          <c:xMode val="edge"/>
          <c:yMode val="edge"/>
          <c:x val="0.22745139210539858"/>
          <c:y val="3.34261838440111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82383353215673"/>
          <c:y val="0.12813370473537605"/>
          <c:w val="0.83333492902674833"/>
          <c:h val="0.50974930362116988"/>
        </c:manualLayout>
      </c:layout>
      <c:lineChart>
        <c:grouping val="standard"/>
        <c:varyColors val="0"/>
        <c:ser>
          <c:idx val="0"/>
          <c:order val="0"/>
          <c:tx>
            <c:strRef>
              <c:f>'C:\Users\ILONA~1.AND\AppData\Local\Temp\[Copy of ! Majokli-grafiki LV.xls]dziv.cena JP'!$N$70</c:f>
              <c:strCache>
                <c:ptCount val="1"/>
                <c:pt idx="0">
                  <c:v>Серийные в микрорайонах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'C:\Users\ILONA~1.AND\AppData\Local\Temp\[Copy of ! Majokli-grafiki LV.xls]dziv.cena JP'!$A$14:$A$48</c:f>
              <c:strCache>
                <c:ptCount val="35"/>
                <c:pt idx="0">
                  <c:v>2005-I</c:v>
                </c:pt>
                <c:pt idx="1">
                  <c:v>2005-II</c:v>
                </c:pt>
                <c:pt idx="2">
                  <c:v>2005-III</c:v>
                </c:pt>
                <c:pt idx="3">
                  <c:v>2005-IV</c:v>
                </c:pt>
                <c:pt idx="4">
                  <c:v>2006-I</c:v>
                </c:pt>
                <c:pt idx="5">
                  <c:v>2006-II</c:v>
                </c:pt>
                <c:pt idx="6">
                  <c:v>2006-III</c:v>
                </c:pt>
                <c:pt idx="7">
                  <c:v>2006-IV</c:v>
                </c:pt>
                <c:pt idx="8">
                  <c:v>2007-I</c:v>
                </c:pt>
                <c:pt idx="9">
                  <c:v>2007-II</c:v>
                </c:pt>
                <c:pt idx="10">
                  <c:v>2007-III</c:v>
                </c:pt>
                <c:pt idx="11">
                  <c:v>2007-IV</c:v>
                </c:pt>
                <c:pt idx="12">
                  <c:v>2008-I</c:v>
                </c:pt>
                <c:pt idx="13">
                  <c:v>2008-II</c:v>
                </c:pt>
                <c:pt idx="14">
                  <c:v>2008-III</c:v>
                </c:pt>
                <c:pt idx="15">
                  <c:v>2008-IV</c:v>
                </c:pt>
                <c:pt idx="16">
                  <c:v>2009-I</c:v>
                </c:pt>
                <c:pt idx="17">
                  <c:v>2009-II</c:v>
                </c:pt>
                <c:pt idx="18">
                  <c:v>2009-III</c:v>
                </c:pt>
                <c:pt idx="19">
                  <c:v>2009-IV</c:v>
                </c:pt>
                <c:pt idx="20">
                  <c:v>2010-I</c:v>
                </c:pt>
                <c:pt idx="21">
                  <c:v>2010-II</c:v>
                </c:pt>
                <c:pt idx="22">
                  <c:v>2010-III</c:v>
                </c:pt>
                <c:pt idx="23">
                  <c:v>2010-IV</c:v>
                </c:pt>
                <c:pt idx="24">
                  <c:v>2011-I</c:v>
                </c:pt>
                <c:pt idx="25">
                  <c:v>2011-II</c:v>
                </c:pt>
                <c:pt idx="26">
                  <c:v>2011-III</c:v>
                </c:pt>
                <c:pt idx="27">
                  <c:v>2011-IV</c:v>
                </c:pt>
                <c:pt idx="28">
                  <c:v>2012-I</c:v>
                </c:pt>
                <c:pt idx="29">
                  <c:v>2012-II</c:v>
                </c:pt>
                <c:pt idx="30">
                  <c:v>2012-III</c:v>
                </c:pt>
                <c:pt idx="31">
                  <c:v>2012-IV</c:v>
                </c:pt>
                <c:pt idx="32">
                  <c:v>2013-I</c:v>
                </c:pt>
                <c:pt idx="33">
                  <c:v>2013-II</c:v>
                </c:pt>
                <c:pt idx="34">
                  <c:v>2013-III</c:v>
                </c:pt>
              </c:strCache>
            </c:strRef>
          </c:cat>
          <c:val>
            <c:numRef>
              <c:f>'C:\Users\ILONA~1.AND\AppData\Local\Temp\[Copy of ! Majokli-grafiki LV.xls]dziv.cena JP'!$H$16:$H$48</c:f>
              <c:numCache>
                <c:formatCode>General</c:formatCode>
                <c:ptCount val="33"/>
                <c:pt idx="0">
                  <c:v>803.92714854866256</c:v>
                </c:pt>
                <c:pt idx="1">
                  <c:v>856.57370517928291</c:v>
                </c:pt>
                <c:pt idx="2">
                  <c:v>984.63289698349467</c:v>
                </c:pt>
                <c:pt idx="3">
                  <c:v>1078.5429709732498</c:v>
                </c:pt>
                <c:pt idx="4">
                  <c:v>1225.0996015936255</c:v>
                </c:pt>
                <c:pt idx="5">
                  <c:v>1404.3824701195219</c:v>
                </c:pt>
                <c:pt idx="6">
                  <c:v>1583.6653386454184</c:v>
                </c:pt>
                <c:pt idx="7">
                  <c:v>1720.2618099032443</c:v>
                </c:pt>
                <c:pt idx="8">
                  <c:v>1585.0882185543539</c:v>
                </c:pt>
                <c:pt idx="9">
                  <c:v>1491.1781445645988</c:v>
                </c:pt>
                <c:pt idx="10">
                  <c:v>1374.5019920318725</c:v>
                </c:pt>
                <c:pt idx="11">
                  <c:v>1260.6715993170176</c:v>
                </c:pt>
                <c:pt idx="12">
                  <c:v>1162.4928856004553</c:v>
                </c:pt>
                <c:pt idx="13">
                  <c:v>1017.3591348890154</c:v>
                </c:pt>
                <c:pt idx="14">
                  <c:v>819.57882754695504</c:v>
                </c:pt>
                <c:pt idx="15">
                  <c:v>556.34604439385316</c:v>
                </c:pt>
                <c:pt idx="16">
                  <c:v>488.04780876494027</c:v>
                </c:pt>
                <c:pt idx="17">
                  <c:v>498.00796812749007</c:v>
                </c:pt>
                <c:pt idx="18">
                  <c:v>526.46556630620375</c:v>
                </c:pt>
                <c:pt idx="19">
                  <c:v>554.92316448491749</c:v>
                </c:pt>
                <c:pt idx="20">
                  <c:v>576.26636311895277</c:v>
                </c:pt>
                <c:pt idx="21">
                  <c:v>576.26636311895277</c:v>
                </c:pt>
                <c:pt idx="22">
                  <c:v>576.26636311895277</c:v>
                </c:pt>
                <c:pt idx="23">
                  <c:v>576.26636311895277</c:v>
                </c:pt>
                <c:pt idx="24">
                  <c:v>576.26636311895277</c:v>
                </c:pt>
                <c:pt idx="25">
                  <c:v>569.1519635742743</c:v>
                </c:pt>
                <c:pt idx="26">
                  <c:v>580</c:v>
                </c:pt>
                <c:pt idx="27">
                  <c:v>585</c:v>
                </c:pt>
                <c:pt idx="28">
                  <c:v>584.8036425725669</c:v>
                </c:pt>
                <c:pt idx="29">
                  <c:v>584.8036425725669</c:v>
                </c:pt>
                <c:pt idx="30">
                  <c:v>590</c:v>
                </c:pt>
                <c:pt idx="31">
                  <c:v>597</c:v>
                </c:pt>
                <c:pt idx="32">
                  <c:v>600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'C:\Users\ILONA~1.AND\AppData\Local\Temp\[Copy of ! Majokli-grafiki LV.xls]dziv.cena JP'!$N$72</c:f>
              <c:strCache>
                <c:ptCount val="1"/>
                <c:pt idx="0">
                  <c:v>Новые в микрорайонах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'C:\Users\ILONA~1.AND\AppData\Local\Temp\[Copy of ! Majokli-grafiki LV.xls]dziv.cena JP'!$A$14:$A$48</c:f>
              <c:strCache>
                <c:ptCount val="35"/>
                <c:pt idx="0">
                  <c:v>2005-I</c:v>
                </c:pt>
                <c:pt idx="1">
                  <c:v>2005-II</c:v>
                </c:pt>
                <c:pt idx="2">
                  <c:v>2005-III</c:v>
                </c:pt>
                <c:pt idx="3">
                  <c:v>2005-IV</c:v>
                </c:pt>
                <c:pt idx="4">
                  <c:v>2006-I</c:v>
                </c:pt>
                <c:pt idx="5">
                  <c:v>2006-II</c:v>
                </c:pt>
                <c:pt idx="6">
                  <c:v>2006-III</c:v>
                </c:pt>
                <c:pt idx="7">
                  <c:v>2006-IV</c:v>
                </c:pt>
                <c:pt idx="8">
                  <c:v>2007-I</c:v>
                </c:pt>
                <c:pt idx="9">
                  <c:v>2007-II</c:v>
                </c:pt>
                <c:pt idx="10">
                  <c:v>2007-III</c:v>
                </c:pt>
                <c:pt idx="11">
                  <c:v>2007-IV</c:v>
                </c:pt>
                <c:pt idx="12">
                  <c:v>2008-I</c:v>
                </c:pt>
                <c:pt idx="13">
                  <c:v>2008-II</c:v>
                </c:pt>
                <c:pt idx="14">
                  <c:v>2008-III</c:v>
                </c:pt>
                <c:pt idx="15">
                  <c:v>2008-IV</c:v>
                </c:pt>
                <c:pt idx="16">
                  <c:v>2009-I</c:v>
                </c:pt>
                <c:pt idx="17">
                  <c:v>2009-II</c:v>
                </c:pt>
                <c:pt idx="18">
                  <c:v>2009-III</c:v>
                </c:pt>
                <c:pt idx="19">
                  <c:v>2009-IV</c:v>
                </c:pt>
                <c:pt idx="20">
                  <c:v>2010-I</c:v>
                </c:pt>
                <c:pt idx="21">
                  <c:v>2010-II</c:v>
                </c:pt>
                <c:pt idx="22">
                  <c:v>2010-III</c:v>
                </c:pt>
                <c:pt idx="23">
                  <c:v>2010-IV</c:v>
                </c:pt>
                <c:pt idx="24">
                  <c:v>2011-I</c:v>
                </c:pt>
                <c:pt idx="25">
                  <c:v>2011-II</c:v>
                </c:pt>
                <c:pt idx="26">
                  <c:v>2011-III</c:v>
                </c:pt>
                <c:pt idx="27">
                  <c:v>2011-IV</c:v>
                </c:pt>
                <c:pt idx="28">
                  <c:v>2012-I</c:v>
                </c:pt>
                <c:pt idx="29">
                  <c:v>2012-II</c:v>
                </c:pt>
                <c:pt idx="30">
                  <c:v>2012-III</c:v>
                </c:pt>
                <c:pt idx="31">
                  <c:v>2012-IV</c:v>
                </c:pt>
                <c:pt idx="32">
                  <c:v>2013-I</c:v>
                </c:pt>
                <c:pt idx="33">
                  <c:v>2013-II</c:v>
                </c:pt>
                <c:pt idx="34">
                  <c:v>2013-III</c:v>
                </c:pt>
              </c:strCache>
            </c:strRef>
          </c:cat>
          <c:val>
            <c:numRef>
              <c:f>'C:\Users\ILONA~1.AND\AppData\Local\Temp\[Copy of ! Majokli-grafiki LV.xls]dziv.cena JP'!$I$16:$I$48</c:f>
              <c:numCache>
                <c:formatCode>General</c:formatCode>
                <c:ptCount val="33"/>
                <c:pt idx="0">
                  <c:v>1543.0421172453046</c:v>
                </c:pt>
                <c:pt idx="1">
                  <c:v>1806.4883323847466</c:v>
                </c:pt>
                <c:pt idx="2">
                  <c:v>1928.8026465566306</c:v>
                </c:pt>
                <c:pt idx="3">
                  <c:v>2107.569721115538</c:v>
                </c:pt>
                <c:pt idx="4">
                  <c:v>2258.1104154809336</c:v>
                </c:pt>
                <c:pt idx="5">
                  <c:v>2408.6511098463288</c:v>
                </c:pt>
                <c:pt idx="6">
                  <c:v>2653.2797381900969</c:v>
                </c:pt>
                <c:pt idx="7">
                  <c:v>2822.6380193511668</c:v>
                </c:pt>
                <c:pt idx="8">
                  <c:v>2860.2731929425158</c:v>
                </c:pt>
                <c:pt idx="9">
                  <c:v>2690.9149117814459</c:v>
                </c:pt>
                <c:pt idx="10">
                  <c:v>2559.1918042117245</c:v>
                </c:pt>
                <c:pt idx="11">
                  <c:v>2371.0159362549798</c:v>
                </c:pt>
                <c:pt idx="12">
                  <c:v>2069.9345475241889</c:v>
                </c:pt>
                <c:pt idx="13">
                  <c:v>1787.6707455890723</c:v>
                </c:pt>
                <c:pt idx="14">
                  <c:v>1411.3190096755834</c:v>
                </c:pt>
                <c:pt idx="15">
                  <c:v>1081.2749003984063</c:v>
                </c:pt>
                <c:pt idx="16">
                  <c:v>878.53585657370513</c:v>
                </c:pt>
                <c:pt idx="17">
                  <c:v>878.53585657370513</c:v>
                </c:pt>
                <c:pt idx="18">
                  <c:v>946.11553784860553</c:v>
                </c:pt>
                <c:pt idx="19">
                  <c:v>1013.6952191235059</c:v>
                </c:pt>
                <c:pt idx="20">
                  <c:v>1081.2749003984063</c:v>
                </c:pt>
                <c:pt idx="21">
                  <c:v>1081.2749003984063</c:v>
                </c:pt>
                <c:pt idx="22">
                  <c:v>1081.2749003984063</c:v>
                </c:pt>
                <c:pt idx="23">
                  <c:v>1148.8545816733067</c:v>
                </c:pt>
                <c:pt idx="24">
                  <c:v>1158.5088218554356</c:v>
                </c:pt>
                <c:pt idx="25">
                  <c:v>1159.647125782584</c:v>
                </c:pt>
                <c:pt idx="26">
                  <c:v>1160</c:v>
                </c:pt>
                <c:pt idx="27">
                  <c:v>1170</c:v>
                </c:pt>
                <c:pt idx="28">
                  <c:v>1173.8759248719409</c:v>
                </c:pt>
                <c:pt idx="29">
                  <c:v>1232.569721115538</c:v>
                </c:pt>
                <c:pt idx="30">
                  <c:v>1294</c:v>
                </c:pt>
                <c:pt idx="31">
                  <c:v>1320</c:v>
                </c:pt>
                <c:pt idx="32">
                  <c:v>1330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'C:\Users\ILONA~1.AND\AppData\Local\Temp\[Copy of ! Majokli-grafiki LV.xls]dziv.cena JP'!$N$71</c:f>
              <c:strCache>
                <c:ptCount val="1"/>
                <c:pt idx="0">
                  <c:v>Новые в центре Риги</c:v>
                </c:pt>
              </c:strCache>
            </c:strRef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strRef>
              <c:f>'C:\Users\ILONA~1.AND\AppData\Local\Temp\[Copy of ! Majokli-grafiki LV.xls]dziv.cena JP'!$A$14:$A$48</c:f>
              <c:strCache>
                <c:ptCount val="35"/>
                <c:pt idx="0">
                  <c:v>2005-I</c:v>
                </c:pt>
                <c:pt idx="1">
                  <c:v>2005-II</c:v>
                </c:pt>
                <c:pt idx="2">
                  <c:v>2005-III</c:v>
                </c:pt>
                <c:pt idx="3">
                  <c:v>2005-IV</c:v>
                </c:pt>
                <c:pt idx="4">
                  <c:v>2006-I</c:v>
                </c:pt>
                <c:pt idx="5">
                  <c:v>2006-II</c:v>
                </c:pt>
                <c:pt idx="6">
                  <c:v>2006-III</c:v>
                </c:pt>
                <c:pt idx="7">
                  <c:v>2006-IV</c:v>
                </c:pt>
                <c:pt idx="8">
                  <c:v>2007-I</c:v>
                </c:pt>
                <c:pt idx="9">
                  <c:v>2007-II</c:v>
                </c:pt>
                <c:pt idx="10">
                  <c:v>2007-III</c:v>
                </c:pt>
                <c:pt idx="11">
                  <c:v>2007-IV</c:v>
                </c:pt>
                <c:pt idx="12">
                  <c:v>2008-I</c:v>
                </c:pt>
                <c:pt idx="13">
                  <c:v>2008-II</c:v>
                </c:pt>
                <c:pt idx="14">
                  <c:v>2008-III</c:v>
                </c:pt>
                <c:pt idx="15">
                  <c:v>2008-IV</c:v>
                </c:pt>
                <c:pt idx="16">
                  <c:v>2009-I</c:v>
                </c:pt>
                <c:pt idx="17">
                  <c:v>2009-II</c:v>
                </c:pt>
                <c:pt idx="18">
                  <c:v>2009-III</c:v>
                </c:pt>
                <c:pt idx="19">
                  <c:v>2009-IV</c:v>
                </c:pt>
                <c:pt idx="20">
                  <c:v>2010-I</c:v>
                </c:pt>
                <c:pt idx="21">
                  <c:v>2010-II</c:v>
                </c:pt>
                <c:pt idx="22">
                  <c:v>2010-III</c:v>
                </c:pt>
                <c:pt idx="23">
                  <c:v>2010-IV</c:v>
                </c:pt>
                <c:pt idx="24">
                  <c:v>2011-I</c:v>
                </c:pt>
                <c:pt idx="25">
                  <c:v>2011-II</c:v>
                </c:pt>
                <c:pt idx="26">
                  <c:v>2011-III</c:v>
                </c:pt>
                <c:pt idx="27">
                  <c:v>2011-IV</c:v>
                </c:pt>
                <c:pt idx="28">
                  <c:v>2012-I</c:v>
                </c:pt>
                <c:pt idx="29">
                  <c:v>2012-II</c:v>
                </c:pt>
                <c:pt idx="30">
                  <c:v>2012-III</c:v>
                </c:pt>
                <c:pt idx="31">
                  <c:v>2012-IV</c:v>
                </c:pt>
                <c:pt idx="32">
                  <c:v>2013-I</c:v>
                </c:pt>
                <c:pt idx="33">
                  <c:v>2013-II</c:v>
                </c:pt>
                <c:pt idx="34">
                  <c:v>2013-III</c:v>
                </c:pt>
              </c:strCache>
            </c:strRef>
          </c:cat>
          <c:val>
            <c:numRef>
              <c:f>'C:\Users\ILONA~1.AND\AppData\Local\Temp\[Copy of ! Majokli-grafiki LV.xls]dziv.cena JP'!$J$16:$J$48</c:f>
              <c:numCache>
                <c:formatCode>General</c:formatCode>
                <c:ptCount val="33"/>
                <c:pt idx="0">
                  <c:v>2100.1707455890723</c:v>
                </c:pt>
                <c:pt idx="1">
                  <c:v>2305.0654524758111</c:v>
                </c:pt>
                <c:pt idx="2">
                  <c:v>2527.0347182697783</c:v>
                </c:pt>
                <c:pt idx="3">
                  <c:v>2731.929425156517</c:v>
                </c:pt>
                <c:pt idx="4">
                  <c:v>2936.8241320432558</c:v>
                </c:pt>
                <c:pt idx="5">
                  <c:v>3244.1661923733636</c:v>
                </c:pt>
                <c:pt idx="6">
                  <c:v>3585.6573705179285</c:v>
                </c:pt>
                <c:pt idx="7">
                  <c:v>3671.0301650540696</c:v>
                </c:pt>
                <c:pt idx="8">
                  <c:v>3671.0301650540696</c:v>
                </c:pt>
                <c:pt idx="9">
                  <c:v>3414.9117814456463</c:v>
                </c:pt>
                <c:pt idx="10">
                  <c:v>3073.4206033010814</c:v>
                </c:pt>
                <c:pt idx="11">
                  <c:v>2834.3767785998862</c:v>
                </c:pt>
                <c:pt idx="12">
                  <c:v>2595.3329538986909</c:v>
                </c:pt>
                <c:pt idx="13">
                  <c:v>2390.4382470119522</c:v>
                </c:pt>
                <c:pt idx="14">
                  <c:v>2170.1764371087083</c:v>
                </c:pt>
                <c:pt idx="15">
                  <c:v>1837.6494023904384</c:v>
                </c:pt>
                <c:pt idx="16">
                  <c:v>1715.1394422310759</c:v>
                </c:pt>
                <c:pt idx="17">
                  <c:v>1662.635173591349</c:v>
                </c:pt>
                <c:pt idx="18">
                  <c:v>1715.1394422310759</c:v>
                </c:pt>
                <c:pt idx="19">
                  <c:v>1802.6465566306206</c:v>
                </c:pt>
                <c:pt idx="20">
                  <c:v>1802.6465566306206</c:v>
                </c:pt>
                <c:pt idx="21">
                  <c:v>1802.6465566306206</c:v>
                </c:pt>
                <c:pt idx="22">
                  <c:v>1837.6494023904384</c:v>
                </c:pt>
                <c:pt idx="23">
                  <c:v>1837.6494023904384</c:v>
                </c:pt>
                <c:pt idx="24">
                  <c:v>1965.4097894137735</c:v>
                </c:pt>
                <c:pt idx="25">
                  <c:v>1965.4097894137735</c:v>
                </c:pt>
                <c:pt idx="26">
                  <c:v>2025</c:v>
                </c:pt>
                <c:pt idx="27">
                  <c:v>2150</c:v>
                </c:pt>
                <c:pt idx="28">
                  <c:v>2205.463858850313</c:v>
                </c:pt>
                <c:pt idx="29">
                  <c:v>2276.6078542970972</c:v>
                </c:pt>
                <c:pt idx="30">
                  <c:v>2400</c:v>
                </c:pt>
                <c:pt idx="31">
                  <c:v>2450</c:v>
                </c:pt>
                <c:pt idx="32">
                  <c:v>2500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'C:\Users\ILONA~1.AND\AppData\Local\Temp\[Copy of ! Majokli-grafiki LV.xls]dziv.cena JP'!$N$73</c:f>
              <c:strCache>
                <c:ptCount val="1"/>
                <c:pt idx="0">
                  <c:v>Новые вблизи Старой Риги</c:v>
                </c:pt>
              </c:strCache>
            </c:strRef>
          </c:tx>
          <c:spPr>
            <a:ln w="381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strRef>
              <c:f>'C:\Users\ILONA~1.AND\AppData\Local\Temp\[Copy of ! Majokli-grafiki LV.xls]dziv.cena JP'!$A$14:$A$48</c:f>
              <c:strCache>
                <c:ptCount val="35"/>
                <c:pt idx="0">
                  <c:v>2005-I</c:v>
                </c:pt>
                <c:pt idx="1">
                  <c:v>2005-II</c:v>
                </c:pt>
                <c:pt idx="2">
                  <c:v>2005-III</c:v>
                </c:pt>
                <c:pt idx="3">
                  <c:v>2005-IV</c:v>
                </c:pt>
                <c:pt idx="4">
                  <c:v>2006-I</c:v>
                </c:pt>
                <c:pt idx="5">
                  <c:v>2006-II</c:v>
                </c:pt>
                <c:pt idx="6">
                  <c:v>2006-III</c:v>
                </c:pt>
                <c:pt idx="7">
                  <c:v>2006-IV</c:v>
                </c:pt>
                <c:pt idx="8">
                  <c:v>2007-I</c:v>
                </c:pt>
                <c:pt idx="9">
                  <c:v>2007-II</c:v>
                </c:pt>
                <c:pt idx="10">
                  <c:v>2007-III</c:v>
                </c:pt>
                <c:pt idx="11">
                  <c:v>2007-IV</c:v>
                </c:pt>
                <c:pt idx="12">
                  <c:v>2008-I</c:v>
                </c:pt>
                <c:pt idx="13">
                  <c:v>2008-II</c:v>
                </c:pt>
                <c:pt idx="14">
                  <c:v>2008-III</c:v>
                </c:pt>
                <c:pt idx="15">
                  <c:v>2008-IV</c:v>
                </c:pt>
                <c:pt idx="16">
                  <c:v>2009-I</c:v>
                </c:pt>
                <c:pt idx="17">
                  <c:v>2009-II</c:v>
                </c:pt>
                <c:pt idx="18">
                  <c:v>2009-III</c:v>
                </c:pt>
                <c:pt idx="19">
                  <c:v>2009-IV</c:v>
                </c:pt>
                <c:pt idx="20">
                  <c:v>2010-I</c:v>
                </c:pt>
                <c:pt idx="21">
                  <c:v>2010-II</c:v>
                </c:pt>
                <c:pt idx="22">
                  <c:v>2010-III</c:v>
                </c:pt>
                <c:pt idx="23">
                  <c:v>2010-IV</c:v>
                </c:pt>
                <c:pt idx="24">
                  <c:v>2011-I</c:v>
                </c:pt>
                <c:pt idx="25">
                  <c:v>2011-II</c:v>
                </c:pt>
                <c:pt idx="26">
                  <c:v>2011-III</c:v>
                </c:pt>
                <c:pt idx="27">
                  <c:v>2011-IV</c:v>
                </c:pt>
                <c:pt idx="28">
                  <c:v>2012-I</c:v>
                </c:pt>
                <c:pt idx="29">
                  <c:v>2012-II</c:v>
                </c:pt>
                <c:pt idx="30">
                  <c:v>2012-III</c:v>
                </c:pt>
                <c:pt idx="31">
                  <c:v>2012-IV</c:v>
                </c:pt>
                <c:pt idx="32">
                  <c:v>2013-I</c:v>
                </c:pt>
                <c:pt idx="33">
                  <c:v>2013-II</c:v>
                </c:pt>
                <c:pt idx="34">
                  <c:v>2013-III</c:v>
                </c:pt>
              </c:strCache>
            </c:strRef>
          </c:cat>
          <c:val>
            <c:numRef>
              <c:f>'C:\Users\ILONA~1.AND\AppData\Local\Temp\[Copy of ! Majokli-grafiki LV.xls]dziv.cena JP'!$K$16:$K$48</c:f>
              <c:numCache>
                <c:formatCode>General</c:formatCode>
                <c:ptCount val="33"/>
                <c:pt idx="0">
                  <c:v>3201.4797951052933</c:v>
                </c:pt>
                <c:pt idx="1">
                  <c:v>3325.9817871371656</c:v>
                </c:pt>
                <c:pt idx="2">
                  <c:v>3557.1997723392146</c:v>
                </c:pt>
                <c:pt idx="3">
                  <c:v>3735.0597609561755</c:v>
                </c:pt>
                <c:pt idx="4">
                  <c:v>3948.4917472965285</c:v>
                </c:pt>
                <c:pt idx="5">
                  <c:v>4090.7797381900969</c:v>
                </c:pt>
                <c:pt idx="6">
                  <c:v>4268.6397268070577</c:v>
                </c:pt>
                <c:pt idx="7">
                  <c:v>4446.4997154240182</c:v>
                </c:pt>
                <c:pt idx="8">
                  <c:v>4357.5697211155384</c:v>
                </c:pt>
                <c:pt idx="9">
                  <c:v>3912.919749573136</c:v>
                </c:pt>
                <c:pt idx="10">
                  <c:v>3592.7717700626067</c:v>
                </c:pt>
                <c:pt idx="11">
                  <c:v>3237.0517928286854</c:v>
                </c:pt>
                <c:pt idx="12">
                  <c:v>2988.0478087649403</c:v>
                </c:pt>
                <c:pt idx="13">
                  <c:v>2756.8298235628913</c:v>
                </c:pt>
                <c:pt idx="14">
                  <c:v>2561.1838360842344</c:v>
                </c:pt>
                <c:pt idx="15">
                  <c:v>2464.4280022766079</c:v>
                </c:pt>
                <c:pt idx="16">
                  <c:v>2312.1798520204898</c:v>
                </c:pt>
                <c:pt idx="17">
                  <c:v>2340.6374501992032</c:v>
                </c:pt>
                <c:pt idx="18">
                  <c:v>2416.0500853727945</c:v>
                </c:pt>
                <c:pt idx="19">
                  <c:v>2451.6220830961865</c:v>
                </c:pt>
                <c:pt idx="20">
                  <c:v>2591.0643141718838</c:v>
                </c:pt>
                <c:pt idx="21">
                  <c:v>2687.8201479795107</c:v>
                </c:pt>
                <c:pt idx="22">
                  <c:v>2736.1980648833242</c:v>
                </c:pt>
                <c:pt idx="23">
                  <c:v>2988.0478087649403</c:v>
                </c:pt>
                <c:pt idx="24">
                  <c:v>3180.1365964712577</c:v>
                </c:pt>
                <c:pt idx="25">
                  <c:v>3414.9117814456463</c:v>
                </c:pt>
                <c:pt idx="26">
                  <c:v>3529</c:v>
                </c:pt>
                <c:pt idx="27">
                  <c:v>3690</c:v>
                </c:pt>
                <c:pt idx="28">
                  <c:v>3841.7757541263518</c:v>
                </c:pt>
                <c:pt idx="29">
                  <c:v>3912.919749573136</c:v>
                </c:pt>
                <c:pt idx="30">
                  <c:v>4100</c:v>
                </c:pt>
                <c:pt idx="31">
                  <c:v>4150</c:v>
                </c:pt>
                <c:pt idx="32">
                  <c:v>4200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61088"/>
        <c:axId val="33963008"/>
      </c:lineChart>
      <c:catAx>
        <c:axId val="3396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lv-LV" sz="90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Источник</a:t>
                </a:r>
                <a:r>
                  <a:rPr lang="lv-LV" sz="9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: LATIO</a:t>
                </a:r>
              </a:p>
            </c:rich>
          </c:tx>
          <c:layout>
            <c:manualLayout>
              <c:xMode val="edge"/>
              <c:yMode val="edge"/>
              <c:x val="1.3308871765571021E-2"/>
              <c:y val="0.848854371119258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39630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3963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/>
                  <a:t>EUR/</a:t>
                </a:r>
                <a:r>
                  <a:rPr lang="ru-RU"/>
                  <a:t>кв.м.</a:t>
                </a:r>
              </a:p>
            </c:rich>
          </c:tx>
          <c:layout>
            <c:manualLayout>
              <c:xMode val="edge"/>
              <c:yMode val="edge"/>
              <c:x val="9.8039215686274508E-3"/>
              <c:y val="0.111420612813370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3961088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959285569577237"/>
          <c:y val="0.82353746409129147"/>
          <c:w val="0.76125317359227229"/>
          <c:h val="0.1166669831461131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600" dirty="0"/>
              <a:t>Цены на землю
под коммерческую застройку в Риге</a:t>
            </a:r>
          </a:p>
        </c:rich>
      </c:tx>
      <c:layout>
        <c:manualLayout>
          <c:xMode val="edge"/>
          <c:yMode val="edge"/>
          <c:x val="0.23091995512166394"/>
          <c:y val="1.51513764267838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90033033070337"/>
          <c:y val="0.1606065358858188"/>
          <c:w val="0.85127282908133284"/>
          <c:h val="0.59091083957989932"/>
        </c:manualLayout>
      </c:layout>
      <c:lineChart>
        <c:grouping val="standard"/>
        <c:varyColors val="0"/>
        <c:ser>
          <c:idx val="2"/>
          <c:order val="0"/>
          <c:tx>
            <c:v>земля под торговлю в центре Риги</c:v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'P:\depts.vecie\Tirgus_analize\_Ikmenesha parskatiem_\[! Komerc-grafiki RU.xls]pardoshanas cenas'!$C$2:$AX$2</c:f>
              <c:strCache>
                <c:ptCount val="48"/>
                <c:pt idx="0">
                  <c:v>2001-IV</c:v>
                </c:pt>
                <c:pt idx="1">
                  <c:v>2002-I</c:v>
                </c:pt>
                <c:pt idx="2">
                  <c:v>2002-II</c:v>
                </c:pt>
                <c:pt idx="3">
                  <c:v>2002-III</c:v>
                </c:pt>
                <c:pt idx="4">
                  <c:v>2002-IV</c:v>
                </c:pt>
                <c:pt idx="5">
                  <c:v>2003-I</c:v>
                </c:pt>
                <c:pt idx="6">
                  <c:v>2003-II</c:v>
                </c:pt>
                <c:pt idx="7">
                  <c:v>2003-III</c:v>
                </c:pt>
                <c:pt idx="8">
                  <c:v>2003-IV</c:v>
                </c:pt>
                <c:pt idx="9">
                  <c:v>2004-I</c:v>
                </c:pt>
                <c:pt idx="10">
                  <c:v>2004-II</c:v>
                </c:pt>
                <c:pt idx="11">
                  <c:v>2004-III</c:v>
                </c:pt>
                <c:pt idx="12">
                  <c:v>2004-IV</c:v>
                </c:pt>
                <c:pt idx="13">
                  <c:v>2005-I</c:v>
                </c:pt>
                <c:pt idx="14">
                  <c:v>2005-II</c:v>
                </c:pt>
                <c:pt idx="15">
                  <c:v>2005-III</c:v>
                </c:pt>
                <c:pt idx="16">
                  <c:v>2005-IV</c:v>
                </c:pt>
                <c:pt idx="17">
                  <c:v>2006-I</c:v>
                </c:pt>
                <c:pt idx="18">
                  <c:v>2006-II</c:v>
                </c:pt>
                <c:pt idx="19">
                  <c:v>2006-III</c:v>
                </c:pt>
                <c:pt idx="20">
                  <c:v>2006-IV</c:v>
                </c:pt>
                <c:pt idx="21">
                  <c:v>2007-I</c:v>
                </c:pt>
                <c:pt idx="22">
                  <c:v>2007-II</c:v>
                </c:pt>
                <c:pt idx="23">
                  <c:v>2007-III</c:v>
                </c:pt>
                <c:pt idx="24">
                  <c:v>2007-IV</c:v>
                </c:pt>
                <c:pt idx="25">
                  <c:v>2008-I</c:v>
                </c:pt>
                <c:pt idx="26">
                  <c:v>2008-II</c:v>
                </c:pt>
                <c:pt idx="27">
                  <c:v>2008-III</c:v>
                </c:pt>
                <c:pt idx="28">
                  <c:v>2008-IV</c:v>
                </c:pt>
                <c:pt idx="29">
                  <c:v>2009-I</c:v>
                </c:pt>
                <c:pt idx="30">
                  <c:v>2009-II</c:v>
                </c:pt>
                <c:pt idx="31">
                  <c:v>2009-III</c:v>
                </c:pt>
                <c:pt idx="32">
                  <c:v>2009-IV</c:v>
                </c:pt>
                <c:pt idx="33">
                  <c:v>2010-I</c:v>
                </c:pt>
                <c:pt idx="34">
                  <c:v>2010-II</c:v>
                </c:pt>
                <c:pt idx="35">
                  <c:v>2010-III</c:v>
                </c:pt>
                <c:pt idx="36">
                  <c:v>2010-IV</c:v>
                </c:pt>
                <c:pt idx="37">
                  <c:v>2011-I</c:v>
                </c:pt>
                <c:pt idx="38">
                  <c:v>2011-II</c:v>
                </c:pt>
                <c:pt idx="39">
                  <c:v>2011-III</c:v>
                </c:pt>
                <c:pt idx="40">
                  <c:v>2011-IV</c:v>
                </c:pt>
                <c:pt idx="41">
                  <c:v>2012-I</c:v>
                </c:pt>
                <c:pt idx="42">
                  <c:v>2012-II</c:v>
                </c:pt>
                <c:pt idx="43">
                  <c:v>2012-III</c:v>
                </c:pt>
                <c:pt idx="44">
                  <c:v>2012-IV</c:v>
                </c:pt>
                <c:pt idx="45">
                  <c:v>2013-I</c:v>
                </c:pt>
                <c:pt idx="46">
                  <c:v>2013-II</c:v>
                </c:pt>
                <c:pt idx="47">
                  <c:v>2013-III</c:v>
                </c:pt>
              </c:strCache>
            </c:strRef>
          </c:cat>
          <c:val>
            <c:numRef>
              <c:f>'P:\depts.vecie\Tirgus_analize\_Ikmenesha parskatiem_\[! Komerc-grafiki RU.xls]pardoshanas cenas eiro'!$C$11:$AX$11</c:f>
              <c:numCache>
                <c:formatCode>General</c:formatCode>
                <c:ptCount val="48"/>
                <c:pt idx="0">
                  <c:v>56.915196357427433</c:v>
                </c:pt>
                <c:pt idx="1">
                  <c:v>56.915196357427433</c:v>
                </c:pt>
                <c:pt idx="2">
                  <c:v>61.183836084234493</c:v>
                </c:pt>
                <c:pt idx="3">
                  <c:v>71.143995446784288</c:v>
                </c:pt>
                <c:pt idx="4">
                  <c:v>85.372794536141157</c:v>
                </c:pt>
                <c:pt idx="5">
                  <c:v>99.601593625498012</c:v>
                </c:pt>
                <c:pt idx="6">
                  <c:v>122.36767216846899</c:v>
                </c:pt>
                <c:pt idx="7">
                  <c:v>142.28799089356858</c:v>
                </c:pt>
                <c:pt idx="8">
                  <c:v>170.74558907228231</c:v>
                </c:pt>
                <c:pt idx="9">
                  <c:v>256.11838360842347</c:v>
                </c:pt>
                <c:pt idx="10">
                  <c:v>355.71997723392144</c:v>
                </c:pt>
                <c:pt idx="11">
                  <c:v>369.94877632327831</c:v>
                </c:pt>
                <c:pt idx="12">
                  <c:v>412.63517359134892</c:v>
                </c:pt>
                <c:pt idx="13">
                  <c:v>441.0927717700626</c:v>
                </c:pt>
                <c:pt idx="14">
                  <c:v>455.32157085941947</c:v>
                </c:pt>
                <c:pt idx="15">
                  <c:v>469.55036994877634</c:v>
                </c:pt>
                <c:pt idx="16">
                  <c:v>469.55036994877634</c:v>
                </c:pt>
                <c:pt idx="17">
                  <c:v>498.00796812749007</c:v>
                </c:pt>
                <c:pt idx="18">
                  <c:v>540.69436539556068</c:v>
                </c:pt>
                <c:pt idx="19">
                  <c:v>853.72794536141157</c:v>
                </c:pt>
                <c:pt idx="20">
                  <c:v>967.55833807626641</c:v>
                </c:pt>
                <c:pt idx="21">
                  <c:v>1081.3887307911214</c:v>
                </c:pt>
                <c:pt idx="22">
                  <c:v>1138.3039271485486</c:v>
                </c:pt>
                <c:pt idx="23">
                  <c:v>981.78713716562322</c:v>
                </c:pt>
                <c:pt idx="24">
                  <c:v>853.72794536141157</c:v>
                </c:pt>
                <c:pt idx="25">
                  <c:v>682.98235628912926</c:v>
                </c:pt>
                <c:pt idx="26">
                  <c:v>569.1519635742743</c:v>
                </c:pt>
                <c:pt idx="27">
                  <c:v>483.7791690381332</c:v>
                </c:pt>
                <c:pt idx="28">
                  <c:v>426.86397268070579</c:v>
                </c:pt>
                <c:pt idx="29">
                  <c:v>355.71997723392144</c:v>
                </c:pt>
                <c:pt idx="30">
                  <c:v>256.11838360842347</c:v>
                </c:pt>
                <c:pt idx="31">
                  <c:v>249.00398406374504</c:v>
                </c:pt>
                <c:pt idx="32">
                  <c:v>213.43198634035289</c:v>
                </c:pt>
                <c:pt idx="33">
                  <c:v>210.5862265224815</c:v>
                </c:pt>
                <c:pt idx="34">
                  <c:v>210.5862265224815</c:v>
                </c:pt>
                <c:pt idx="35">
                  <c:v>210.5862265224815</c:v>
                </c:pt>
                <c:pt idx="36">
                  <c:v>210.5862265224815</c:v>
                </c:pt>
                <c:pt idx="37">
                  <c:v>220.5463858850313</c:v>
                </c:pt>
                <c:pt idx="38">
                  <c:v>234.77518497438817</c:v>
                </c:pt>
                <c:pt idx="39">
                  <c:v>241.8895845190666</c:v>
                </c:pt>
                <c:pt idx="40">
                  <c:v>249.00398406374504</c:v>
                </c:pt>
                <c:pt idx="41">
                  <c:v>249.00398406374504</c:v>
                </c:pt>
                <c:pt idx="42">
                  <c:v>249.00398406374504</c:v>
                </c:pt>
                <c:pt idx="43">
                  <c:v>263.23278315310188</c:v>
                </c:pt>
                <c:pt idx="44">
                  <c:v>263.23278315310188</c:v>
                </c:pt>
                <c:pt idx="45">
                  <c:v>270.34718269778034</c:v>
                </c:pt>
                <c:pt idx="46">
                  <c:v>270.34718269778034</c:v>
                </c:pt>
                <c:pt idx="47">
                  <c:v>284.57598178713715</c:v>
                </c:pt>
              </c:numCache>
            </c:numRef>
          </c:val>
          <c:smooth val="0"/>
        </c:ser>
        <c:ser>
          <c:idx val="1"/>
          <c:order val="1"/>
          <c:tx>
            <c:v>земля под торговлю в микрорайонах Риги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'P:\depts.vecie\Tirgus_analize\_Ikmenesha parskatiem_\[! Komerc-grafiki RU.xls]pardoshanas cenas'!$C$2:$AX$2</c:f>
              <c:strCache>
                <c:ptCount val="48"/>
                <c:pt idx="0">
                  <c:v>2001-IV</c:v>
                </c:pt>
                <c:pt idx="1">
                  <c:v>2002-I</c:v>
                </c:pt>
                <c:pt idx="2">
                  <c:v>2002-II</c:v>
                </c:pt>
                <c:pt idx="3">
                  <c:v>2002-III</c:v>
                </c:pt>
                <c:pt idx="4">
                  <c:v>2002-IV</c:v>
                </c:pt>
                <c:pt idx="5">
                  <c:v>2003-I</c:v>
                </c:pt>
                <c:pt idx="6">
                  <c:v>2003-II</c:v>
                </c:pt>
                <c:pt idx="7">
                  <c:v>2003-III</c:v>
                </c:pt>
                <c:pt idx="8">
                  <c:v>2003-IV</c:v>
                </c:pt>
                <c:pt idx="9">
                  <c:v>2004-I</c:v>
                </c:pt>
                <c:pt idx="10">
                  <c:v>2004-II</c:v>
                </c:pt>
                <c:pt idx="11">
                  <c:v>2004-III</c:v>
                </c:pt>
                <c:pt idx="12">
                  <c:v>2004-IV</c:v>
                </c:pt>
                <c:pt idx="13">
                  <c:v>2005-I</c:v>
                </c:pt>
                <c:pt idx="14">
                  <c:v>2005-II</c:v>
                </c:pt>
                <c:pt idx="15">
                  <c:v>2005-III</c:v>
                </c:pt>
                <c:pt idx="16">
                  <c:v>2005-IV</c:v>
                </c:pt>
                <c:pt idx="17">
                  <c:v>2006-I</c:v>
                </c:pt>
                <c:pt idx="18">
                  <c:v>2006-II</c:v>
                </c:pt>
                <c:pt idx="19">
                  <c:v>2006-III</c:v>
                </c:pt>
                <c:pt idx="20">
                  <c:v>2006-IV</c:v>
                </c:pt>
                <c:pt idx="21">
                  <c:v>2007-I</c:v>
                </c:pt>
                <c:pt idx="22">
                  <c:v>2007-II</c:v>
                </c:pt>
                <c:pt idx="23">
                  <c:v>2007-III</c:v>
                </c:pt>
                <c:pt idx="24">
                  <c:v>2007-IV</c:v>
                </c:pt>
                <c:pt idx="25">
                  <c:v>2008-I</c:v>
                </c:pt>
                <c:pt idx="26">
                  <c:v>2008-II</c:v>
                </c:pt>
                <c:pt idx="27">
                  <c:v>2008-III</c:v>
                </c:pt>
                <c:pt idx="28">
                  <c:v>2008-IV</c:v>
                </c:pt>
                <c:pt idx="29">
                  <c:v>2009-I</c:v>
                </c:pt>
                <c:pt idx="30">
                  <c:v>2009-II</c:v>
                </c:pt>
                <c:pt idx="31">
                  <c:v>2009-III</c:v>
                </c:pt>
                <c:pt idx="32">
                  <c:v>2009-IV</c:v>
                </c:pt>
                <c:pt idx="33">
                  <c:v>2010-I</c:v>
                </c:pt>
                <c:pt idx="34">
                  <c:v>2010-II</c:v>
                </c:pt>
                <c:pt idx="35">
                  <c:v>2010-III</c:v>
                </c:pt>
                <c:pt idx="36">
                  <c:v>2010-IV</c:v>
                </c:pt>
                <c:pt idx="37">
                  <c:v>2011-I</c:v>
                </c:pt>
                <c:pt idx="38">
                  <c:v>2011-II</c:v>
                </c:pt>
                <c:pt idx="39">
                  <c:v>2011-III</c:v>
                </c:pt>
                <c:pt idx="40">
                  <c:v>2011-IV</c:v>
                </c:pt>
                <c:pt idx="41">
                  <c:v>2012-I</c:v>
                </c:pt>
                <c:pt idx="42">
                  <c:v>2012-II</c:v>
                </c:pt>
                <c:pt idx="43">
                  <c:v>2012-III</c:v>
                </c:pt>
                <c:pt idx="44">
                  <c:v>2012-IV</c:v>
                </c:pt>
                <c:pt idx="45">
                  <c:v>2013-I</c:v>
                </c:pt>
                <c:pt idx="46">
                  <c:v>2013-II</c:v>
                </c:pt>
                <c:pt idx="47">
                  <c:v>2013-III</c:v>
                </c:pt>
              </c:strCache>
            </c:strRef>
          </c:cat>
          <c:val>
            <c:numRef>
              <c:f>'P:\depts.vecie\Tirgus_analize\_Ikmenesha parskatiem_\[! Komerc-grafiki RU.xls]pardoshanas cenas eiro'!$C$12:$AX$12</c:f>
              <c:numCache>
                <c:formatCode>General</c:formatCode>
                <c:ptCount val="48"/>
                <c:pt idx="0">
                  <c:v>14.228799089356858</c:v>
                </c:pt>
                <c:pt idx="1">
                  <c:v>24.188958451906661</c:v>
                </c:pt>
                <c:pt idx="2">
                  <c:v>24.900398406374503</c:v>
                </c:pt>
                <c:pt idx="3">
                  <c:v>25.611838360842345</c:v>
                </c:pt>
                <c:pt idx="4">
                  <c:v>28.457598178713717</c:v>
                </c:pt>
                <c:pt idx="5">
                  <c:v>29.880478087649404</c:v>
                </c:pt>
                <c:pt idx="6">
                  <c:v>32.726237905520776</c:v>
                </c:pt>
                <c:pt idx="7">
                  <c:v>34.14911781445646</c:v>
                </c:pt>
                <c:pt idx="8">
                  <c:v>35.571997723392144</c:v>
                </c:pt>
                <c:pt idx="9">
                  <c:v>49.800796812749006</c:v>
                </c:pt>
                <c:pt idx="10">
                  <c:v>56.915196357427433</c:v>
                </c:pt>
                <c:pt idx="11">
                  <c:v>56.915196357427433</c:v>
                </c:pt>
                <c:pt idx="12">
                  <c:v>92.487194080819577</c:v>
                </c:pt>
                <c:pt idx="13">
                  <c:v>120.9447922595333</c:v>
                </c:pt>
                <c:pt idx="14">
                  <c:v>135.17359134889017</c:v>
                </c:pt>
                <c:pt idx="15">
                  <c:v>142.28799089356858</c:v>
                </c:pt>
                <c:pt idx="16">
                  <c:v>170.74558907228231</c:v>
                </c:pt>
                <c:pt idx="17">
                  <c:v>184.97438816163915</c:v>
                </c:pt>
                <c:pt idx="18">
                  <c:v>213.43198634035289</c:v>
                </c:pt>
                <c:pt idx="19">
                  <c:v>263.23278315310188</c:v>
                </c:pt>
                <c:pt idx="20">
                  <c:v>284.57598178713715</c:v>
                </c:pt>
                <c:pt idx="21">
                  <c:v>267.50142287990894</c:v>
                </c:pt>
                <c:pt idx="22">
                  <c:v>220.5463858850313</c:v>
                </c:pt>
                <c:pt idx="23">
                  <c:v>192.08878770631759</c:v>
                </c:pt>
                <c:pt idx="24">
                  <c:v>177.85998861696072</c:v>
                </c:pt>
                <c:pt idx="25">
                  <c:v>156.51678998292545</c:v>
                </c:pt>
                <c:pt idx="26">
                  <c:v>142.28799089356858</c:v>
                </c:pt>
                <c:pt idx="27">
                  <c:v>120.9447922595333</c:v>
                </c:pt>
                <c:pt idx="28">
                  <c:v>99.601593625498012</c:v>
                </c:pt>
                <c:pt idx="29">
                  <c:v>85.372794536141157</c:v>
                </c:pt>
                <c:pt idx="30">
                  <c:v>78.258394991462723</c:v>
                </c:pt>
                <c:pt idx="31">
                  <c:v>68.29823562891292</c:v>
                </c:pt>
                <c:pt idx="32">
                  <c:v>64.029595902105868</c:v>
                </c:pt>
                <c:pt idx="33">
                  <c:v>64.029595902105868</c:v>
                </c:pt>
                <c:pt idx="34">
                  <c:v>64.029595902105868</c:v>
                </c:pt>
                <c:pt idx="35">
                  <c:v>64.029595902105868</c:v>
                </c:pt>
                <c:pt idx="36">
                  <c:v>64.029595902105868</c:v>
                </c:pt>
                <c:pt idx="37">
                  <c:v>64.029595902105868</c:v>
                </c:pt>
                <c:pt idx="38">
                  <c:v>64.029595902105868</c:v>
                </c:pt>
                <c:pt idx="39">
                  <c:v>64.029595902105868</c:v>
                </c:pt>
                <c:pt idx="40">
                  <c:v>64.029595902105868</c:v>
                </c:pt>
                <c:pt idx="41">
                  <c:v>64.029595902105868</c:v>
                </c:pt>
                <c:pt idx="42">
                  <c:v>64.029595902105868</c:v>
                </c:pt>
                <c:pt idx="43">
                  <c:v>66.875355719977236</c:v>
                </c:pt>
                <c:pt idx="44">
                  <c:v>66.875355719977236</c:v>
                </c:pt>
                <c:pt idx="45">
                  <c:v>66.875355719977236</c:v>
                </c:pt>
                <c:pt idx="46">
                  <c:v>66.875355719977236</c:v>
                </c:pt>
                <c:pt idx="47">
                  <c:v>68.29823562891292</c:v>
                </c:pt>
              </c:numCache>
            </c:numRef>
          </c:val>
          <c:smooth val="0"/>
        </c:ser>
        <c:ser>
          <c:idx val="0"/>
          <c:order val="2"/>
          <c:tx>
            <c:v>земля под производство в микрорайонах Риги</c:v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strRef>
              <c:f>'P:\depts.vecie\Tirgus_analize\_Ikmenesha parskatiem_\[! Komerc-grafiki RU.xls]pardoshanas cenas'!$C$2:$AX$2</c:f>
              <c:strCache>
                <c:ptCount val="48"/>
                <c:pt idx="0">
                  <c:v>2001-IV</c:v>
                </c:pt>
                <c:pt idx="1">
                  <c:v>2002-I</c:v>
                </c:pt>
                <c:pt idx="2">
                  <c:v>2002-II</c:v>
                </c:pt>
                <c:pt idx="3">
                  <c:v>2002-III</c:v>
                </c:pt>
                <c:pt idx="4">
                  <c:v>2002-IV</c:v>
                </c:pt>
                <c:pt idx="5">
                  <c:v>2003-I</c:v>
                </c:pt>
                <c:pt idx="6">
                  <c:v>2003-II</c:v>
                </c:pt>
                <c:pt idx="7">
                  <c:v>2003-III</c:v>
                </c:pt>
                <c:pt idx="8">
                  <c:v>2003-IV</c:v>
                </c:pt>
                <c:pt idx="9">
                  <c:v>2004-I</c:v>
                </c:pt>
                <c:pt idx="10">
                  <c:v>2004-II</c:v>
                </c:pt>
                <c:pt idx="11">
                  <c:v>2004-III</c:v>
                </c:pt>
                <c:pt idx="12">
                  <c:v>2004-IV</c:v>
                </c:pt>
                <c:pt idx="13">
                  <c:v>2005-I</c:v>
                </c:pt>
                <c:pt idx="14">
                  <c:v>2005-II</c:v>
                </c:pt>
                <c:pt idx="15">
                  <c:v>2005-III</c:v>
                </c:pt>
                <c:pt idx="16">
                  <c:v>2005-IV</c:v>
                </c:pt>
                <c:pt idx="17">
                  <c:v>2006-I</c:v>
                </c:pt>
                <c:pt idx="18">
                  <c:v>2006-II</c:v>
                </c:pt>
                <c:pt idx="19">
                  <c:v>2006-III</c:v>
                </c:pt>
                <c:pt idx="20">
                  <c:v>2006-IV</c:v>
                </c:pt>
                <c:pt idx="21">
                  <c:v>2007-I</c:v>
                </c:pt>
                <c:pt idx="22">
                  <c:v>2007-II</c:v>
                </c:pt>
                <c:pt idx="23">
                  <c:v>2007-III</c:v>
                </c:pt>
                <c:pt idx="24">
                  <c:v>2007-IV</c:v>
                </c:pt>
                <c:pt idx="25">
                  <c:v>2008-I</c:v>
                </c:pt>
                <c:pt idx="26">
                  <c:v>2008-II</c:v>
                </c:pt>
                <c:pt idx="27">
                  <c:v>2008-III</c:v>
                </c:pt>
                <c:pt idx="28">
                  <c:v>2008-IV</c:v>
                </c:pt>
                <c:pt idx="29">
                  <c:v>2009-I</c:v>
                </c:pt>
                <c:pt idx="30">
                  <c:v>2009-II</c:v>
                </c:pt>
                <c:pt idx="31">
                  <c:v>2009-III</c:v>
                </c:pt>
                <c:pt idx="32">
                  <c:v>2009-IV</c:v>
                </c:pt>
                <c:pt idx="33">
                  <c:v>2010-I</c:v>
                </c:pt>
                <c:pt idx="34">
                  <c:v>2010-II</c:v>
                </c:pt>
                <c:pt idx="35">
                  <c:v>2010-III</c:v>
                </c:pt>
                <c:pt idx="36">
                  <c:v>2010-IV</c:v>
                </c:pt>
                <c:pt idx="37">
                  <c:v>2011-I</c:v>
                </c:pt>
                <c:pt idx="38">
                  <c:v>2011-II</c:v>
                </c:pt>
                <c:pt idx="39">
                  <c:v>2011-III</c:v>
                </c:pt>
                <c:pt idx="40">
                  <c:v>2011-IV</c:v>
                </c:pt>
                <c:pt idx="41">
                  <c:v>2012-I</c:v>
                </c:pt>
                <c:pt idx="42">
                  <c:v>2012-II</c:v>
                </c:pt>
                <c:pt idx="43">
                  <c:v>2012-III</c:v>
                </c:pt>
                <c:pt idx="44">
                  <c:v>2012-IV</c:v>
                </c:pt>
                <c:pt idx="45">
                  <c:v>2013-I</c:v>
                </c:pt>
                <c:pt idx="46">
                  <c:v>2013-II</c:v>
                </c:pt>
                <c:pt idx="47">
                  <c:v>2013-III</c:v>
                </c:pt>
              </c:strCache>
            </c:strRef>
          </c:cat>
          <c:val>
            <c:numRef>
              <c:f>'P:\depts.vecie\Tirgus_analize\_Ikmenesha parskatiem_\[! Komerc-grafiki RU.xls]pardoshanas cenas eiro'!$C$14:$AX$14</c:f>
              <c:numCache>
                <c:formatCode>General</c:formatCode>
                <c:ptCount val="48"/>
                <c:pt idx="0">
                  <c:v>2.8457598178713717</c:v>
                </c:pt>
                <c:pt idx="1">
                  <c:v>4.2686397268070575</c:v>
                </c:pt>
                <c:pt idx="2">
                  <c:v>7.1143995446784292</c:v>
                </c:pt>
                <c:pt idx="3">
                  <c:v>8.537279453614115</c:v>
                </c:pt>
                <c:pt idx="4">
                  <c:v>9.9601593625498008</c:v>
                </c:pt>
                <c:pt idx="5">
                  <c:v>9.9601593625498008</c:v>
                </c:pt>
                <c:pt idx="6">
                  <c:v>11.383039271485487</c:v>
                </c:pt>
                <c:pt idx="7">
                  <c:v>12.805919180421172</c:v>
                </c:pt>
                <c:pt idx="8">
                  <c:v>15.651678998292544</c:v>
                </c:pt>
                <c:pt idx="9">
                  <c:v>17.07455890722823</c:v>
                </c:pt>
                <c:pt idx="10">
                  <c:v>19.920318725099602</c:v>
                </c:pt>
                <c:pt idx="11">
                  <c:v>21.343198634035289</c:v>
                </c:pt>
                <c:pt idx="12">
                  <c:v>21.343198634035289</c:v>
                </c:pt>
                <c:pt idx="13">
                  <c:v>24.188958451906661</c:v>
                </c:pt>
                <c:pt idx="14">
                  <c:v>25.611838360842345</c:v>
                </c:pt>
                <c:pt idx="15">
                  <c:v>31.303357996585088</c:v>
                </c:pt>
                <c:pt idx="16">
                  <c:v>35.571997723392144</c:v>
                </c:pt>
                <c:pt idx="17">
                  <c:v>42.686397268070579</c:v>
                </c:pt>
                <c:pt idx="18">
                  <c:v>48.377916903813322</c:v>
                </c:pt>
                <c:pt idx="19">
                  <c:v>51.22367672168469</c:v>
                </c:pt>
                <c:pt idx="20">
                  <c:v>54.069436539556065</c:v>
                </c:pt>
                <c:pt idx="21">
                  <c:v>59.760956175298809</c:v>
                </c:pt>
                <c:pt idx="22">
                  <c:v>54.069436539556065</c:v>
                </c:pt>
                <c:pt idx="23">
                  <c:v>52.646556630620374</c:v>
                </c:pt>
                <c:pt idx="24">
                  <c:v>49.800796812749006</c:v>
                </c:pt>
                <c:pt idx="25">
                  <c:v>35.571997723392144</c:v>
                </c:pt>
                <c:pt idx="26">
                  <c:v>25.611838360842345</c:v>
                </c:pt>
                <c:pt idx="27">
                  <c:v>21.343198634035289</c:v>
                </c:pt>
                <c:pt idx="28">
                  <c:v>17.07455890722823</c:v>
                </c:pt>
                <c:pt idx="29">
                  <c:v>14.228799089356858</c:v>
                </c:pt>
                <c:pt idx="30">
                  <c:v>13.517359134889016</c:v>
                </c:pt>
                <c:pt idx="31">
                  <c:v>12.805919180421172</c:v>
                </c:pt>
                <c:pt idx="32">
                  <c:v>12.09447922595333</c:v>
                </c:pt>
                <c:pt idx="33">
                  <c:v>11.952191235059761</c:v>
                </c:pt>
                <c:pt idx="34">
                  <c:v>11.952191235059761</c:v>
                </c:pt>
                <c:pt idx="35">
                  <c:v>11.952191235059761</c:v>
                </c:pt>
                <c:pt idx="36">
                  <c:v>11.952191235059761</c:v>
                </c:pt>
                <c:pt idx="37">
                  <c:v>12.521343198634037</c:v>
                </c:pt>
                <c:pt idx="38">
                  <c:v>13.09049516220831</c:v>
                </c:pt>
                <c:pt idx="39">
                  <c:v>14.228799089356858</c:v>
                </c:pt>
                <c:pt idx="40">
                  <c:v>14.228799089356858</c:v>
                </c:pt>
                <c:pt idx="41">
                  <c:v>14.513375071143995</c:v>
                </c:pt>
                <c:pt idx="42">
                  <c:v>14.940239043824702</c:v>
                </c:pt>
                <c:pt idx="43">
                  <c:v>15.651678998292544</c:v>
                </c:pt>
                <c:pt idx="44">
                  <c:v>16.078542970973253</c:v>
                </c:pt>
                <c:pt idx="45">
                  <c:v>17.07455890722823</c:v>
                </c:pt>
                <c:pt idx="46">
                  <c:v>17.785998861696072</c:v>
                </c:pt>
                <c:pt idx="47">
                  <c:v>17.785998861696072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4096"/>
        <c:axId val="34246016"/>
      </c:lineChart>
      <c:catAx>
        <c:axId val="3424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Источник: </a:t>
                </a:r>
                <a:r>
                  <a:rPr lang="lv-LV"/>
                  <a:t>LATIO</a:t>
                </a:r>
              </a:p>
            </c:rich>
          </c:tx>
          <c:layout>
            <c:manualLayout>
              <c:xMode val="edge"/>
              <c:yMode val="edge"/>
              <c:x val="9.7846956751295837E-3"/>
              <c:y val="0.92121497894158577"/>
            </c:manualLayout>
          </c:layout>
          <c:overlay val="0"/>
          <c:spPr>
            <a:noFill/>
            <a:ln w="25400">
              <a:noFill/>
            </a:ln>
          </c:spPr>
        </c:title>
        <c:numFmt formatCode="[$-419]mmm/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2460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246016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Евро/кв.м</a:t>
                </a:r>
              </a:p>
            </c:rich>
          </c:tx>
          <c:layout>
            <c:manualLayout>
              <c:xMode val="edge"/>
              <c:yMode val="edge"/>
              <c:x val="9.7846956751295837E-3"/>
              <c:y val="0.1363639138130989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244096"/>
        <c:crosses val="autoZero"/>
        <c:crossBetween val="between"/>
        <c:majorUnit val="20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643024312483184"/>
          <c:y val="0.14880668986144174"/>
          <c:w val="0.62001147342075469"/>
          <c:h val="0.1757581029115546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600" dirty="0"/>
              <a:t>Цены на коммерческие объекты в Риге</a:t>
            </a:r>
          </a:p>
        </c:rich>
      </c:tx>
      <c:layout>
        <c:manualLayout>
          <c:xMode val="edge"/>
          <c:yMode val="edge"/>
          <c:x val="0.20743660427359539"/>
          <c:y val="1.51514734127621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94338129833247"/>
          <c:y val="0.11818216791597987"/>
          <c:w val="0.85322977811370371"/>
          <c:h val="0.64545645554112085"/>
        </c:manualLayout>
      </c:layout>
      <c:lineChart>
        <c:grouping val="standard"/>
        <c:varyColors val="0"/>
        <c:ser>
          <c:idx val="2"/>
          <c:order val="0"/>
          <c:tx>
            <c:v>торговые объекты в центре Риги</c:v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'P:\depts.vecie\Tirgus_analize\_Ikmenesha parskatiem_\[! Komerc-grafiki RU.xls]pardoshanas cenas'!$C$2:$AX$2</c:f>
              <c:strCache>
                <c:ptCount val="48"/>
                <c:pt idx="0">
                  <c:v>2001-IV</c:v>
                </c:pt>
                <c:pt idx="1">
                  <c:v>2002-I</c:v>
                </c:pt>
                <c:pt idx="2">
                  <c:v>2002-II</c:v>
                </c:pt>
                <c:pt idx="3">
                  <c:v>2002-III</c:v>
                </c:pt>
                <c:pt idx="4">
                  <c:v>2002-IV</c:v>
                </c:pt>
                <c:pt idx="5">
                  <c:v>2003-I</c:v>
                </c:pt>
                <c:pt idx="6">
                  <c:v>2003-II</c:v>
                </c:pt>
                <c:pt idx="7">
                  <c:v>2003-III</c:v>
                </c:pt>
                <c:pt idx="8">
                  <c:v>2003-IV</c:v>
                </c:pt>
                <c:pt idx="9">
                  <c:v>2004-I</c:v>
                </c:pt>
                <c:pt idx="10">
                  <c:v>2004-II</c:v>
                </c:pt>
                <c:pt idx="11">
                  <c:v>2004-III</c:v>
                </c:pt>
                <c:pt idx="12">
                  <c:v>2004-IV</c:v>
                </c:pt>
                <c:pt idx="13">
                  <c:v>2005-I</c:v>
                </c:pt>
                <c:pt idx="14">
                  <c:v>2005-II</c:v>
                </c:pt>
                <c:pt idx="15">
                  <c:v>2005-III</c:v>
                </c:pt>
                <c:pt idx="16">
                  <c:v>2005-IV</c:v>
                </c:pt>
                <c:pt idx="17">
                  <c:v>2006-I</c:v>
                </c:pt>
                <c:pt idx="18">
                  <c:v>2006-II</c:v>
                </c:pt>
                <c:pt idx="19">
                  <c:v>2006-III</c:v>
                </c:pt>
                <c:pt idx="20">
                  <c:v>2006-IV</c:v>
                </c:pt>
                <c:pt idx="21">
                  <c:v>2007-I</c:v>
                </c:pt>
                <c:pt idx="22">
                  <c:v>2007-II</c:v>
                </c:pt>
                <c:pt idx="23">
                  <c:v>2007-III</c:v>
                </c:pt>
                <c:pt idx="24">
                  <c:v>2007-IV</c:v>
                </c:pt>
                <c:pt idx="25">
                  <c:v>2008-I</c:v>
                </c:pt>
                <c:pt idx="26">
                  <c:v>2008-II</c:v>
                </c:pt>
                <c:pt idx="27">
                  <c:v>2008-III</c:v>
                </c:pt>
                <c:pt idx="28">
                  <c:v>2008-IV</c:v>
                </c:pt>
                <c:pt idx="29">
                  <c:v>2009-I</c:v>
                </c:pt>
                <c:pt idx="30">
                  <c:v>2009-II</c:v>
                </c:pt>
                <c:pt idx="31">
                  <c:v>2009-III</c:v>
                </c:pt>
                <c:pt idx="32">
                  <c:v>2009-IV</c:v>
                </c:pt>
                <c:pt idx="33">
                  <c:v>2010-I</c:v>
                </c:pt>
                <c:pt idx="34">
                  <c:v>2010-II</c:v>
                </c:pt>
                <c:pt idx="35">
                  <c:v>2010-III</c:v>
                </c:pt>
                <c:pt idx="36">
                  <c:v>2010-IV</c:v>
                </c:pt>
                <c:pt idx="37">
                  <c:v>2011-I</c:v>
                </c:pt>
                <c:pt idx="38">
                  <c:v>2011-II</c:v>
                </c:pt>
                <c:pt idx="39">
                  <c:v>2011-III</c:v>
                </c:pt>
                <c:pt idx="40">
                  <c:v>2011-IV</c:v>
                </c:pt>
                <c:pt idx="41">
                  <c:v>2012-I</c:v>
                </c:pt>
                <c:pt idx="42">
                  <c:v>2012-II</c:v>
                </c:pt>
                <c:pt idx="43">
                  <c:v>2012-III</c:v>
                </c:pt>
                <c:pt idx="44">
                  <c:v>2012-IV</c:v>
                </c:pt>
                <c:pt idx="45">
                  <c:v>2013-I</c:v>
                </c:pt>
                <c:pt idx="46">
                  <c:v>2013-II</c:v>
                </c:pt>
                <c:pt idx="47">
                  <c:v>2013-III</c:v>
                </c:pt>
              </c:strCache>
            </c:strRef>
          </c:cat>
          <c:val>
            <c:numRef>
              <c:f>'P:\depts.vecie\Tirgus_analize\_Ikmenesha parskatiem_\[! Komerc-grafiki RU.xls]pardoshanas cenas eiro'!$C$6:$AX$6</c:f>
              <c:numCache>
                <c:formatCode>General</c:formatCode>
                <c:ptCount val="48"/>
                <c:pt idx="0">
                  <c:v>426.86397268070579</c:v>
                </c:pt>
                <c:pt idx="1">
                  <c:v>540.69436539556068</c:v>
                </c:pt>
                <c:pt idx="2">
                  <c:v>711.43995446784288</c:v>
                </c:pt>
                <c:pt idx="3">
                  <c:v>711.43995446784288</c:v>
                </c:pt>
                <c:pt idx="4">
                  <c:v>739.89755264655662</c:v>
                </c:pt>
                <c:pt idx="5">
                  <c:v>782.58394991462728</c:v>
                </c:pt>
                <c:pt idx="6">
                  <c:v>853.72794536141157</c:v>
                </c:pt>
                <c:pt idx="7">
                  <c:v>1067.1599317017644</c:v>
                </c:pt>
                <c:pt idx="8">
                  <c:v>1494.0239043824702</c:v>
                </c:pt>
                <c:pt idx="9">
                  <c:v>1821.2862834376779</c:v>
                </c:pt>
                <c:pt idx="10">
                  <c:v>1992.0318725099603</c:v>
                </c:pt>
                <c:pt idx="11">
                  <c:v>2134.3198634035289</c:v>
                </c:pt>
                <c:pt idx="12">
                  <c:v>2177.0062606715992</c:v>
                </c:pt>
                <c:pt idx="13">
                  <c:v>2290.8366533864541</c:v>
                </c:pt>
                <c:pt idx="14">
                  <c:v>2390.4382470119522</c:v>
                </c:pt>
                <c:pt idx="15">
                  <c:v>2418.895845190666</c:v>
                </c:pt>
                <c:pt idx="16">
                  <c:v>2561.1838360842344</c:v>
                </c:pt>
                <c:pt idx="17">
                  <c:v>2845.7598178713715</c:v>
                </c:pt>
                <c:pt idx="18">
                  <c:v>2959.5902105862265</c:v>
                </c:pt>
                <c:pt idx="19">
                  <c:v>3087.6494023904384</c:v>
                </c:pt>
                <c:pt idx="20">
                  <c:v>3201.4797951052933</c:v>
                </c:pt>
                <c:pt idx="21">
                  <c:v>3101.8782014797953</c:v>
                </c:pt>
                <c:pt idx="22">
                  <c:v>2774.6158224245873</c:v>
                </c:pt>
                <c:pt idx="23">
                  <c:v>2603.8702333523051</c:v>
                </c:pt>
                <c:pt idx="24">
                  <c:v>2418.895845190666</c:v>
                </c:pt>
                <c:pt idx="25">
                  <c:v>2319.294251565168</c:v>
                </c:pt>
                <c:pt idx="26">
                  <c:v>2262.3790552077407</c:v>
                </c:pt>
                <c:pt idx="27">
                  <c:v>2205.463858850313</c:v>
                </c:pt>
                <c:pt idx="28">
                  <c:v>2148.5486624928858</c:v>
                </c:pt>
                <c:pt idx="29">
                  <c:v>1849.7438816163917</c:v>
                </c:pt>
                <c:pt idx="30">
                  <c:v>1565.1678998292546</c:v>
                </c:pt>
                <c:pt idx="31">
                  <c:v>1494.0239043824702</c:v>
                </c:pt>
                <c:pt idx="32">
                  <c:v>1351.7359134889016</c:v>
                </c:pt>
                <c:pt idx="33">
                  <c:v>1344.6215139442231</c:v>
                </c:pt>
                <c:pt idx="34">
                  <c:v>1337.5071143995447</c:v>
                </c:pt>
                <c:pt idx="35">
                  <c:v>1337.5071143995447</c:v>
                </c:pt>
                <c:pt idx="36">
                  <c:v>1337.5071143995447</c:v>
                </c:pt>
                <c:pt idx="37">
                  <c:v>1365.9647125782585</c:v>
                </c:pt>
                <c:pt idx="38">
                  <c:v>1422.8799089356858</c:v>
                </c:pt>
                <c:pt idx="39">
                  <c:v>1494.0239043824702</c:v>
                </c:pt>
                <c:pt idx="40">
                  <c:v>1565.1678998292546</c:v>
                </c:pt>
                <c:pt idx="41">
                  <c:v>1593.6254980079682</c:v>
                </c:pt>
                <c:pt idx="42">
                  <c:v>1636.3118952760387</c:v>
                </c:pt>
                <c:pt idx="43">
                  <c:v>1707.4558907228231</c:v>
                </c:pt>
                <c:pt idx="44">
                  <c:v>1735.9134889015368</c:v>
                </c:pt>
                <c:pt idx="45">
                  <c:v>1778.5998861696073</c:v>
                </c:pt>
                <c:pt idx="46">
                  <c:v>1807.0574843483209</c:v>
                </c:pt>
                <c:pt idx="47">
                  <c:v>1849.7438816163917</c:v>
                </c:pt>
              </c:numCache>
            </c:numRef>
          </c:val>
          <c:smooth val="0"/>
        </c:ser>
        <c:ser>
          <c:idx val="1"/>
          <c:order val="1"/>
          <c:tx>
            <c:v>торговые объекты в микрорайонах Риги</c:v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strRef>
              <c:f>'P:\depts.vecie\Tirgus_analize\_Ikmenesha parskatiem_\[! Komerc-grafiki RU.xls]pardoshanas cenas'!$C$2:$AX$2</c:f>
              <c:strCache>
                <c:ptCount val="48"/>
                <c:pt idx="0">
                  <c:v>2001-IV</c:v>
                </c:pt>
                <c:pt idx="1">
                  <c:v>2002-I</c:v>
                </c:pt>
                <c:pt idx="2">
                  <c:v>2002-II</c:v>
                </c:pt>
                <c:pt idx="3">
                  <c:v>2002-III</c:v>
                </c:pt>
                <c:pt idx="4">
                  <c:v>2002-IV</c:v>
                </c:pt>
                <c:pt idx="5">
                  <c:v>2003-I</c:v>
                </c:pt>
                <c:pt idx="6">
                  <c:v>2003-II</c:v>
                </c:pt>
                <c:pt idx="7">
                  <c:v>2003-III</c:v>
                </c:pt>
                <c:pt idx="8">
                  <c:v>2003-IV</c:v>
                </c:pt>
                <c:pt idx="9">
                  <c:v>2004-I</c:v>
                </c:pt>
                <c:pt idx="10">
                  <c:v>2004-II</c:v>
                </c:pt>
                <c:pt idx="11">
                  <c:v>2004-III</c:v>
                </c:pt>
                <c:pt idx="12">
                  <c:v>2004-IV</c:v>
                </c:pt>
                <c:pt idx="13">
                  <c:v>2005-I</c:v>
                </c:pt>
                <c:pt idx="14">
                  <c:v>2005-II</c:v>
                </c:pt>
                <c:pt idx="15">
                  <c:v>2005-III</c:v>
                </c:pt>
                <c:pt idx="16">
                  <c:v>2005-IV</c:v>
                </c:pt>
                <c:pt idx="17">
                  <c:v>2006-I</c:v>
                </c:pt>
                <c:pt idx="18">
                  <c:v>2006-II</c:v>
                </c:pt>
                <c:pt idx="19">
                  <c:v>2006-III</c:v>
                </c:pt>
                <c:pt idx="20">
                  <c:v>2006-IV</c:v>
                </c:pt>
                <c:pt idx="21">
                  <c:v>2007-I</c:v>
                </c:pt>
                <c:pt idx="22">
                  <c:v>2007-II</c:v>
                </c:pt>
                <c:pt idx="23">
                  <c:v>2007-III</c:v>
                </c:pt>
                <c:pt idx="24">
                  <c:v>2007-IV</c:v>
                </c:pt>
                <c:pt idx="25">
                  <c:v>2008-I</c:v>
                </c:pt>
                <c:pt idx="26">
                  <c:v>2008-II</c:v>
                </c:pt>
                <c:pt idx="27">
                  <c:v>2008-III</c:v>
                </c:pt>
                <c:pt idx="28">
                  <c:v>2008-IV</c:v>
                </c:pt>
                <c:pt idx="29">
                  <c:v>2009-I</c:v>
                </c:pt>
                <c:pt idx="30">
                  <c:v>2009-II</c:v>
                </c:pt>
                <c:pt idx="31">
                  <c:v>2009-III</c:v>
                </c:pt>
                <c:pt idx="32">
                  <c:v>2009-IV</c:v>
                </c:pt>
                <c:pt idx="33">
                  <c:v>2010-I</c:v>
                </c:pt>
                <c:pt idx="34">
                  <c:v>2010-II</c:v>
                </c:pt>
                <c:pt idx="35">
                  <c:v>2010-III</c:v>
                </c:pt>
                <c:pt idx="36">
                  <c:v>2010-IV</c:v>
                </c:pt>
                <c:pt idx="37">
                  <c:v>2011-I</c:v>
                </c:pt>
                <c:pt idx="38">
                  <c:v>2011-II</c:v>
                </c:pt>
                <c:pt idx="39">
                  <c:v>2011-III</c:v>
                </c:pt>
                <c:pt idx="40">
                  <c:v>2011-IV</c:v>
                </c:pt>
                <c:pt idx="41">
                  <c:v>2012-I</c:v>
                </c:pt>
                <c:pt idx="42">
                  <c:v>2012-II</c:v>
                </c:pt>
                <c:pt idx="43">
                  <c:v>2012-III</c:v>
                </c:pt>
                <c:pt idx="44">
                  <c:v>2012-IV</c:v>
                </c:pt>
                <c:pt idx="45">
                  <c:v>2013-I</c:v>
                </c:pt>
                <c:pt idx="46">
                  <c:v>2013-II</c:v>
                </c:pt>
                <c:pt idx="47">
                  <c:v>2013-III</c:v>
                </c:pt>
              </c:strCache>
            </c:strRef>
          </c:cat>
          <c:val>
            <c:numRef>
              <c:f>'P:\depts.vecie\Tirgus_analize\_Ikmenesha parskatiem_\[! Komerc-grafiki RU.xls]pardoshanas cenas eiro'!$C$7:$AX$7</c:f>
              <c:numCache>
                <c:formatCode>General</c:formatCode>
                <c:ptCount val="48"/>
                <c:pt idx="0">
                  <c:v>156.51678998292545</c:v>
                </c:pt>
                <c:pt idx="1">
                  <c:v>170.74558907228231</c:v>
                </c:pt>
                <c:pt idx="2">
                  <c:v>213.43198634035289</c:v>
                </c:pt>
                <c:pt idx="3">
                  <c:v>241.8895845190666</c:v>
                </c:pt>
                <c:pt idx="4">
                  <c:v>263.23278315310188</c:v>
                </c:pt>
                <c:pt idx="5">
                  <c:v>284.57598178713715</c:v>
                </c:pt>
                <c:pt idx="6">
                  <c:v>327.26237905520776</c:v>
                </c:pt>
                <c:pt idx="7">
                  <c:v>426.86397268070579</c:v>
                </c:pt>
                <c:pt idx="8">
                  <c:v>469.55036994877634</c:v>
                </c:pt>
                <c:pt idx="9">
                  <c:v>526.46556630620375</c:v>
                </c:pt>
                <c:pt idx="10">
                  <c:v>569.1519635742743</c:v>
                </c:pt>
                <c:pt idx="11">
                  <c:v>682.98235628912926</c:v>
                </c:pt>
                <c:pt idx="12">
                  <c:v>711.43995446784288</c:v>
                </c:pt>
                <c:pt idx="13">
                  <c:v>754.12635173591354</c:v>
                </c:pt>
                <c:pt idx="14">
                  <c:v>782.58394991462728</c:v>
                </c:pt>
                <c:pt idx="15">
                  <c:v>996.01593625498015</c:v>
                </c:pt>
                <c:pt idx="16">
                  <c:v>1209.447922595333</c:v>
                </c:pt>
                <c:pt idx="17">
                  <c:v>1422.8799089356858</c:v>
                </c:pt>
                <c:pt idx="18">
                  <c:v>1465.5663062037565</c:v>
                </c:pt>
                <c:pt idx="19">
                  <c:v>1494.0239043824702</c:v>
                </c:pt>
                <c:pt idx="20">
                  <c:v>1536.7103016505407</c:v>
                </c:pt>
                <c:pt idx="21">
                  <c:v>1565.1678998292546</c:v>
                </c:pt>
                <c:pt idx="22">
                  <c:v>1348.8901536710302</c:v>
                </c:pt>
                <c:pt idx="23">
                  <c:v>1280.5919180421172</c:v>
                </c:pt>
                <c:pt idx="24">
                  <c:v>1245.0199203187251</c:v>
                </c:pt>
                <c:pt idx="25">
                  <c:v>1161.0700056915198</c:v>
                </c:pt>
                <c:pt idx="26">
                  <c:v>1118.383608423449</c:v>
                </c:pt>
                <c:pt idx="27">
                  <c:v>924.87194080819586</c:v>
                </c:pt>
                <c:pt idx="28">
                  <c:v>739.89755264655662</c:v>
                </c:pt>
                <c:pt idx="29">
                  <c:v>677.29083665338646</c:v>
                </c:pt>
                <c:pt idx="30">
                  <c:v>597.60956175298804</c:v>
                </c:pt>
                <c:pt idx="31">
                  <c:v>583.38076266363123</c:v>
                </c:pt>
                <c:pt idx="32">
                  <c:v>569.1519635742743</c:v>
                </c:pt>
                <c:pt idx="33">
                  <c:v>554.92316448491749</c:v>
                </c:pt>
                <c:pt idx="34">
                  <c:v>547.80876494023903</c:v>
                </c:pt>
                <c:pt idx="35">
                  <c:v>540.69436539556068</c:v>
                </c:pt>
                <c:pt idx="36">
                  <c:v>540.69436539556068</c:v>
                </c:pt>
                <c:pt idx="37">
                  <c:v>540.69436539556068</c:v>
                </c:pt>
                <c:pt idx="38">
                  <c:v>540.69436539556068</c:v>
                </c:pt>
                <c:pt idx="39">
                  <c:v>597.60956175298804</c:v>
                </c:pt>
                <c:pt idx="40">
                  <c:v>597.60956175298804</c:v>
                </c:pt>
                <c:pt idx="41">
                  <c:v>611.83836084234497</c:v>
                </c:pt>
                <c:pt idx="42">
                  <c:v>626.06715993170178</c:v>
                </c:pt>
                <c:pt idx="43">
                  <c:v>640.29595902105859</c:v>
                </c:pt>
                <c:pt idx="44">
                  <c:v>640.29595902105859</c:v>
                </c:pt>
                <c:pt idx="45">
                  <c:v>654.52475811041552</c:v>
                </c:pt>
                <c:pt idx="46">
                  <c:v>654.52475811041552</c:v>
                </c:pt>
                <c:pt idx="47">
                  <c:v>654.52475811041552</c:v>
                </c:pt>
              </c:numCache>
            </c:numRef>
          </c:val>
          <c:smooth val="0"/>
        </c:ser>
        <c:ser>
          <c:idx val="0"/>
          <c:order val="2"/>
          <c:tx>
            <c:v>производственные объекты в микрорайонах Риги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'P:\depts.vecie\Tirgus_analize\_Ikmenesha parskatiem_\[! Komerc-grafiki RU.xls]pardoshanas cenas'!$C$2:$AX$2</c:f>
              <c:strCache>
                <c:ptCount val="48"/>
                <c:pt idx="0">
                  <c:v>2001-IV</c:v>
                </c:pt>
                <c:pt idx="1">
                  <c:v>2002-I</c:v>
                </c:pt>
                <c:pt idx="2">
                  <c:v>2002-II</c:v>
                </c:pt>
                <c:pt idx="3">
                  <c:v>2002-III</c:v>
                </c:pt>
                <c:pt idx="4">
                  <c:v>2002-IV</c:v>
                </c:pt>
                <c:pt idx="5">
                  <c:v>2003-I</c:v>
                </c:pt>
                <c:pt idx="6">
                  <c:v>2003-II</c:v>
                </c:pt>
                <c:pt idx="7">
                  <c:v>2003-III</c:v>
                </c:pt>
                <c:pt idx="8">
                  <c:v>2003-IV</c:v>
                </c:pt>
                <c:pt idx="9">
                  <c:v>2004-I</c:v>
                </c:pt>
                <c:pt idx="10">
                  <c:v>2004-II</c:v>
                </c:pt>
                <c:pt idx="11">
                  <c:v>2004-III</c:v>
                </c:pt>
                <c:pt idx="12">
                  <c:v>2004-IV</c:v>
                </c:pt>
                <c:pt idx="13">
                  <c:v>2005-I</c:v>
                </c:pt>
                <c:pt idx="14">
                  <c:v>2005-II</c:v>
                </c:pt>
                <c:pt idx="15">
                  <c:v>2005-III</c:v>
                </c:pt>
                <c:pt idx="16">
                  <c:v>2005-IV</c:v>
                </c:pt>
                <c:pt idx="17">
                  <c:v>2006-I</c:v>
                </c:pt>
                <c:pt idx="18">
                  <c:v>2006-II</c:v>
                </c:pt>
                <c:pt idx="19">
                  <c:v>2006-III</c:v>
                </c:pt>
                <c:pt idx="20">
                  <c:v>2006-IV</c:v>
                </c:pt>
                <c:pt idx="21">
                  <c:v>2007-I</c:v>
                </c:pt>
                <c:pt idx="22">
                  <c:v>2007-II</c:v>
                </c:pt>
                <c:pt idx="23">
                  <c:v>2007-III</c:v>
                </c:pt>
                <c:pt idx="24">
                  <c:v>2007-IV</c:v>
                </c:pt>
                <c:pt idx="25">
                  <c:v>2008-I</c:v>
                </c:pt>
                <c:pt idx="26">
                  <c:v>2008-II</c:v>
                </c:pt>
                <c:pt idx="27">
                  <c:v>2008-III</c:v>
                </c:pt>
                <c:pt idx="28">
                  <c:v>2008-IV</c:v>
                </c:pt>
                <c:pt idx="29">
                  <c:v>2009-I</c:v>
                </c:pt>
                <c:pt idx="30">
                  <c:v>2009-II</c:v>
                </c:pt>
                <c:pt idx="31">
                  <c:v>2009-III</c:v>
                </c:pt>
                <c:pt idx="32">
                  <c:v>2009-IV</c:v>
                </c:pt>
                <c:pt idx="33">
                  <c:v>2010-I</c:v>
                </c:pt>
                <c:pt idx="34">
                  <c:v>2010-II</c:v>
                </c:pt>
                <c:pt idx="35">
                  <c:v>2010-III</c:v>
                </c:pt>
                <c:pt idx="36">
                  <c:v>2010-IV</c:v>
                </c:pt>
                <c:pt idx="37">
                  <c:v>2011-I</c:v>
                </c:pt>
                <c:pt idx="38">
                  <c:v>2011-II</c:v>
                </c:pt>
                <c:pt idx="39">
                  <c:v>2011-III</c:v>
                </c:pt>
                <c:pt idx="40">
                  <c:v>2011-IV</c:v>
                </c:pt>
                <c:pt idx="41">
                  <c:v>2012-I</c:v>
                </c:pt>
                <c:pt idx="42">
                  <c:v>2012-II</c:v>
                </c:pt>
                <c:pt idx="43">
                  <c:v>2012-III</c:v>
                </c:pt>
                <c:pt idx="44">
                  <c:v>2012-IV</c:v>
                </c:pt>
                <c:pt idx="45">
                  <c:v>2013-I</c:v>
                </c:pt>
                <c:pt idx="46">
                  <c:v>2013-II</c:v>
                </c:pt>
                <c:pt idx="47">
                  <c:v>2013-III</c:v>
                </c:pt>
              </c:strCache>
            </c:strRef>
          </c:cat>
          <c:val>
            <c:numRef>
              <c:f>'P:\depts.vecie\Tirgus_analize\_Ikmenesha parskatiem_\[! Komerc-grafiki RU.xls]pardoshanas cenas eiro'!$C$9:$AX$9</c:f>
              <c:numCache>
                <c:formatCode>General</c:formatCode>
                <c:ptCount val="48"/>
                <c:pt idx="0">
                  <c:v>35.571997723392144</c:v>
                </c:pt>
                <c:pt idx="1">
                  <c:v>41.263517359134887</c:v>
                </c:pt>
                <c:pt idx="2">
                  <c:v>45.532157085941947</c:v>
                </c:pt>
                <c:pt idx="3">
                  <c:v>49.800796812749006</c:v>
                </c:pt>
                <c:pt idx="4">
                  <c:v>49.800796812749006</c:v>
                </c:pt>
                <c:pt idx="5">
                  <c:v>49.800796812749006</c:v>
                </c:pt>
                <c:pt idx="6">
                  <c:v>52.646556630620374</c:v>
                </c:pt>
                <c:pt idx="7">
                  <c:v>56.915196357427433</c:v>
                </c:pt>
                <c:pt idx="8">
                  <c:v>64.029595902105868</c:v>
                </c:pt>
                <c:pt idx="9">
                  <c:v>68.29823562891292</c:v>
                </c:pt>
                <c:pt idx="10">
                  <c:v>71.143995446784288</c:v>
                </c:pt>
                <c:pt idx="11">
                  <c:v>71.143995446784288</c:v>
                </c:pt>
                <c:pt idx="12">
                  <c:v>85.372794536141157</c:v>
                </c:pt>
                <c:pt idx="13">
                  <c:v>99.601593625498012</c:v>
                </c:pt>
                <c:pt idx="14">
                  <c:v>106.71599317017645</c:v>
                </c:pt>
                <c:pt idx="15">
                  <c:v>120.9447922595333</c:v>
                </c:pt>
                <c:pt idx="16">
                  <c:v>142.28799089356858</c:v>
                </c:pt>
                <c:pt idx="17">
                  <c:v>213.43198634035289</c:v>
                </c:pt>
                <c:pt idx="18">
                  <c:v>270.34718269778034</c:v>
                </c:pt>
                <c:pt idx="19">
                  <c:v>305.91918042117248</c:v>
                </c:pt>
                <c:pt idx="20">
                  <c:v>355.71997723392144</c:v>
                </c:pt>
                <c:pt idx="21">
                  <c:v>412.63517359134892</c:v>
                </c:pt>
                <c:pt idx="22">
                  <c:v>426.86397268070579</c:v>
                </c:pt>
                <c:pt idx="23">
                  <c:v>441.0927717700626</c:v>
                </c:pt>
                <c:pt idx="24">
                  <c:v>426.86397268070579</c:v>
                </c:pt>
                <c:pt idx="25">
                  <c:v>384.17757541263518</c:v>
                </c:pt>
                <c:pt idx="26">
                  <c:v>341.49117814456463</c:v>
                </c:pt>
                <c:pt idx="27">
                  <c:v>284.57598178713715</c:v>
                </c:pt>
                <c:pt idx="28">
                  <c:v>203.47182697780309</c:v>
                </c:pt>
                <c:pt idx="29">
                  <c:v>184.97438816163915</c:v>
                </c:pt>
                <c:pt idx="30">
                  <c:v>177.85998861696072</c:v>
                </c:pt>
                <c:pt idx="31">
                  <c:v>173.59134889015368</c:v>
                </c:pt>
                <c:pt idx="32">
                  <c:v>163.63118952760388</c:v>
                </c:pt>
                <c:pt idx="33">
                  <c:v>162.20830961866818</c:v>
                </c:pt>
                <c:pt idx="34">
                  <c:v>162.20830961866818</c:v>
                </c:pt>
                <c:pt idx="35">
                  <c:v>163.63118952760388</c:v>
                </c:pt>
                <c:pt idx="36">
                  <c:v>163.63118952760388</c:v>
                </c:pt>
                <c:pt idx="37">
                  <c:v>170.74558907228231</c:v>
                </c:pt>
                <c:pt idx="38">
                  <c:v>177.85998861696072</c:v>
                </c:pt>
                <c:pt idx="39">
                  <c:v>184.97438816163915</c:v>
                </c:pt>
                <c:pt idx="40">
                  <c:v>184.97438816163915</c:v>
                </c:pt>
                <c:pt idx="41">
                  <c:v>184.97438816163915</c:v>
                </c:pt>
                <c:pt idx="42">
                  <c:v>184.97438816163915</c:v>
                </c:pt>
                <c:pt idx="43">
                  <c:v>192.08878770631759</c:v>
                </c:pt>
                <c:pt idx="44">
                  <c:v>192.08878770631759</c:v>
                </c:pt>
                <c:pt idx="45">
                  <c:v>199.20318725099602</c:v>
                </c:pt>
                <c:pt idx="46">
                  <c:v>199.20318725099602</c:v>
                </c:pt>
                <c:pt idx="47">
                  <c:v>206.31758679567446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99904"/>
        <c:axId val="34301824"/>
      </c:lineChart>
      <c:catAx>
        <c:axId val="3429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Источник: </a:t>
                </a:r>
                <a:r>
                  <a:rPr lang="lv-LV"/>
                  <a:t>LATIO</a:t>
                </a:r>
              </a:p>
            </c:rich>
          </c:tx>
          <c:layout>
            <c:manualLayout>
              <c:xMode val="edge"/>
              <c:yMode val="edge"/>
              <c:x val="9.7846956751295837E-3"/>
              <c:y val="0.92121484814398202"/>
            </c:manualLayout>
          </c:layout>
          <c:overlay val="0"/>
          <c:spPr>
            <a:noFill/>
            <a:ln w="25400">
              <a:noFill/>
            </a:ln>
          </c:spPr>
        </c:title>
        <c:numFmt formatCode="[$-419]mmm/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30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301824"/>
        <c:scaling>
          <c:orientation val="minMax"/>
          <c:max val="4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Евро/кв.м</a:t>
                </a:r>
              </a:p>
            </c:rich>
          </c:tx>
          <c:layout>
            <c:manualLayout>
              <c:xMode val="edge"/>
              <c:yMode val="edge"/>
              <c:x val="9.7846956751295837E-3"/>
              <c:y val="9.6969919576379487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29990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971209213051823"/>
          <c:y val="9.2219020172910657E-2"/>
          <c:w val="0.72936660268714015"/>
          <c:h val="0.1671469740634005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00" dirty="0"/>
              <a:t>Кредитный портфель, изменения кредитов, выданных коммерческими банками частным лицам</a:t>
            </a:r>
          </a:p>
        </c:rich>
      </c:tx>
      <c:layout>
        <c:manualLayout>
          <c:xMode val="edge"/>
          <c:yMode val="edge"/>
          <c:x val="0.15644184385208729"/>
          <c:y val="1.05485232067510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96942623165667"/>
          <c:y val="0.13502137522534124"/>
          <c:w val="0.72239317903534428"/>
          <c:h val="0.66877774916301824"/>
        </c:manualLayout>
      </c:layout>
      <c:barChart>
        <c:barDir val="col"/>
        <c:grouping val="clustered"/>
        <c:varyColors val="0"/>
        <c:ser>
          <c:idx val="1"/>
          <c:order val="0"/>
          <c:tx>
            <c:v>кредитный портфель</c:v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'P:\depts.vecie\Tirgus_analize\_Ikmenesha parskatiem_\[! Majokli-grafiki RU.xls]izsniegtie kredīti'!$I$1:$ER$1</c:f>
              <c:numCache>
                <c:formatCode>General</c:formatCode>
                <c:ptCount val="140"/>
                <c:pt idx="0">
                  <c:v>37071</c:v>
                </c:pt>
                <c:pt idx="1">
                  <c:v>37164</c:v>
                </c:pt>
                <c:pt idx="2">
                  <c:v>37256</c:v>
                </c:pt>
                <c:pt idx="3">
                  <c:v>37317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37832</c:v>
                </c:pt>
                <c:pt idx="20">
                  <c:v>37863</c:v>
                </c:pt>
                <c:pt idx="21">
                  <c:v>37894</c:v>
                </c:pt>
                <c:pt idx="22">
                  <c:v>37924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38076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38198</c:v>
                </c:pt>
                <c:pt idx="32">
                  <c:v>38229</c:v>
                </c:pt>
                <c:pt idx="33">
                  <c:v>38260</c:v>
                </c:pt>
                <c:pt idx="34">
                  <c:v>38290</c:v>
                </c:pt>
                <c:pt idx="35">
                  <c:v>38321</c:v>
                </c:pt>
                <c:pt idx="36">
                  <c:v>38351</c:v>
                </c:pt>
                <c:pt idx="37">
                  <c:v>38382</c:v>
                </c:pt>
                <c:pt idx="38">
                  <c:v>38411</c:v>
                </c:pt>
                <c:pt idx="39">
                  <c:v>38441</c:v>
                </c:pt>
                <c:pt idx="40">
                  <c:v>38472</c:v>
                </c:pt>
                <c:pt idx="41">
                  <c:v>38502</c:v>
                </c:pt>
                <c:pt idx="42">
                  <c:v>38533</c:v>
                </c:pt>
                <c:pt idx="43">
                  <c:v>38563</c:v>
                </c:pt>
                <c:pt idx="44">
                  <c:v>38594</c:v>
                </c:pt>
                <c:pt idx="45">
                  <c:v>38625</c:v>
                </c:pt>
                <c:pt idx="46">
                  <c:v>38655</c:v>
                </c:pt>
                <c:pt idx="47">
                  <c:v>38686</c:v>
                </c:pt>
                <c:pt idx="48">
                  <c:v>38716</c:v>
                </c:pt>
                <c:pt idx="49">
                  <c:v>38747</c:v>
                </c:pt>
                <c:pt idx="50">
                  <c:v>38776</c:v>
                </c:pt>
                <c:pt idx="51">
                  <c:v>38804</c:v>
                </c:pt>
                <c:pt idx="52">
                  <c:v>38835</c:v>
                </c:pt>
                <c:pt idx="53">
                  <c:v>38865</c:v>
                </c:pt>
                <c:pt idx="54">
                  <c:v>38896</c:v>
                </c:pt>
                <c:pt idx="55">
                  <c:v>38926</c:v>
                </c:pt>
                <c:pt idx="56">
                  <c:v>38957</c:v>
                </c:pt>
                <c:pt idx="57">
                  <c:v>38988</c:v>
                </c:pt>
                <c:pt idx="58">
                  <c:v>39018</c:v>
                </c:pt>
                <c:pt idx="59">
                  <c:v>39049</c:v>
                </c:pt>
                <c:pt idx="60">
                  <c:v>39079</c:v>
                </c:pt>
                <c:pt idx="61">
                  <c:v>39110</c:v>
                </c:pt>
                <c:pt idx="62">
                  <c:v>39141</c:v>
                </c:pt>
                <c:pt idx="63">
                  <c:v>39169</c:v>
                </c:pt>
                <c:pt idx="64">
                  <c:v>39200</c:v>
                </c:pt>
                <c:pt idx="65">
                  <c:v>39230</c:v>
                </c:pt>
                <c:pt idx="66">
                  <c:v>39261</c:v>
                </c:pt>
                <c:pt idx="67">
                  <c:v>39291</c:v>
                </c:pt>
                <c:pt idx="68">
                  <c:v>39322</c:v>
                </c:pt>
                <c:pt idx="69">
                  <c:v>39353</c:v>
                </c:pt>
                <c:pt idx="70">
                  <c:v>39383</c:v>
                </c:pt>
                <c:pt idx="71">
                  <c:v>39414</c:v>
                </c:pt>
                <c:pt idx="72">
                  <c:v>39444</c:v>
                </c:pt>
                <c:pt idx="73">
                  <c:v>39475</c:v>
                </c:pt>
                <c:pt idx="74">
                  <c:v>39506</c:v>
                </c:pt>
                <c:pt idx="75">
                  <c:v>39535</c:v>
                </c:pt>
                <c:pt idx="76">
                  <c:v>39566</c:v>
                </c:pt>
                <c:pt idx="77">
                  <c:v>39596</c:v>
                </c:pt>
                <c:pt idx="78">
                  <c:v>39627</c:v>
                </c:pt>
                <c:pt idx="79">
                  <c:v>39657</c:v>
                </c:pt>
                <c:pt idx="80">
                  <c:v>39688</c:v>
                </c:pt>
                <c:pt idx="81">
                  <c:v>39719</c:v>
                </c:pt>
                <c:pt idx="82">
                  <c:v>39749</c:v>
                </c:pt>
                <c:pt idx="83">
                  <c:v>39780</c:v>
                </c:pt>
                <c:pt idx="84">
                  <c:v>39810</c:v>
                </c:pt>
                <c:pt idx="85">
                  <c:v>39841</c:v>
                </c:pt>
                <c:pt idx="86">
                  <c:v>39872</c:v>
                </c:pt>
                <c:pt idx="87">
                  <c:v>39900</c:v>
                </c:pt>
                <c:pt idx="88">
                  <c:v>39931</c:v>
                </c:pt>
                <c:pt idx="89">
                  <c:v>39961</c:v>
                </c:pt>
                <c:pt idx="90">
                  <c:v>39992</c:v>
                </c:pt>
                <c:pt idx="91">
                  <c:v>40022</c:v>
                </c:pt>
                <c:pt idx="92">
                  <c:v>40053</c:v>
                </c:pt>
                <c:pt idx="93">
                  <c:v>40084</c:v>
                </c:pt>
                <c:pt idx="94">
                  <c:v>40114</c:v>
                </c:pt>
                <c:pt idx="95">
                  <c:v>40145</c:v>
                </c:pt>
                <c:pt idx="96">
                  <c:v>40175</c:v>
                </c:pt>
                <c:pt idx="97">
                  <c:v>40206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</c:numCache>
            </c:numRef>
          </c:cat>
          <c:val>
            <c:numRef>
              <c:f>'P:\depts.vecie\Tirgus_analize\_Ikmenesha parskatiem_\[! Majokli-grafiki RU.xls]izsniegtie kredīti'!$I$2:$ER$2</c:f>
              <c:numCache>
                <c:formatCode>General</c:formatCode>
                <c:ptCount val="140"/>
                <c:pt idx="0">
                  <c:v>195.38261900000001</c:v>
                </c:pt>
                <c:pt idx="1">
                  <c:v>215.34583300000003</c:v>
                </c:pt>
                <c:pt idx="2">
                  <c:v>245.15600000000001</c:v>
                </c:pt>
                <c:pt idx="3">
                  <c:v>272.74299999999999</c:v>
                </c:pt>
                <c:pt idx="4">
                  <c:v>281.375741</c:v>
                </c:pt>
                <c:pt idx="5">
                  <c:v>293.77443199999999</c:v>
                </c:pt>
                <c:pt idx="6">
                  <c:v>304.08699999999999</c:v>
                </c:pt>
                <c:pt idx="7">
                  <c:v>322.68632000000002</c:v>
                </c:pt>
                <c:pt idx="8">
                  <c:v>341.68218899999999</c:v>
                </c:pt>
                <c:pt idx="9">
                  <c:v>361.51489000000004</c:v>
                </c:pt>
                <c:pt idx="10">
                  <c:v>393.256978</c:v>
                </c:pt>
                <c:pt idx="11">
                  <c:v>412.47408899999999</c:v>
                </c:pt>
                <c:pt idx="12">
                  <c:v>427.86399999999998</c:v>
                </c:pt>
                <c:pt idx="13">
                  <c:v>434.13472999999999</c:v>
                </c:pt>
                <c:pt idx="14">
                  <c:v>452.73399999999998</c:v>
                </c:pt>
                <c:pt idx="15">
                  <c:v>476.142313</c:v>
                </c:pt>
                <c:pt idx="16">
                  <c:v>498</c:v>
                </c:pt>
                <c:pt idx="17">
                  <c:v>522</c:v>
                </c:pt>
                <c:pt idx="18">
                  <c:v>551.41</c:v>
                </c:pt>
                <c:pt idx="19">
                  <c:v>586</c:v>
                </c:pt>
                <c:pt idx="20">
                  <c:v>624.349647</c:v>
                </c:pt>
                <c:pt idx="21">
                  <c:v>650.6</c:v>
                </c:pt>
                <c:pt idx="22">
                  <c:v>683</c:v>
                </c:pt>
                <c:pt idx="23">
                  <c:v>712.04164000000003</c:v>
                </c:pt>
                <c:pt idx="24">
                  <c:v>758.11581799999999</c:v>
                </c:pt>
                <c:pt idx="25">
                  <c:v>783.13813100000004</c:v>
                </c:pt>
                <c:pt idx="26">
                  <c:v>814.65354200000002</c:v>
                </c:pt>
                <c:pt idx="27">
                  <c:v>859.42899999999997</c:v>
                </c:pt>
                <c:pt idx="28">
                  <c:v>917.06</c:v>
                </c:pt>
                <c:pt idx="29">
                  <c:v>956.38706500000001</c:v>
                </c:pt>
                <c:pt idx="30">
                  <c:v>1001.932232</c:v>
                </c:pt>
                <c:pt idx="31">
                  <c:v>1059.437788</c:v>
                </c:pt>
                <c:pt idx="32">
                  <c:v>1119.0817750000001</c:v>
                </c:pt>
                <c:pt idx="33">
                  <c:v>1178.7245089999999</c:v>
                </c:pt>
                <c:pt idx="34">
                  <c:v>1231.535815</c:v>
                </c:pt>
                <c:pt idx="35">
                  <c:v>1282.5618440000001</c:v>
                </c:pt>
                <c:pt idx="36">
                  <c:v>1337.7561880000001</c:v>
                </c:pt>
                <c:pt idx="37">
                  <c:v>1397.4194500000001</c:v>
                </c:pt>
                <c:pt idx="38">
                  <c:v>1441.491608</c:v>
                </c:pt>
                <c:pt idx="39">
                  <c:v>1515.7396980000001</c:v>
                </c:pt>
                <c:pt idx="40">
                  <c:v>1595.6021740000001</c:v>
                </c:pt>
                <c:pt idx="41">
                  <c:v>1705.4982319999999</c:v>
                </c:pt>
                <c:pt idx="42">
                  <c:v>1828.5151539999999</c:v>
                </c:pt>
                <c:pt idx="43">
                  <c:v>1912.1055779999999</c:v>
                </c:pt>
                <c:pt idx="44">
                  <c:v>2000.811553</c:v>
                </c:pt>
                <c:pt idx="45">
                  <c:v>2135.0730739999999</c:v>
                </c:pt>
                <c:pt idx="46">
                  <c:v>2249.4006810000001</c:v>
                </c:pt>
                <c:pt idx="47">
                  <c:v>2369.4321559999998</c:v>
                </c:pt>
                <c:pt idx="48">
                  <c:v>2491.538031</c:v>
                </c:pt>
                <c:pt idx="49">
                  <c:v>2567.7257420000001</c:v>
                </c:pt>
                <c:pt idx="50">
                  <c:v>2669.476799</c:v>
                </c:pt>
                <c:pt idx="51">
                  <c:v>2807.71252</c:v>
                </c:pt>
                <c:pt idx="52">
                  <c:v>2927.8771200000001</c:v>
                </c:pt>
                <c:pt idx="53">
                  <c:v>3091.5259639999999</c:v>
                </c:pt>
                <c:pt idx="54">
                  <c:v>3248.9385349999998</c:v>
                </c:pt>
                <c:pt idx="55">
                  <c:v>3417.311115</c:v>
                </c:pt>
                <c:pt idx="56">
                  <c:v>3626.3070870000001</c:v>
                </c:pt>
                <c:pt idx="57">
                  <c:v>3838.4292650000002</c:v>
                </c:pt>
                <c:pt idx="58">
                  <c:v>4036.2283550000002</c:v>
                </c:pt>
                <c:pt idx="59">
                  <c:v>4220.5131579999997</c:v>
                </c:pt>
                <c:pt idx="60">
                  <c:v>4399.8680610000001</c:v>
                </c:pt>
                <c:pt idx="61">
                  <c:v>4557.7041900000004</c:v>
                </c:pt>
                <c:pt idx="62">
                  <c:v>4745.3619129999997</c:v>
                </c:pt>
                <c:pt idx="63">
                  <c:v>4982.1175670000002</c:v>
                </c:pt>
                <c:pt idx="64">
                  <c:v>5169.1066790000004</c:v>
                </c:pt>
                <c:pt idx="65">
                  <c:v>5361.2949669999998</c:v>
                </c:pt>
                <c:pt idx="66">
                  <c:v>5514.2434999999996</c:v>
                </c:pt>
                <c:pt idx="67">
                  <c:v>5681.3320080000003</c:v>
                </c:pt>
                <c:pt idx="68">
                  <c:v>5782.9588700000004</c:v>
                </c:pt>
                <c:pt idx="69">
                  <c:v>5876.43498</c:v>
                </c:pt>
                <c:pt idx="70">
                  <c:v>5987.9965140000004</c:v>
                </c:pt>
                <c:pt idx="71">
                  <c:v>6084.4587879999999</c:v>
                </c:pt>
                <c:pt idx="72">
                  <c:v>6135.6164760000001</c:v>
                </c:pt>
                <c:pt idx="73">
                  <c:v>6167.9462720000001</c:v>
                </c:pt>
                <c:pt idx="74">
                  <c:v>6246.5363379999999</c:v>
                </c:pt>
                <c:pt idx="75">
                  <c:v>6315.0899159999999</c:v>
                </c:pt>
                <c:pt idx="76">
                  <c:v>6348.7775680000004</c:v>
                </c:pt>
                <c:pt idx="77">
                  <c:v>6438.6349440000004</c:v>
                </c:pt>
                <c:pt idx="78">
                  <c:v>6447.955258</c:v>
                </c:pt>
                <c:pt idx="79">
                  <c:v>6492.0978349999996</c:v>
                </c:pt>
                <c:pt idx="80">
                  <c:v>6545.4819090000001</c:v>
                </c:pt>
                <c:pt idx="81">
                  <c:v>6576.5523640000001</c:v>
                </c:pt>
                <c:pt idx="82">
                  <c:v>6599.9216770000003</c:v>
                </c:pt>
                <c:pt idx="83">
                  <c:v>6606.8070760000001</c:v>
                </c:pt>
                <c:pt idx="84">
                  <c:v>6565.229096</c:v>
                </c:pt>
                <c:pt idx="85">
                  <c:v>6555.5228010000001</c:v>
                </c:pt>
                <c:pt idx="86">
                  <c:v>6531.8209310000002</c:v>
                </c:pt>
                <c:pt idx="87">
                  <c:v>6496.7026079999996</c:v>
                </c:pt>
                <c:pt idx="88">
                  <c:v>6470.6107400000001</c:v>
                </c:pt>
                <c:pt idx="89">
                  <c:v>6432.3326420000003</c:v>
                </c:pt>
                <c:pt idx="90">
                  <c:v>6401.5538230000002</c:v>
                </c:pt>
                <c:pt idx="91">
                  <c:v>6373.5311000000002</c:v>
                </c:pt>
                <c:pt idx="92">
                  <c:v>6350.0049280000003</c:v>
                </c:pt>
                <c:pt idx="93">
                  <c:v>6312.3902529999996</c:v>
                </c:pt>
                <c:pt idx="94">
                  <c:v>6279.6718719999999</c:v>
                </c:pt>
                <c:pt idx="95">
                  <c:v>6243.335024</c:v>
                </c:pt>
                <c:pt idx="96">
                  <c:v>6209.6165460000002</c:v>
                </c:pt>
                <c:pt idx="97">
                  <c:v>6186.6526080000003</c:v>
                </c:pt>
                <c:pt idx="98">
                  <c:v>6166.2475050000003</c:v>
                </c:pt>
                <c:pt idx="99">
                  <c:v>6133.508245</c:v>
                </c:pt>
                <c:pt idx="100">
                  <c:v>6105.6798010000002</c:v>
                </c:pt>
                <c:pt idx="101">
                  <c:v>6098.1700810000002</c:v>
                </c:pt>
                <c:pt idx="102">
                  <c:v>6071.5996059999998</c:v>
                </c:pt>
                <c:pt idx="103">
                  <c:v>6051.5932849999999</c:v>
                </c:pt>
                <c:pt idx="104">
                  <c:v>6040.3312079999996</c:v>
                </c:pt>
                <c:pt idx="105">
                  <c:v>5996.7504609999996</c:v>
                </c:pt>
                <c:pt idx="106">
                  <c:v>5938.7083499999999</c:v>
                </c:pt>
                <c:pt idx="107">
                  <c:v>5913.0284449999999</c:v>
                </c:pt>
                <c:pt idx="108">
                  <c:v>5889.8946100000003</c:v>
                </c:pt>
                <c:pt idx="109">
                  <c:v>5832.5375949999998</c:v>
                </c:pt>
                <c:pt idx="110">
                  <c:v>5785.6109269999997</c:v>
                </c:pt>
                <c:pt idx="111">
                  <c:v>5746.9554600000001</c:v>
                </c:pt>
                <c:pt idx="112">
                  <c:v>5705.4435229999999</c:v>
                </c:pt>
                <c:pt idx="113">
                  <c:v>5682.2824650000002</c:v>
                </c:pt>
                <c:pt idx="114">
                  <c:v>5643.7584930000003</c:v>
                </c:pt>
                <c:pt idx="115">
                  <c:v>5607.7341990000004</c:v>
                </c:pt>
                <c:pt idx="116">
                  <c:v>5585.0768539999999</c:v>
                </c:pt>
                <c:pt idx="117">
                  <c:v>5550.1942870000003</c:v>
                </c:pt>
                <c:pt idx="118">
                  <c:v>5509.157913</c:v>
                </c:pt>
                <c:pt idx="119">
                  <c:v>5481.3410569999996</c:v>
                </c:pt>
                <c:pt idx="120">
                  <c:v>5430.8043380000008</c:v>
                </c:pt>
                <c:pt idx="121">
                  <c:v>5390.6237769999998</c:v>
                </c:pt>
                <c:pt idx="122">
                  <c:v>5350.6079929999996</c:v>
                </c:pt>
                <c:pt idx="123">
                  <c:v>5116.1860290000004</c:v>
                </c:pt>
                <c:pt idx="124">
                  <c:v>5080.2832120000003</c:v>
                </c:pt>
                <c:pt idx="125">
                  <c:v>4970.872926</c:v>
                </c:pt>
                <c:pt idx="126">
                  <c:v>4937.1727860000001</c:v>
                </c:pt>
                <c:pt idx="127">
                  <c:v>4907.9558580000003</c:v>
                </c:pt>
                <c:pt idx="128">
                  <c:v>4875.6130919999996</c:v>
                </c:pt>
                <c:pt idx="129">
                  <c:v>4833.1351139999997</c:v>
                </c:pt>
                <c:pt idx="130">
                  <c:v>4807.8023910000002</c:v>
                </c:pt>
                <c:pt idx="131">
                  <c:v>4779.2028839999994</c:v>
                </c:pt>
                <c:pt idx="132">
                  <c:v>4723.4583430000002</c:v>
                </c:pt>
                <c:pt idx="133">
                  <c:v>4689.555668</c:v>
                </c:pt>
                <c:pt idx="134">
                  <c:v>4670.0732500000004</c:v>
                </c:pt>
                <c:pt idx="135">
                  <c:v>4645.8211250000004</c:v>
                </c:pt>
                <c:pt idx="136">
                  <c:v>4623.8381559999998</c:v>
                </c:pt>
                <c:pt idx="137">
                  <c:v>4590.3679540000003</c:v>
                </c:pt>
                <c:pt idx="138">
                  <c:v>4562.1700629999996</c:v>
                </c:pt>
                <c:pt idx="139">
                  <c:v>4546.8050139999996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7712"/>
        <c:axId val="34709888"/>
      </c:barChart>
      <c:lineChart>
        <c:grouping val="standard"/>
        <c:varyColors val="0"/>
        <c:ser>
          <c:idx val="0"/>
          <c:order val="1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trendline>
            <c:name>изменения кредитного портфеля</c:name>
            <c:spPr>
              <a:ln w="25400">
                <a:solidFill>
                  <a:srgbClr val="000080"/>
                </a:solidFill>
                <a:prstDash val="solid"/>
              </a:ln>
            </c:spPr>
            <c:trendlineType val="poly"/>
            <c:order val="6"/>
            <c:dispRSqr val="0"/>
            <c:dispEq val="0"/>
          </c:trendline>
          <c:cat>
            <c:numRef>
              <c:f>'P:\depts.vecie\Tirgus_analize\_Ikmenesha parskatiem_\[! Majokli-grafiki RU.xls]izsniegtie kredīti'!$I$1:$ER$1</c:f>
              <c:numCache>
                <c:formatCode>General</c:formatCode>
                <c:ptCount val="140"/>
                <c:pt idx="0">
                  <c:v>37071</c:v>
                </c:pt>
                <c:pt idx="1">
                  <c:v>37164</c:v>
                </c:pt>
                <c:pt idx="2">
                  <c:v>37256</c:v>
                </c:pt>
                <c:pt idx="3">
                  <c:v>37317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37832</c:v>
                </c:pt>
                <c:pt idx="20">
                  <c:v>37863</c:v>
                </c:pt>
                <c:pt idx="21">
                  <c:v>37894</c:v>
                </c:pt>
                <c:pt idx="22">
                  <c:v>37924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38076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38198</c:v>
                </c:pt>
                <c:pt idx="32">
                  <c:v>38229</c:v>
                </c:pt>
                <c:pt idx="33">
                  <c:v>38260</c:v>
                </c:pt>
                <c:pt idx="34">
                  <c:v>38290</c:v>
                </c:pt>
                <c:pt idx="35">
                  <c:v>38321</c:v>
                </c:pt>
                <c:pt idx="36">
                  <c:v>38351</c:v>
                </c:pt>
                <c:pt idx="37">
                  <c:v>38382</c:v>
                </c:pt>
                <c:pt idx="38">
                  <c:v>38411</c:v>
                </c:pt>
                <c:pt idx="39">
                  <c:v>38441</c:v>
                </c:pt>
                <c:pt idx="40">
                  <c:v>38472</c:v>
                </c:pt>
                <c:pt idx="41">
                  <c:v>38502</c:v>
                </c:pt>
                <c:pt idx="42">
                  <c:v>38533</c:v>
                </c:pt>
                <c:pt idx="43">
                  <c:v>38563</c:v>
                </c:pt>
                <c:pt idx="44">
                  <c:v>38594</c:v>
                </c:pt>
                <c:pt idx="45">
                  <c:v>38625</c:v>
                </c:pt>
                <c:pt idx="46">
                  <c:v>38655</c:v>
                </c:pt>
                <c:pt idx="47">
                  <c:v>38686</c:v>
                </c:pt>
                <c:pt idx="48">
                  <c:v>38716</c:v>
                </c:pt>
                <c:pt idx="49">
                  <c:v>38747</c:v>
                </c:pt>
                <c:pt idx="50">
                  <c:v>38776</c:v>
                </c:pt>
                <c:pt idx="51">
                  <c:v>38804</c:v>
                </c:pt>
                <c:pt idx="52">
                  <c:v>38835</c:v>
                </c:pt>
                <c:pt idx="53">
                  <c:v>38865</c:v>
                </c:pt>
                <c:pt idx="54">
                  <c:v>38896</c:v>
                </c:pt>
                <c:pt idx="55">
                  <c:v>38926</c:v>
                </c:pt>
                <c:pt idx="56">
                  <c:v>38957</c:v>
                </c:pt>
                <c:pt idx="57">
                  <c:v>38988</c:v>
                </c:pt>
                <c:pt idx="58">
                  <c:v>39018</c:v>
                </c:pt>
                <c:pt idx="59">
                  <c:v>39049</c:v>
                </c:pt>
                <c:pt idx="60">
                  <c:v>39079</c:v>
                </c:pt>
                <c:pt idx="61">
                  <c:v>39110</c:v>
                </c:pt>
                <c:pt idx="62">
                  <c:v>39141</c:v>
                </c:pt>
                <c:pt idx="63">
                  <c:v>39169</c:v>
                </c:pt>
                <c:pt idx="64">
                  <c:v>39200</c:v>
                </c:pt>
                <c:pt idx="65">
                  <c:v>39230</c:v>
                </c:pt>
                <c:pt idx="66">
                  <c:v>39261</c:v>
                </c:pt>
                <c:pt idx="67">
                  <c:v>39291</c:v>
                </c:pt>
                <c:pt idx="68">
                  <c:v>39322</c:v>
                </c:pt>
                <c:pt idx="69">
                  <c:v>39353</c:v>
                </c:pt>
                <c:pt idx="70">
                  <c:v>39383</c:v>
                </c:pt>
                <c:pt idx="71">
                  <c:v>39414</c:v>
                </c:pt>
                <c:pt idx="72">
                  <c:v>39444</c:v>
                </c:pt>
                <c:pt idx="73">
                  <c:v>39475</c:v>
                </c:pt>
                <c:pt idx="74">
                  <c:v>39506</c:v>
                </c:pt>
                <c:pt idx="75">
                  <c:v>39535</c:v>
                </c:pt>
                <c:pt idx="76">
                  <c:v>39566</c:v>
                </c:pt>
                <c:pt idx="77">
                  <c:v>39596</c:v>
                </c:pt>
                <c:pt idx="78">
                  <c:v>39627</c:v>
                </c:pt>
                <c:pt idx="79">
                  <c:v>39657</c:v>
                </c:pt>
                <c:pt idx="80">
                  <c:v>39688</c:v>
                </c:pt>
                <c:pt idx="81">
                  <c:v>39719</c:v>
                </c:pt>
                <c:pt idx="82">
                  <c:v>39749</c:v>
                </c:pt>
                <c:pt idx="83">
                  <c:v>39780</c:v>
                </c:pt>
                <c:pt idx="84">
                  <c:v>39810</c:v>
                </c:pt>
                <c:pt idx="85">
                  <c:v>39841</c:v>
                </c:pt>
                <c:pt idx="86">
                  <c:v>39872</c:v>
                </c:pt>
                <c:pt idx="87">
                  <c:v>39900</c:v>
                </c:pt>
                <c:pt idx="88">
                  <c:v>39931</c:v>
                </c:pt>
                <c:pt idx="89">
                  <c:v>39961</c:v>
                </c:pt>
                <c:pt idx="90">
                  <c:v>39992</c:v>
                </c:pt>
                <c:pt idx="91">
                  <c:v>40022</c:v>
                </c:pt>
                <c:pt idx="92">
                  <c:v>40053</c:v>
                </c:pt>
                <c:pt idx="93">
                  <c:v>40084</c:v>
                </c:pt>
                <c:pt idx="94">
                  <c:v>40114</c:v>
                </c:pt>
                <c:pt idx="95">
                  <c:v>40145</c:v>
                </c:pt>
                <c:pt idx="96">
                  <c:v>40175</c:v>
                </c:pt>
                <c:pt idx="97">
                  <c:v>40206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</c:numCache>
            </c:numRef>
          </c:cat>
          <c:val>
            <c:numRef>
              <c:f>'P:\depts.vecie\Tirgus_analize\_Ikmenesha parskatiem_\[! Majokli-grafiki RU.xls]izsniegtie kredīti'!$I$3:$ER$3</c:f>
              <c:numCache>
                <c:formatCode>General</c:formatCode>
                <c:ptCount val="140"/>
                <c:pt idx="0">
                  <c:v>4.11090951701427</c:v>
                </c:pt>
                <c:pt idx="1">
                  <c:v>5.331635352112678</c:v>
                </c:pt>
                <c:pt idx="2">
                  <c:v>6.645041095890412</c:v>
                </c:pt>
                <c:pt idx="3">
                  <c:v>13.567377049180323</c:v>
                </c:pt>
                <c:pt idx="4">
                  <c:v>4.389529322033904</c:v>
                </c:pt>
                <c:pt idx="5">
                  <c:v>11.998733225806436</c:v>
                </c:pt>
                <c:pt idx="6">
                  <c:v>10.312567999999999</c:v>
                </c:pt>
                <c:pt idx="7">
                  <c:v>17.999341935483905</c:v>
                </c:pt>
                <c:pt idx="8">
                  <c:v>18.383099032258034</c:v>
                </c:pt>
                <c:pt idx="9">
                  <c:v>19.832701000000043</c:v>
                </c:pt>
                <c:pt idx="10">
                  <c:v>30.718149677419319</c:v>
                </c:pt>
                <c:pt idx="11">
                  <c:v>19.217110999999989</c:v>
                </c:pt>
                <c:pt idx="12">
                  <c:v>14.893462258064499</c:v>
                </c:pt>
                <c:pt idx="13">
                  <c:v>6.0684483870967885</c:v>
                </c:pt>
                <c:pt idx="14">
                  <c:v>19.927789285714272</c:v>
                </c:pt>
                <c:pt idx="15">
                  <c:v>22.653206129032281</c:v>
                </c:pt>
                <c:pt idx="16">
                  <c:v>21.857686999999999</c:v>
                </c:pt>
                <c:pt idx="17">
                  <c:v>23.225806451612904</c:v>
                </c:pt>
                <c:pt idx="18">
                  <c:v>29.409999999999968</c:v>
                </c:pt>
                <c:pt idx="19">
                  <c:v>34.590000000000032</c:v>
                </c:pt>
                <c:pt idx="20">
                  <c:v>37.112561612903235</c:v>
                </c:pt>
                <c:pt idx="21">
                  <c:v>25.403567419354857</c:v>
                </c:pt>
                <c:pt idx="22">
                  <c:v>32.399999999999977</c:v>
                </c:pt>
                <c:pt idx="23">
                  <c:v>28.104812903225834</c:v>
                </c:pt>
                <c:pt idx="24">
                  <c:v>44.58791419354835</c:v>
                </c:pt>
                <c:pt idx="25">
                  <c:v>24.215141612903277</c:v>
                </c:pt>
                <c:pt idx="26">
                  <c:v>32.602149310344799</c:v>
                </c:pt>
                <c:pt idx="27">
                  <c:v>44.775457999999958</c:v>
                </c:pt>
                <c:pt idx="28">
                  <c:v>55.771935483870941</c:v>
                </c:pt>
                <c:pt idx="29">
                  <c:v>38.058450000000065</c:v>
                </c:pt>
                <c:pt idx="30">
                  <c:v>45.545166999999992</c:v>
                </c:pt>
                <c:pt idx="31">
                  <c:v>57.505555999999956</c:v>
                </c:pt>
                <c:pt idx="32">
                  <c:v>57.719987419354986</c:v>
                </c:pt>
                <c:pt idx="33">
                  <c:v>57.718774838709471</c:v>
                </c:pt>
                <c:pt idx="34">
                  <c:v>52.811306000000059</c:v>
                </c:pt>
                <c:pt idx="35">
                  <c:v>49.380028064516232</c:v>
                </c:pt>
                <c:pt idx="36">
                  <c:v>55.194344000000001</c:v>
                </c:pt>
                <c:pt idx="37">
                  <c:v>57.738640645161325</c:v>
                </c:pt>
                <c:pt idx="38">
                  <c:v>45.591887586206838</c:v>
                </c:pt>
                <c:pt idx="39">
                  <c:v>74.248090000000047</c:v>
                </c:pt>
                <c:pt idx="40">
                  <c:v>77.28626709677421</c:v>
                </c:pt>
                <c:pt idx="41">
                  <c:v>109.89605799999981</c:v>
                </c:pt>
                <c:pt idx="42">
                  <c:v>119.04863419354841</c:v>
                </c:pt>
                <c:pt idx="43">
                  <c:v>83.590423999999985</c:v>
                </c:pt>
                <c:pt idx="44">
                  <c:v>85.844491935483958</c:v>
                </c:pt>
                <c:pt idx="45">
                  <c:v>129.93050419354827</c:v>
                </c:pt>
                <c:pt idx="46">
                  <c:v>114.32760700000017</c:v>
                </c:pt>
                <c:pt idx="47">
                  <c:v>116.15949193548364</c:v>
                </c:pt>
                <c:pt idx="48">
                  <c:v>122.1058750000002</c:v>
                </c:pt>
                <c:pt idx="49">
                  <c:v>73.730042903225851</c:v>
                </c:pt>
                <c:pt idx="50">
                  <c:v>105.25971413793098</c:v>
                </c:pt>
                <c:pt idx="51">
                  <c:v>148.10970107142859</c:v>
                </c:pt>
                <c:pt idx="52">
                  <c:v>116.28832258064521</c:v>
                </c:pt>
                <c:pt idx="53">
                  <c:v>163.64884399999983</c:v>
                </c:pt>
                <c:pt idx="54">
                  <c:v>152.33474612903211</c:v>
                </c:pt>
                <c:pt idx="55">
                  <c:v>168.3725800000002</c:v>
                </c:pt>
                <c:pt idx="56">
                  <c:v>202.25416645161306</c:v>
                </c:pt>
                <c:pt idx="57">
                  <c:v>205.27952709677427</c:v>
                </c:pt>
                <c:pt idx="58">
                  <c:v>197.79908999999998</c:v>
                </c:pt>
                <c:pt idx="59">
                  <c:v>178.34013193548344</c:v>
                </c:pt>
                <c:pt idx="60">
                  <c:v>179.35490300000038</c:v>
                </c:pt>
                <c:pt idx="61">
                  <c:v>152.74464096774219</c:v>
                </c:pt>
                <c:pt idx="62">
                  <c:v>181.6042480645155</c:v>
                </c:pt>
                <c:pt idx="63">
                  <c:v>253.6667721428577</c:v>
                </c:pt>
                <c:pt idx="64">
                  <c:v>180.95720516129052</c:v>
                </c:pt>
                <c:pt idx="65">
                  <c:v>192.18828799999937</c:v>
                </c:pt>
                <c:pt idx="66">
                  <c:v>148.01470935483849</c:v>
                </c:pt>
                <c:pt idx="67">
                  <c:v>167.08850800000073</c:v>
                </c:pt>
                <c:pt idx="68">
                  <c:v>98.348576129032338</c:v>
                </c:pt>
                <c:pt idx="69">
                  <c:v>90.460751612902854</c:v>
                </c:pt>
                <c:pt idx="70">
                  <c:v>111.56153400000039</c:v>
                </c:pt>
                <c:pt idx="71">
                  <c:v>93.350587741935016</c:v>
                </c:pt>
                <c:pt idx="72">
                  <c:v>51.157688000000235</c:v>
                </c:pt>
                <c:pt idx="73">
                  <c:v>31.286899354838699</c:v>
                </c:pt>
                <c:pt idx="74">
                  <c:v>76.054902580644921</c:v>
                </c:pt>
                <c:pt idx="75">
                  <c:v>70.917494482758642</c:v>
                </c:pt>
                <c:pt idx="76">
                  <c:v>32.600953548387601</c:v>
                </c:pt>
                <c:pt idx="77">
                  <c:v>89.857375999999931</c:v>
                </c:pt>
                <c:pt idx="78">
                  <c:v>9.0196587096770315</c:v>
                </c:pt>
                <c:pt idx="79">
                  <c:v>44.142576999999619</c:v>
                </c:pt>
                <c:pt idx="80">
                  <c:v>51.662007096774687</c:v>
                </c:pt>
                <c:pt idx="81">
                  <c:v>30.068182258064553</c:v>
                </c:pt>
                <c:pt idx="82">
                  <c:v>23.369313000000147</c:v>
                </c:pt>
                <c:pt idx="83">
                  <c:v>6.6632893548384962</c:v>
                </c:pt>
                <c:pt idx="84">
                  <c:v>-41.577980000000025</c:v>
                </c:pt>
                <c:pt idx="85">
                  <c:v>-9.393188709677375</c:v>
                </c:pt>
                <c:pt idx="86">
                  <c:v>-22.937293548386972</c:v>
                </c:pt>
                <c:pt idx="87">
                  <c:v>-37.626774642857782</c:v>
                </c:pt>
                <c:pt idx="88">
                  <c:v>-25.250194838709213</c:v>
                </c:pt>
                <c:pt idx="89">
                  <c:v>-38.278097999999773</c:v>
                </c:pt>
                <c:pt idx="90">
                  <c:v>-29.785953870967848</c:v>
                </c:pt>
                <c:pt idx="91">
                  <c:v>-28.022723000000042</c:v>
                </c:pt>
                <c:pt idx="92">
                  <c:v>-22.767263225806317</c:v>
                </c:pt>
                <c:pt idx="93">
                  <c:v>-36.401298387097462</c:v>
                </c:pt>
                <c:pt idx="94">
                  <c:v>-32.718380999999681</c:v>
                </c:pt>
                <c:pt idx="95">
                  <c:v>-35.164691612903148</c:v>
                </c:pt>
                <c:pt idx="96">
                  <c:v>-33.718477999999777</c:v>
                </c:pt>
                <c:pt idx="97">
                  <c:v>-22.22316580645149</c:v>
                </c:pt>
                <c:pt idx="98">
                  <c:v>-19.746873870967796</c:v>
                </c:pt>
                <c:pt idx="99">
                  <c:v>-31.683154838709953</c:v>
                </c:pt>
                <c:pt idx="100">
                  <c:v>-27.828443999999763</c:v>
                </c:pt>
                <c:pt idx="101">
                  <c:v>-7.2674709677419509</c:v>
                </c:pt>
                <c:pt idx="102">
                  <c:v>-26.570475000000442</c:v>
                </c:pt>
                <c:pt idx="103">
                  <c:v>-19.360955806451461</c:v>
                </c:pt>
                <c:pt idx="104">
                  <c:v>-10.898784193548694</c:v>
                </c:pt>
                <c:pt idx="105">
                  <c:v>-42.174916451612873</c:v>
                </c:pt>
                <c:pt idx="106">
                  <c:v>-58.04211099999975</c:v>
                </c:pt>
                <c:pt idx="107">
                  <c:v>-24.851520967741902</c:v>
                </c:pt>
                <c:pt idx="108">
                  <c:v>-23.133834999999635</c:v>
                </c:pt>
                <c:pt idx="109">
                  <c:v>-55.506788709677906</c:v>
                </c:pt>
                <c:pt idx="110">
                  <c:v>-45.412904516129089</c:v>
                </c:pt>
                <c:pt idx="111">
                  <c:v>-41.416571785713842</c:v>
                </c:pt>
                <c:pt idx="112">
                  <c:v>-40.172842258064726</c:v>
                </c:pt>
                <c:pt idx="113">
                  <c:v>-23.161057999999684</c:v>
                </c:pt>
                <c:pt idx="114">
                  <c:v>-37.281263225806413</c:v>
                </c:pt>
                <c:pt idx="115">
                  <c:v>-36.024293999999827</c:v>
                </c:pt>
                <c:pt idx="116">
                  <c:v>-21.926462903226319</c:v>
                </c:pt>
                <c:pt idx="117">
                  <c:v>-34.882566999999653</c:v>
                </c:pt>
                <c:pt idx="118">
                  <c:v>-39.712620000000243</c:v>
                </c:pt>
                <c:pt idx="119">
                  <c:v>-27.816856000000371</c:v>
                </c:pt>
                <c:pt idx="120">
                  <c:v>-48.906502258063369</c:v>
                </c:pt>
                <c:pt idx="121">
                  <c:v>-38.884413870968743</c:v>
                </c:pt>
                <c:pt idx="122">
                  <c:v>-41.39563862068983</c:v>
                </c:pt>
                <c:pt idx="123">
                  <c:v>-226.85996516128955</c:v>
                </c:pt>
                <c:pt idx="124">
                  <c:v>-35.902817000000141</c:v>
                </c:pt>
                <c:pt idx="125">
                  <c:v>-105.88092193548414</c:v>
                </c:pt>
                <c:pt idx="126">
                  <c:v>-33.700139999999919</c:v>
                </c:pt>
                <c:pt idx="127">
                  <c:v>-28.274446451612732</c:v>
                </c:pt>
                <c:pt idx="128">
                  <c:v>-31.29945096774258</c:v>
                </c:pt>
                <c:pt idx="129">
                  <c:v>-42.477977999999894</c:v>
                </c:pt>
                <c:pt idx="130">
                  <c:v>-24.515538387096324</c:v>
                </c:pt>
                <c:pt idx="131">
                  <c:v>-28.599507000000813</c:v>
                </c:pt>
                <c:pt idx="132">
                  <c:v>-53.946329999999151</c:v>
                </c:pt>
                <c:pt idx="133">
                  <c:v>-32.809040322580913</c:v>
                </c:pt>
                <c:pt idx="134">
                  <c:v>-20.874019285713857</c:v>
                </c:pt>
                <c:pt idx="135">
                  <c:v>-23.469798387096755</c:v>
                </c:pt>
                <c:pt idx="136">
                  <c:v>-21.982969000000594</c:v>
                </c:pt>
                <c:pt idx="137">
                  <c:v>-32.390518064515661</c:v>
                </c:pt>
                <c:pt idx="138">
                  <c:v>-28.197891000000709</c:v>
                </c:pt>
                <c:pt idx="139">
                  <c:v>-14.869402258064516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11808"/>
        <c:axId val="34725888"/>
      </c:lineChart>
      <c:catAx>
        <c:axId val="3470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Источник: Комис</a:t>
                </a:r>
                <a:r>
                  <a:rPr lang="lv-LV"/>
                  <a:t>c</a:t>
                </a:r>
                <a:r>
                  <a:rPr lang="ru-RU"/>
                  <a:t>ия рынка финансов и капитала, </a:t>
                </a:r>
                <a:r>
                  <a:rPr lang="lv-LV"/>
                  <a:t>LATIO</a:t>
                </a:r>
              </a:p>
            </c:rich>
          </c:tx>
          <c:layout>
            <c:manualLayout>
              <c:xMode val="edge"/>
              <c:yMode val="edge"/>
              <c:x val="7.6686973761307354E-3"/>
              <c:y val="0.9430399681052527"/>
            </c:manualLayout>
          </c:layout>
          <c:overlay val="0"/>
          <c:spPr>
            <a:noFill/>
            <a:ln w="25400">
              <a:noFill/>
            </a:ln>
          </c:spPr>
        </c:title>
        <c:numFmt formatCode="[$-419]mmm/yy;@" sourceLinked="0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709888"/>
        <c:crosses val="autoZero"/>
        <c:auto val="0"/>
        <c:lblAlgn val="ctr"/>
        <c:lblOffset val="0"/>
        <c:tickLblSkip val="6"/>
        <c:tickMarkSkip val="1"/>
        <c:noMultiLvlLbl val="0"/>
      </c:catAx>
      <c:valAx>
        <c:axId val="34709888"/>
        <c:scaling>
          <c:orientation val="minMax"/>
          <c:max val="7000"/>
          <c:min val="-2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кредитный портфель, млн.</a:t>
                </a:r>
                <a:r>
                  <a:rPr lang="lv-LV"/>
                  <a:t>LVL</a:t>
                </a:r>
              </a:p>
            </c:rich>
          </c:tx>
          <c:layout>
            <c:manualLayout>
              <c:xMode val="edge"/>
              <c:yMode val="edge"/>
              <c:x val="1.073627264481848E-2"/>
              <c:y val="0.109704862841511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707712"/>
        <c:crosses val="autoZero"/>
        <c:crossBetween val="between"/>
      </c:valAx>
      <c:catAx>
        <c:axId val="34711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25888"/>
        <c:crosses val="autoZero"/>
        <c:auto val="0"/>
        <c:lblAlgn val="ctr"/>
        <c:lblOffset val="100"/>
        <c:noMultiLvlLbl val="0"/>
      </c:catAx>
      <c:valAx>
        <c:axId val="34725888"/>
        <c:scaling>
          <c:orientation val="minMax"/>
          <c:max val="350"/>
          <c:min val="-100"/>
        </c:scaling>
        <c:delete val="0"/>
        <c:axPos val="r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изменения кредитного портфеля, млн.</a:t>
                </a:r>
                <a:r>
                  <a:rPr lang="lv-LV"/>
                  <a:t>LVL</a:t>
                </a:r>
              </a:p>
            </c:rich>
          </c:tx>
          <c:layout>
            <c:manualLayout>
              <c:xMode val="edge"/>
              <c:yMode val="edge"/>
              <c:x val="0.92638108309855771"/>
              <c:y val="0.1265824999723135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3471180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476410109294897"/>
          <c:y val="0.68565542106618593"/>
          <c:w val="0.46727618923044678"/>
          <c:h val="9.282719546742210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00" dirty="0"/>
              <a:t>Ставки капитализации и процентные ставки</a:t>
            </a:r>
          </a:p>
        </c:rich>
      </c:tx>
      <c:layout>
        <c:manualLayout>
          <c:xMode val="edge"/>
          <c:yMode val="edge"/>
          <c:x val="0.16265102404368129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289298383570191E-2"/>
          <c:y val="0.10833362720710506"/>
          <c:w val="0.89759212159599644"/>
          <c:h val="0.51389028290549832"/>
        </c:manualLayout>
      </c:layout>
      <c:scatterChart>
        <c:scatterStyle val="lineMarker"/>
        <c:varyColors val="0"/>
        <c:ser>
          <c:idx val="3"/>
          <c:order val="0"/>
          <c:tx>
            <c:v>ставка капитализации (аренда за год деленная на цену)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'P:\depts.vecie\Tirgus_analize\_Ikmenesha parskatiem_\[! Majokli-grafiki RU.xls]cena un ire'!$BB$9:$ER$9</c:f>
              <c:numCache>
                <c:formatCode>General</c:formatCode>
                <c:ptCount val="95"/>
                <c:pt idx="0">
                  <c:v>37894</c:v>
                </c:pt>
                <c:pt idx="1">
                  <c:v>37924</c:v>
                </c:pt>
                <c:pt idx="2">
                  <c:v>37955</c:v>
                </c:pt>
                <c:pt idx="3">
                  <c:v>37991</c:v>
                </c:pt>
                <c:pt idx="4">
                  <c:v>38022</c:v>
                </c:pt>
                <c:pt idx="5">
                  <c:v>38199</c:v>
                </c:pt>
                <c:pt idx="6">
                  <c:v>38411</c:v>
                </c:pt>
                <c:pt idx="7">
                  <c:v>38439</c:v>
                </c:pt>
                <c:pt idx="8">
                  <c:v>38500</c:v>
                </c:pt>
                <c:pt idx="9">
                  <c:v>38561</c:v>
                </c:pt>
                <c:pt idx="10">
                  <c:v>38592</c:v>
                </c:pt>
                <c:pt idx="11">
                  <c:v>38623</c:v>
                </c:pt>
                <c:pt idx="12">
                  <c:v>38684</c:v>
                </c:pt>
                <c:pt idx="13">
                  <c:v>38714</c:v>
                </c:pt>
                <c:pt idx="14">
                  <c:v>38745</c:v>
                </c:pt>
                <c:pt idx="15">
                  <c:v>38804</c:v>
                </c:pt>
                <c:pt idx="16">
                  <c:v>38896</c:v>
                </c:pt>
                <c:pt idx="17">
                  <c:v>38957</c:v>
                </c:pt>
                <c:pt idx="18">
                  <c:v>38988</c:v>
                </c:pt>
                <c:pt idx="19">
                  <c:v>39110</c:v>
                </c:pt>
                <c:pt idx="20">
                  <c:v>39230</c:v>
                </c:pt>
                <c:pt idx="21">
                  <c:v>39322</c:v>
                </c:pt>
                <c:pt idx="22">
                  <c:v>39353</c:v>
                </c:pt>
                <c:pt idx="23">
                  <c:v>39383</c:v>
                </c:pt>
                <c:pt idx="24">
                  <c:v>39414</c:v>
                </c:pt>
                <c:pt idx="25">
                  <c:v>39444</c:v>
                </c:pt>
                <c:pt idx="26">
                  <c:v>39475</c:v>
                </c:pt>
                <c:pt idx="27">
                  <c:v>39506</c:v>
                </c:pt>
                <c:pt idx="28">
                  <c:v>39535</c:v>
                </c:pt>
                <c:pt idx="29">
                  <c:v>39566</c:v>
                </c:pt>
                <c:pt idx="30">
                  <c:v>39596</c:v>
                </c:pt>
                <c:pt idx="31">
                  <c:v>39627</c:v>
                </c:pt>
                <c:pt idx="32">
                  <c:v>39657</c:v>
                </c:pt>
                <c:pt idx="33">
                  <c:v>39688</c:v>
                </c:pt>
                <c:pt idx="34">
                  <c:v>39719</c:v>
                </c:pt>
                <c:pt idx="35">
                  <c:v>39749</c:v>
                </c:pt>
                <c:pt idx="36">
                  <c:v>39780</c:v>
                </c:pt>
                <c:pt idx="37">
                  <c:v>39810</c:v>
                </c:pt>
                <c:pt idx="38">
                  <c:v>39841</c:v>
                </c:pt>
                <c:pt idx="39">
                  <c:v>39872</c:v>
                </c:pt>
                <c:pt idx="40">
                  <c:v>39900</c:v>
                </c:pt>
                <c:pt idx="41">
                  <c:v>39931</c:v>
                </c:pt>
                <c:pt idx="42">
                  <c:v>39961</c:v>
                </c:pt>
                <c:pt idx="43">
                  <c:v>39992</c:v>
                </c:pt>
                <c:pt idx="44">
                  <c:v>40022</c:v>
                </c:pt>
                <c:pt idx="45">
                  <c:v>40053</c:v>
                </c:pt>
                <c:pt idx="46">
                  <c:v>40084</c:v>
                </c:pt>
                <c:pt idx="47">
                  <c:v>40114</c:v>
                </c:pt>
                <c:pt idx="48">
                  <c:v>40145</c:v>
                </c:pt>
                <c:pt idx="49">
                  <c:v>40175</c:v>
                </c:pt>
                <c:pt idx="50">
                  <c:v>40206</c:v>
                </c:pt>
                <c:pt idx="51">
                  <c:v>40237</c:v>
                </c:pt>
                <c:pt idx="52">
                  <c:v>40265</c:v>
                </c:pt>
                <c:pt idx="53">
                  <c:v>40296</c:v>
                </c:pt>
                <c:pt idx="54">
                  <c:v>40326</c:v>
                </c:pt>
                <c:pt idx="55">
                  <c:v>40357</c:v>
                </c:pt>
                <c:pt idx="56">
                  <c:v>40387</c:v>
                </c:pt>
                <c:pt idx="57">
                  <c:v>40403</c:v>
                </c:pt>
                <c:pt idx="58">
                  <c:v>40434</c:v>
                </c:pt>
                <c:pt idx="59">
                  <c:v>40464</c:v>
                </c:pt>
                <c:pt idx="60">
                  <c:v>40495</c:v>
                </c:pt>
                <c:pt idx="61">
                  <c:v>40525</c:v>
                </c:pt>
                <c:pt idx="62">
                  <c:v>40556</c:v>
                </c:pt>
                <c:pt idx="63">
                  <c:v>40587</c:v>
                </c:pt>
                <c:pt idx="64">
                  <c:v>40615</c:v>
                </c:pt>
                <c:pt idx="65">
                  <c:v>40646</c:v>
                </c:pt>
                <c:pt idx="66">
                  <c:v>40676</c:v>
                </c:pt>
                <c:pt idx="67">
                  <c:v>40707</c:v>
                </c:pt>
                <c:pt idx="68">
                  <c:v>40737</c:v>
                </c:pt>
                <c:pt idx="69">
                  <c:v>40768</c:v>
                </c:pt>
                <c:pt idx="70">
                  <c:v>40799</c:v>
                </c:pt>
                <c:pt idx="71">
                  <c:v>40829</c:v>
                </c:pt>
                <c:pt idx="72">
                  <c:v>40860</c:v>
                </c:pt>
                <c:pt idx="73">
                  <c:v>40890</c:v>
                </c:pt>
                <c:pt idx="74">
                  <c:v>40921</c:v>
                </c:pt>
                <c:pt idx="75">
                  <c:v>40952</c:v>
                </c:pt>
                <c:pt idx="76">
                  <c:v>40981</c:v>
                </c:pt>
                <c:pt idx="77">
                  <c:v>41012</c:v>
                </c:pt>
                <c:pt idx="78">
                  <c:v>41042</c:v>
                </c:pt>
                <c:pt idx="79">
                  <c:v>41073</c:v>
                </c:pt>
                <c:pt idx="80">
                  <c:v>41103</c:v>
                </c:pt>
                <c:pt idx="81">
                  <c:v>41134</c:v>
                </c:pt>
                <c:pt idx="82">
                  <c:v>41165</c:v>
                </c:pt>
                <c:pt idx="83">
                  <c:v>41195</c:v>
                </c:pt>
                <c:pt idx="84">
                  <c:v>41226</c:v>
                </c:pt>
                <c:pt idx="85">
                  <c:v>41256</c:v>
                </c:pt>
                <c:pt idx="86">
                  <c:v>41287</c:v>
                </c:pt>
                <c:pt idx="87">
                  <c:v>41318</c:v>
                </c:pt>
                <c:pt idx="88">
                  <c:v>41346</c:v>
                </c:pt>
                <c:pt idx="89">
                  <c:v>41377</c:v>
                </c:pt>
                <c:pt idx="90">
                  <c:v>41407</c:v>
                </c:pt>
                <c:pt idx="91">
                  <c:v>41438</c:v>
                </c:pt>
                <c:pt idx="92">
                  <c:v>41468</c:v>
                </c:pt>
                <c:pt idx="93">
                  <c:v>41499</c:v>
                </c:pt>
                <c:pt idx="94">
                  <c:v>41530</c:v>
                </c:pt>
              </c:numCache>
            </c:numRef>
          </c:xVal>
          <c:yVal>
            <c:numRef>
              <c:f>'P:\depts.vecie\Tirgus_analize\_Ikmenesha parskatiem_\[! Majokli-grafiki RU.xls]cena un ire'!$BB$14:$ER$14</c:f>
              <c:numCache>
                <c:formatCode>General</c:formatCode>
                <c:ptCount val="95"/>
                <c:pt idx="0">
                  <c:v>4.4005383325226778E-2</c:v>
                </c:pt>
                <c:pt idx="1">
                  <c:v>6.3041054627175214E-2</c:v>
                </c:pt>
                <c:pt idx="2">
                  <c:v>5.5314533622559656E-2</c:v>
                </c:pt>
                <c:pt idx="3">
                  <c:v>6.9783432872625603E-2</c:v>
                </c:pt>
                <c:pt idx="4">
                  <c:v>6.2857614289250033E-2</c:v>
                </c:pt>
                <c:pt idx="5">
                  <c:v>6.8863249199936846E-2</c:v>
                </c:pt>
                <c:pt idx="6">
                  <c:v>5.2062191845823641E-2</c:v>
                </c:pt>
                <c:pt idx="7">
                  <c:v>5.128205128205128E-2</c:v>
                </c:pt>
                <c:pt idx="8">
                  <c:v>5.355853741403397E-2</c:v>
                </c:pt>
                <c:pt idx="9">
                  <c:v>5.5721393034825865E-2</c:v>
                </c:pt>
                <c:pt idx="10">
                  <c:v>5.1429101589138645E-2</c:v>
                </c:pt>
                <c:pt idx="11">
                  <c:v>5.5816506233680542E-2</c:v>
                </c:pt>
                <c:pt idx="12">
                  <c:v>5.600907029478458E-2</c:v>
                </c:pt>
                <c:pt idx="13">
                  <c:v>5.9998427997551208E-2</c:v>
                </c:pt>
                <c:pt idx="14">
                  <c:v>5.3353658536585365E-2</c:v>
                </c:pt>
                <c:pt idx="15">
                  <c:v>5.1208488168042292E-2</c:v>
                </c:pt>
                <c:pt idx="16">
                  <c:v>4.721621266558617E-2</c:v>
                </c:pt>
                <c:pt idx="17">
                  <c:v>5.0349107835531426E-2</c:v>
                </c:pt>
                <c:pt idx="18">
                  <c:v>4.7587685974342334E-2</c:v>
                </c:pt>
                <c:pt idx="19">
                  <c:v>4.8399352128042424E-2</c:v>
                </c:pt>
                <c:pt idx="20">
                  <c:v>4.7045055588063198E-2</c:v>
                </c:pt>
                <c:pt idx="21">
                  <c:v>5.4510058403634001E-2</c:v>
                </c:pt>
                <c:pt idx="22">
                  <c:v>5.6804733727810655E-2</c:v>
                </c:pt>
                <c:pt idx="23">
                  <c:v>5.9557344064386314E-2</c:v>
                </c:pt>
                <c:pt idx="24">
                  <c:v>6.3070539419087135E-2</c:v>
                </c:pt>
                <c:pt idx="25">
                  <c:v>6.2800565770862793E-2</c:v>
                </c:pt>
                <c:pt idx="26">
                  <c:v>6.4581818181818185E-2</c:v>
                </c:pt>
                <c:pt idx="27">
                  <c:v>6.5973254086181279E-2</c:v>
                </c:pt>
                <c:pt idx="28">
                  <c:v>6.6055045871559637E-2</c:v>
                </c:pt>
                <c:pt idx="29">
                  <c:v>6.4710547184773981E-2</c:v>
                </c:pt>
                <c:pt idx="30">
                  <c:v>6.36144578313253E-2</c:v>
                </c:pt>
                <c:pt idx="31">
                  <c:v>5.9950041631973358E-2</c:v>
                </c:pt>
                <c:pt idx="32">
                  <c:v>6.5748709122203097E-2</c:v>
                </c:pt>
                <c:pt idx="33">
                  <c:v>6.480648064806481E-2</c:v>
                </c:pt>
                <c:pt idx="34">
                  <c:v>6.8702290076335881E-2</c:v>
                </c:pt>
                <c:pt idx="35">
                  <c:v>7.072691552062868E-2</c:v>
                </c:pt>
                <c:pt idx="36">
                  <c:v>7.1957671957671956E-2</c:v>
                </c:pt>
                <c:pt idx="37">
                  <c:v>7.4408117249154457E-2</c:v>
                </c:pt>
                <c:pt idx="38">
                  <c:v>7.3170731707317069E-2</c:v>
                </c:pt>
                <c:pt idx="39">
                  <c:v>7.2517985611510793E-2</c:v>
                </c:pt>
                <c:pt idx="40">
                  <c:v>5.7324840764331211E-2</c:v>
                </c:pt>
                <c:pt idx="41">
                  <c:v>5.9056996773755636E-2</c:v>
                </c:pt>
                <c:pt idx="42">
                  <c:v>6.3389363332448143E-2</c:v>
                </c:pt>
                <c:pt idx="43">
                  <c:v>6.6875132802867887E-2</c:v>
                </c:pt>
                <c:pt idx="44">
                  <c:v>6.0433785655597795E-2</c:v>
                </c:pt>
                <c:pt idx="45">
                  <c:v>5.3175206811673092E-2</c:v>
                </c:pt>
                <c:pt idx="46">
                  <c:v>5.2537104329933013E-2</c:v>
                </c:pt>
                <c:pt idx="47">
                  <c:v>5.7382759583664698E-2</c:v>
                </c:pt>
                <c:pt idx="48">
                  <c:v>5.5969926487854774E-2</c:v>
                </c:pt>
                <c:pt idx="49">
                  <c:v>5.1877949210551888E-2</c:v>
                </c:pt>
                <c:pt idx="50">
                  <c:v>5.3731129428340581E-2</c:v>
                </c:pt>
                <c:pt idx="51">
                  <c:v>5.9377378311407117E-2</c:v>
                </c:pt>
                <c:pt idx="52">
                  <c:v>5.2583845525956088E-2</c:v>
                </c:pt>
                <c:pt idx="53">
                  <c:v>5.491884805615798E-2</c:v>
                </c:pt>
                <c:pt idx="54">
                  <c:v>5.7105548184709802E-2</c:v>
                </c:pt>
                <c:pt idx="55">
                  <c:v>5.8716598806240236E-2</c:v>
                </c:pt>
                <c:pt idx="56">
                  <c:v>5.500970552680811E-2</c:v>
                </c:pt>
                <c:pt idx="57">
                  <c:v>5.303358899284475E-2</c:v>
                </c:pt>
                <c:pt idx="58">
                  <c:v>5.3216463437647667E-2</c:v>
                </c:pt>
                <c:pt idx="59">
                  <c:v>4.7310428427469693E-2</c:v>
                </c:pt>
                <c:pt idx="60">
                  <c:v>5.6515817910857372E-2</c:v>
                </c:pt>
                <c:pt idx="61">
                  <c:v>5.1039932963017828E-2</c:v>
                </c:pt>
                <c:pt idx="62">
                  <c:v>5.4161963226735069E-2</c:v>
                </c:pt>
                <c:pt idx="63">
                  <c:v>5.359777610978992E-2</c:v>
                </c:pt>
                <c:pt idx="64">
                  <c:v>5.7646134269074528E-2</c:v>
                </c:pt>
                <c:pt idx="65">
                  <c:v>5.8011596762254508E-2</c:v>
                </c:pt>
                <c:pt idx="66">
                  <c:v>6.1037083343725963E-2</c:v>
                </c:pt>
                <c:pt idx="67">
                  <c:v>6.7034800074957795E-2</c:v>
                </c:pt>
                <c:pt idx="68">
                  <c:v>6.0426791004480257E-2</c:v>
                </c:pt>
                <c:pt idx="69">
                  <c:v>6.0426791004480257E-2</c:v>
                </c:pt>
                <c:pt idx="70">
                  <c:v>6.8977751995680292E-2</c:v>
                </c:pt>
                <c:pt idx="71">
                  <c:v>6.942728258505014E-2</c:v>
                </c:pt>
                <c:pt idx="72">
                  <c:v>6.954781606176029E-2</c:v>
                </c:pt>
                <c:pt idx="73">
                  <c:v>7.0239824267193052E-2</c:v>
                </c:pt>
                <c:pt idx="74">
                  <c:v>7.2715715335547423E-2</c:v>
                </c:pt>
                <c:pt idx="75">
                  <c:v>7.2590126880736461E-2</c:v>
                </c:pt>
                <c:pt idx="76">
                  <c:v>7.321852018536977E-2</c:v>
                </c:pt>
                <c:pt idx="77">
                  <c:v>7.3964353365520027E-2</c:v>
                </c:pt>
                <c:pt idx="78">
                  <c:v>7.3964353365520027E-2</c:v>
                </c:pt>
                <c:pt idx="79">
                  <c:v>7.2092081413287157E-2</c:v>
                </c:pt>
                <c:pt idx="80">
                  <c:v>7.7161055887658911E-2</c:v>
                </c:pt>
                <c:pt idx="81">
                  <c:v>7.3908512319815559E-2</c:v>
                </c:pt>
                <c:pt idx="82">
                  <c:v>8.462806754177353E-2</c:v>
                </c:pt>
                <c:pt idx="83">
                  <c:v>7.7963423886490718E-2</c:v>
                </c:pt>
                <c:pt idx="84">
                  <c:v>7.8126297387184879E-2</c:v>
                </c:pt>
                <c:pt idx="85">
                  <c:v>8.2793249748071979E-2</c:v>
                </c:pt>
                <c:pt idx="86">
                  <c:v>8.2510195902779429E-2</c:v>
                </c:pt>
                <c:pt idx="87">
                  <c:v>8.6556666359902376E-2</c:v>
                </c:pt>
                <c:pt idx="88">
                  <c:v>7.8916028562819554E-2</c:v>
                </c:pt>
                <c:pt idx="89">
                  <c:v>8.1538291116087319E-2</c:v>
                </c:pt>
                <c:pt idx="90">
                  <c:v>8.126558780131779E-2</c:v>
                </c:pt>
                <c:pt idx="91">
                  <c:v>8.126558780131779E-2</c:v>
                </c:pt>
                <c:pt idx="92">
                  <c:v>7.8937218525775815E-2</c:v>
                </c:pt>
                <c:pt idx="93">
                  <c:v>8.6180050707323666E-2</c:v>
                </c:pt>
                <c:pt idx="94">
                  <c:v>8.5089163989509456E-2</c:v>
                </c:pt>
              </c:numCache>
            </c:numRef>
          </c:yVal>
          <c:smooth val="0"/>
        </c:ser>
        <c:ser>
          <c:idx val="1"/>
          <c:order val="1"/>
          <c:tx>
            <c:v>краткосрочная переменная кредитная процентная ставка, EUR</c:v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'P:\depts.vecie\Tirgus_analize\_Ikmenesha parskatiem_\[! Majokli-grafiki RU.xls]cena un ire'!$AE$1:$EQ$1</c:f>
              <c:numCache>
                <c:formatCode>General</c:formatCode>
                <c:ptCount val="117"/>
                <c:pt idx="0">
                  <c:v>37991</c:v>
                </c:pt>
                <c:pt idx="1">
                  <c:v>38022</c:v>
                </c:pt>
                <c:pt idx="2">
                  <c:v>38051</c:v>
                </c:pt>
                <c:pt idx="3">
                  <c:v>38078</c:v>
                </c:pt>
                <c:pt idx="4">
                  <c:v>38104</c:v>
                </c:pt>
                <c:pt idx="5">
                  <c:v>38137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38285</c:v>
                </c:pt>
                <c:pt idx="11">
                  <c:v>38321</c:v>
                </c:pt>
                <c:pt idx="12">
                  <c:v>38349</c:v>
                </c:pt>
                <c:pt idx="13">
                  <c:v>38380</c:v>
                </c:pt>
                <c:pt idx="14">
                  <c:v>38411</c:v>
                </c:pt>
                <c:pt idx="15">
                  <c:v>38439</c:v>
                </c:pt>
                <c:pt idx="16">
                  <c:v>38470</c:v>
                </c:pt>
                <c:pt idx="17">
                  <c:v>38500</c:v>
                </c:pt>
                <c:pt idx="18">
                  <c:v>38531</c:v>
                </c:pt>
                <c:pt idx="19">
                  <c:v>38561</c:v>
                </c:pt>
                <c:pt idx="20">
                  <c:v>38592</c:v>
                </c:pt>
                <c:pt idx="21">
                  <c:v>38623</c:v>
                </c:pt>
                <c:pt idx="22">
                  <c:v>38653</c:v>
                </c:pt>
                <c:pt idx="23">
                  <c:v>38684</c:v>
                </c:pt>
                <c:pt idx="24">
                  <c:v>38714</c:v>
                </c:pt>
                <c:pt idx="25">
                  <c:v>38745</c:v>
                </c:pt>
                <c:pt idx="26">
                  <c:v>38776</c:v>
                </c:pt>
                <c:pt idx="27">
                  <c:v>38804</c:v>
                </c:pt>
                <c:pt idx="28">
                  <c:v>38835</c:v>
                </c:pt>
                <c:pt idx="29">
                  <c:v>38865</c:v>
                </c:pt>
                <c:pt idx="30">
                  <c:v>38896</c:v>
                </c:pt>
                <c:pt idx="31">
                  <c:v>38926</c:v>
                </c:pt>
                <c:pt idx="32">
                  <c:v>38957</c:v>
                </c:pt>
                <c:pt idx="33">
                  <c:v>38988</c:v>
                </c:pt>
                <c:pt idx="34">
                  <c:v>39018</c:v>
                </c:pt>
                <c:pt idx="35">
                  <c:v>39049</c:v>
                </c:pt>
                <c:pt idx="36">
                  <c:v>39079</c:v>
                </c:pt>
                <c:pt idx="37">
                  <c:v>39110</c:v>
                </c:pt>
                <c:pt idx="38">
                  <c:v>39141</c:v>
                </c:pt>
                <c:pt idx="39">
                  <c:v>39169</c:v>
                </c:pt>
                <c:pt idx="40">
                  <c:v>39200</c:v>
                </c:pt>
                <c:pt idx="41">
                  <c:v>39230</c:v>
                </c:pt>
                <c:pt idx="42">
                  <c:v>39261</c:v>
                </c:pt>
                <c:pt idx="43">
                  <c:v>39291</c:v>
                </c:pt>
                <c:pt idx="44">
                  <c:v>39322</c:v>
                </c:pt>
                <c:pt idx="45">
                  <c:v>39353</c:v>
                </c:pt>
                <c:pt idx="46">
                  <c:v>39383</c:v>
                </c:pt>
                <c:pt idx="47">
                  <c:v>39414</c:v>
                </c:pt>
                <c:pt idx="48">
                  <c:v>39444</c:v>
                </c:pt>
                <c:pt idx="49">
                  <c:v>39475</c:v>
                </c:pt>
                <c:pt idx="50">
                  <c:v>39506</c:v>
                </c:pt>
                <c:pt idx="51">
                  <c:v>39535</c:v>
                </c:pt>
                <c:pt idx="52">
                  <c:v>39566</c:v>
                </c:pt>
                <c:pt idx="53">
                  <c:v>39596</c:v>
                </c:pt>
                <c:pt idx="54">
                  <c:v>39627</c:v>
                </c:pt>
                <c:pt idx="55">
                  <c:v>39657</c:v>
                </c:pt>
                <c:pt idx="56">
                  <c:v>39688</c:v>
                </c:pt>
                <c:pt idx="57">
                  <c:v>39719</c:v>
                </c:pt>
                <c:pt idx="58">
                  <c:v>39749</c:v>
                </c:pt>
                <c:pt idx="59">
                  <c:v>39780</c:v>
                </c:pt>
                <c:pt idx="60">
                  <c:v>39810</c:v>
                </c:pt>
                <c:pt idx="61">
                  <c:v>39841</c:v>
                </c:pt>
                <c:pt idx="62">
                  <c:v>39872</c:v>
                </c:pt>
                <c:pt idx="63">
                  <c:v>39900</c:v>
                </c:pt>
                <c:pt idx="64">
                  <c:v>39931</c:v>
                </c:pt>
                <c:pt idx="65">
                  <c:v>39961</c:v>
                </c:pt>
                <c:pt idx="66">
                  <c:v>39992</c:v>
                </c:pt>
                <c:pt idx="67">
                  <c:v>40022</c:v>
                </c:pt>
                <c:pt idx="68">
                  <c:v>40053</c:v>
                </c:pt>
                <c:pt idx="69">
                  <c:v>40084</c:v>
                </c:pt>
                <c:pt idx="70">
                  <c:v>40114</c:v>
                </c:pt>
                <c:pt idx="71">
                  <c:v>40145</c:v>
                </c:pt>
                <c:pt idx="72">
                  <c:v>40175</c:v>
                </c:pt>
                <c:pt idx="73">
                  <c:v>40206</c:v>
                </c:pt>
                <c:pt idx="74">
                  <c:v>40237</c:v>
                </c:pt>
                <c:pt idx="75">
                  <c:v>40265</c:v>
                </c:pt>
                <c:pt idx="76">
                  <c:v>40296</c:v>
                </c:pt>
                <c:pt idx="77">
                  <c:v>40326</c:v>
                </c:pt>
                <c:pt idx="78">
                  <c:v>40357</c:v>
                </c:pt>
                <c:pt idx="79">
                  <c:v>40387</c:v>
                </c:pt>
                <c:pt idx="80">
                  <c:v>40418</c:v>
                </c:pt>
                <c:pt idx="81">
                  <c:v>40449</c:v>
                </c:pt>
                <c:pt idx="82">
                  <c:v>40479</c:v>
                </c:pt>
                <c:pt idx="83">
                  <c:v>40510</c:v>
                </c:pt>
                <c:pt idx="84">
                  <c:v>40540</c:v>
                </c:pt>
                <c:pt idx="85">
                  <c:v>40571</c:v>
                </c:pt>
                <c:pt idx="86">
                  <c:v>40602</c:v>
                </c:pt>
                <c:pt idx="87">
                  <c:v>40630</c:v>
                </c:pt>
                <c:pt idx="88">
                  <c:v>40661</c:v>
                </c:pt>
                <c:pt idx="89">
                  <c:v>40691</c:v>
                </c:pt>
                <c:pt idx="90">
                  <c:v>40722</c:v>
                </c:pt>
                <c:pt idx="91">
                  <c:v>40752</c:v>
                </c:pt>
                <c:pt idx="92">
                  <c:v>40783</c:v>
                </c:pt>
                <c:pt idx="93">
                  <c:v>40814</c:v>
                </c:pt>
                <c:pt idx="94">
                  <c:v>40844</c:v>
                </c:pt>
                <c:pt idx="95">
                  <c:v>40875</c:v>
                </c:pt>
                <c:pt idx="96">
                  <c:v>40905</c:v>
                </c:pt>
                <c:pt idx="97">
                  <c:v>40936</c:v>
                </c:pt>
                <c:pt idx="98">
                  <c:v>40967</c:v>
                </c:pt>
                <c:pt idx="99">
                  <c:v>40996</c:v>
                </c:pt>
                <c:pt idx="100">
                  <c:v>41027</c:v>
                </c:pt>
                <c:pt idx="101">
                  <c:v>41057</c:v>
                </c:pt>
                <c:pt idx="102">
                  <c:v>41088</c:v>
                </c:pt>
                <c:pt idx="103">
                  <c:v>41118</c:v>
                </c:pt>
                <c:pt idx="104">
                  <c:v>41149</c:v>
                </c:pt>
                <c:pt idx="105">
                  <c:v>41180</c:v>
                </c:pt>
                <c:pt idx="106">
                  <c:v>41210</c:v>
                </c:pt>
                <c:pt idx="107">
                  <c:v>41241</c:v>
                </c:pt>
                <c:pt idx="108">
                  <c:v>41271</c:v>
                </c:pt>
                <c:pt idx="109">
                  <c:v>41302</c:v>
                </c:pt>
                <c:pt idx="110">
                  <c:v>41333</c:v>
                </c:pt>
                <c:pt idx="111">
                  <c:v>41361</c:v>
                </c:pt>
                <c:pt idx="112">
                  <c:v>41392</c:v>
                </c:pt>
                <c:pt idx="113">
                  <c:v>41422</c:v>
                </c:pt>
                <c:pt idx="114">
                  <c:v>41453</c:v>
                </c:pt>
                <c:pt idx="115">
                  <c:v>41483</c:v>
                </c:pt>
                <c:pt idx="116">
                  <c:v>41514</c:v>
                </c:pt>
              </c:numCache>
            </c:numRef>
          </c:xVal>
          <c:yVal>
            <c:numRef>
              <c:f>'P:\depts.vecie\Tirgus_analize\_Ikmenesha parskatiem_\[! Majokli-grafiki RU.xls]cena un ire'!$AE$5:$EQ$5</c:f>
              <c:numCache>
                <c:formatCode>General</c:formatCode>
                <c:ptCount val="117"/>
                <c:pt idx="0">
                  <c:v>5.4000000000000006E-2</c:v>
                </c:pt>
                <c:pt idx="1">
                  <c:v>5.2000000000000005E-2</c:v>
                </c:pt>
                <c:pt idx="2">
                  <c:v>5.2999999999999999E-2</c:v>
                </c:pt>
                <c:pt idx="3">
                  <c:v>5.9000000000000004E-2</c:v>
                </c:pt>
                <c:pt idx="4">
                  <c:v>5.9000000000000004E-2</c:v>
                </c:pt>
                <c:pt idx="5">
                  <c:v>6.3E-2</c:v>
                </c:pt>
                <c:pt idx="6">
                  <c:v>5.2000000000000005E-2</c:v>
                </c:pt>
                <c:pt idx="7">
                  <c:v>5.4000000000000006E-2</c:v>
                </c:pt>
                <c:pt idx="8">
                  <c:v>4.5999999999999999E-2</c:v>
                </c:pt>
                <c:pt idx="9">
                  <c:v>5.2000000000000005E-2</c:v>
                </c:pt>
                <c:pt idx="10">
                  <c:v>4.9000000000000002E-2</c:v>
                </c:pt>
                <c:pt idx="11">
                  <c:v>4.8000000000000001E-2</c:v>
                </c:pt>
                <c:pt idx="12">
                  <c:v>5.0999999999999997E-2</c:v>
                </c:pt>
                <c:pt idx="13">
                  <c:v>4.9000000000000002E-2</c:v>
                </c:pt>
                <c:pt idx="14">
                  <c:v>4.9000000000000002E-2</c:v>
                </c:pt>
                <c:pt idx="15">
                  <c:v>4.7E-2</c:v>
                </c:pt>
                <c:pt idx="16">
                  <c:v>4.7E-2</c:v>
                </c:pt>
                <c:pt idx="17">
                  <c:v>4.4000000000000004E-2</c:v>
                </c:pt>
                <c:pt idx="18">
                  <c:v>4.2999999999999997E-2</c:v>
                </c:pt>
                <c:pt idx="19">
                  <c:v>4.2999999999999997E-2</c:v>
                </c:pt>
                <c:pt idx="20">
                  <c:v>4.0999999999999995E-2</c:v>
                </c:pt>
                <c:pt idx="21">
                  <c:v>4.4000000000000004E-2</c:v>
                </c:pt>
                <c:pt idx="22">
                  <c:v>4.2999999999999997E-2</c:v>
                </c:pt>
                <c:pt idx="23">
                  <c:v>4.4000000000000004E-2</c:v>
                </c:pt>
                <c:pt idx="24">
                  <c:v>4.4999999999999998E-2</c:v>
                </c:pt>
                <c:pt idx="25">
                  <c:v>4.5999999999999999E-2</c:v>
                </c:pt>
                <c:pt idx="26">
                  <c:v>4.5999999999999999E-2</c:v>
                </c:pt>
                <c:pt idx="27">
                  <c:v>4.5999999999999999E-2</c:v>
                </c:pt>
                <c:pt idx="28">
                  <c:v>4.7E-2</c:v>
                </c:pt>
                <c:pt idx="29">
                  <c:v>4.7E-2</c:v>
                </c:pt>
                <c:pt idx="30">
                  <c:v>4.9000000000000002E-2</c:v>
                </c:pt>
                <c:pt idx="31">
                  <c:v>0.05</c:v>
                </c:pt>
                <c:pt idx="32">
                  <c:v>5.0999999999999997E-2</c:v>
                </c:pt>
                <c:pt idx="33">
                  <c:v>5.2000000000000005E-2</c:v>
                </c:pt>
                <c:pt idx="34">
                  <c:v>5.5E-2</c:v>
                </c:pt>
                <c:pt idx="35">
                  <c:v>5.2999999999999999E-2</c:v>
                </c:pt>
                <c:pt idx="36">
                  <c:v>5.5999999999999994E-2</c:v>
                </c:pt>
                <c:pt idx="37">
                  <c:v>5.7000000000000002E-2</c:v>
                </c:pt>
                <c:pt idx="38">
                  <c:v>5.9000000000000004E-2</c:v>
                </c:pt>
                <c:pt idx="39">
                  <c:v>5.7999999999999996E-2</c:v>
                </c:pt>
                <c:pt idx="40">
                  <c:v>6.2E-2</c:v>
                </c:pt>
                <c:pt idx="41">
                  <c:v>6.0999999999999999E-2</c:v>
                </c:pt>
                <c:pt idx="42">
                  <c:v>6.2E-2</c:v>
                </c:pt>
                <c:pt idx="43">
                  <c:v>6.3E-2</c:v>
                </c:pt>
                <c:pt idx="44">
                  <c:v>6.5000000000000002E-2</c:v>
                </c:pt>
                <c:pt idx="45">
                  <c:v>6.9000000000000006E-2</c:v>
                </c:pt>
                <c:pt idx="46">
                  <c:v>6.7000000000000004E-2</c:v>
                </c:pt>
                <c:pt idx="47">
                  <c:v>6.7000000000000004E-2</c:v>
                </c:pt>
                <c:pt idx="48">
                  <c:v>7.0999999999999994E-2</c:v>
                </c:pt>
                <c:pt idx="49">
                  <c:v>6.6000000000000003E-2</c:v>
                </c:pt>
                <c:pt idx="50">
                  <c:v>6.6000000000000003E-2</c:v>
                </c:pt>
                <c:pt idx="51">
                  <c:v>7.0000000000000007E-2</c:v>
                </c:pt>
                <c:pt idx="52">
                  <c:v>7.2999999999999995E-2</c:v>
                </c:pt>
                <c:pt idx="53">
                  <c:v>7.2000000000000008E-2</c:v>
                </c:pt>
                <c:pt idx="54">
                  <c:v>7.2999999999999995E-2</c:v>
                </c:pt>
                <c:pt idx="55">
                  <c:v>7.2999999999999995E-2</c:v>
                </c:pt>
                <c:pt idx="56">
                  <c:v>7.2000000000000008E-2</c:v>
                </c:pt>
                <c:pt idx="57">
                  <c:v>7.6999999999999999E-2</c:v>
                </c:pt>
                <c:pt idx="58">
                  <c:v>7.8E-2</c:v>
                </c:pt>
                <c:pt idx="59">
                  <c:v>7.4999999999999997E-2</c:v>
                </c:pt>
                <c:pt idx="60">
                  <c:v>6.8000000000000005E-2</c:v>
                </c:pt>
                <c:pt idx="61">
                  <c:v>6.2E-2</c:v>
                </c:pt>
                <c:pt idx="62">
                  <c:v>6.6000000000000003E-2</c:v>
                </c:pt>
                <c:pt idx="63">
                  <c:v>0.06</c:v>
                </c:pt>
                <c:pt idx="64">
                  <c:v>5.7999999999999996E-2</c:v>
                </c:pt>
                <c:pt idx="65">
                  <c:v>5.4000000000000006E-2</c:v>
                </c:pt>
                <c:pt idx="66">
                  <c:v>5.2000000000000005E-2</c:v>
                </c:pt>
                <c:pt idx="67">
                  <c:v>5.0999999999999997E-2</c:v>
                </c:pt>
                <c:pt idx="68">
                  <c:v>4.2000000000000003E-2</c:v>
                </c:pt>
                <c:pt idx="69">
                  <c:v>4.9000000000000002E-2</c:v>
                </c:pt>
                <c:pt idx="70">
                  <c:v>4.8000000000000001E-2</c:v>
                </c:pt>
                <c:pt idx="71">
                  <c:v>4.7E-2</c:v>
                </c:pt>
                <c:pt idx="72">
                  <c:v>4.2999999999999997E-2</c:v>
                </c:pt>
                <c:pt idx="73">
                  <c:v>4.4000000000000004E-2</c:v>
                </c:pt>
                <c:pt idx="74">
                  <c:v>4.5999999999999999E-2</c:v>
                </c:pt>
                <c:pt idx="75">
                  <c:v>4.8000000000000001E-2</c:v>
                </c:pt>
                <c:pt idx="76">
                  <c:v>5.2000000000000005E-2</c:v>
                </c:pt>
                <c:pt idx="77">
                  <c:v>4.4000000000000004E-2</c:v>
                </c:pt>
                <c:pt idx="78">
                  <c:v>3.6000000000000004E-2</c:v>
                </c:pt>
                <c:pt idx="79">
                  <c:v>4.4999999999999998E-2</c:v>
                </c:pt>
                <c:pt idx="80">
                  <c:v>4.5999999999999999E-2</c:v>
                </c:pt>
                <c:pt idx="81">
                  <c:v>4.7E-2</c:v>
                </c:pt>
                <c:pt idx="82">
                  <c:v>4.5999999999999999E-2</c:v>
                </c:pt>
                <c:pt idx="83">
                  <c:v>4.0999999999999995E-2</c:v>
                </c:pt>
                <c:pt idx="84">
                  <c:v>4.4000000000000004E-2</c:v>
                </c:pt>
                <c:pt idx="85">
                  <c:v>3.9E-2</c:v>
                </c:pt>
                <c:pt idx="86">
                  <c:v>5.2000000000000005E-2</c:v>
                </c:pt>
                <c:pt idx="87">
                  <c:v>4.9000000000000002E-2</c:v>
                </c:pt>
                <c:pt idx="88">
                  <c:v>4.9000000000000002E-2</c:v>
                </c:pt>
                <c:pt idx="89">
                  <c:v>4.7E-2</c:v>
                </c:pt>
                <c:pt idx="90">
                  <c:v>3.6000000000000004E-2</c:v>
                </c:pt>
                <c:pt idx="91">
                  <c:v>4.2999999999999997E-2</c:v>
                </c:pt>
                <c:pt idx="92">
                  <c:v>4.8000000000000001E-2</c:v>
                </c:pt>
                <c:pt idx="93">
                  <c:v>3.9E-2</c:v>
                </c:pt>
                <c:pt idx="94">
                  <c:v>3.9E-2</c:v>
                </c:pt>
                <c:pt idx="95">
                  <c:v>4.4000000000000004E-2</c:v>
                </c:pt>
                <c:pt idx="96">
                  <c:v>4.5999999999999999E-2</c:v>
                </c:pt>
                <c:pt idx="97">
                  <c:v>0.04</c:v>
                </c:pt>
                <c:pt idx="98">
                  <c:v>4.4000000000000004E-2</c:v>
                </c:pt>
                <c:pt idx="99">
                  <c:v>4.2000000000000003E-2</c:v>
                </c:pt>
                <c:pt idx="100">
                  <c:v>2.8999999999999998E-2</c:v>
                </c:pt>
                <c:pt idx="101">
                  <c:v>3.9E-2</c:v>
                </c:pt>
                <c:pt idx="102">
                  <c:v>3.7999999999999999E-2</c:v>
                </c:pt>
                <c:pt idx="103">
                  <c:v>3.7000000000000005E-2</c:v>
                </c:pt>
                <c:pt idx="104">
                  <c:v>3.7000000000000005E-2</c:v>
                </c:pt>
                <c:pt idx="105">
                  <c:v>3.2000000000000001E-2</c:v>
                </c:pt>
                <c:pt idx="106">
                  <c:v>0.03</c:v>
                </c:pt>
                <c:pt idx="107">
                  <c:v>3.7999999999999999E-2</c:v>
                </c:pt>
                <c:pt idx="108">
                  <c:v>3.1E-2</c:v>
                </c:pt>
                <c:pt idx="109">
                  <c:v>4.0999999999999995E-2</c:v>
                </c:pt>
                <c:pt idx="110">
                  <c:v>3.6000000000000004E-2</c:v>
                </c:pt>
                <c:pt idx="111">
                  <c:v>3.2000000000000001E-2</c:v>
                </c:pt>
                <c:pt idx="112">
                  <c:v>3.7000000000000005E-2</c:v>
                </c:pt>
                <c:pt idx="113">
                  <c:v>3.7999999999999999E-2</c:v>
                </c:pt>
                <c:pt idx="114">
                  <c:v>3.5000000000000003E-2</c:v>
                </c:pt>
                <c:pt idx="115">
                  <c:v>3.7999999999999999E-2</c:v>
                </c:pt>
                <c:pt idx="116">
                  <c:v>3.6000000000000004E-2</c:v>
                </c:pt>
              </c:numCache>
            </c:numRef>
          </c:yVal>
          <c:smooth val="0"/>
        </c:ser>
        <c:ser>
          <c:idx val="2"/>
          <c:order val="2"/>
          <c:tx>
            <c:v>долгосрочная депозитная процентная ставка, EUR</c:v>
          </c:tx>
          <c:spPr>
            <a:ln w="38100">
              <a:solidFill>
                <a:srgbClr val="C0C0C0"/>
              </a:solidFill>
              <a:prstDash val="solid"/>
            </a:ln>
          </c:spPr>
          <c:marker>
            <c:symbol val="none"/>
          </c:marker>
          <c:xVal>
            <c:numRef>
              <c:f>'P:\depts.vecie\Tirgus_analize\_Ikmenesha parskatiem_\[! Majokli-grafiki RU.xls]cena un ire'!$AE$1:$EQ$1</c:f>
              <c:numCache>
                <c:formatCode>General</c:formatCode>
                <c:ptCount val="117"/>
                <c:pt idx="0">
                  <c:v>37991</c:v>
                </c:pt>
                <c:pt idx="1">
                  <c:v>38022</c:v>
                </c:pt>
                <c:pt idx="2">
                  <c:v>38051</c:v>
                </c:pt>
                <c:pt idx="3">
                  <c:v>38078</c:v>
                </c:pt>
                <c:pt idx="4">
                  <c:v>38104</c:v>
                </c:pt>
                <c:pt idx="5">
                  <c:v>38137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38285</c:v>
                </c:pt>
                <c:pt idx="11">
                  <c:v>38321</c:v>
                </c:pt>
                <c:pt idx="12">
                  <c:v>38349</c:v>
                </c:pt>
                <c:pt idx="13">
                  <c:v>38380</c:v>
                </c:pt>
                <c:pt idx="14">
                  <c:v>38411</c:v>
                </c:pt>
                <c:pt idx="15">
                  <c:v>38439</c:v>
                </c:pt>
                <c:pt idx="16">
                  <c:v>38470</c:v>
                </c:pt>
                <c:pt idx="17">
                  <c:v>38500</c:v>
                </c:pt>
                <c:pt idx="18">
                  <c:v>38531</c:v>
                </c:pt>
                <c:pt idx="19">
                  <c:v>38561</c:v>
                </c:pt>
                <c:pt idx="20">
                  <c:v>38592</c:v>
                </c:pt>
                <c:pt idx="21">
                  <c:v>38623</c:v>
                </c:pt>
                <c:pt idx="22">
                  <c:v>38653</c:v>
                </c:pt>
                <c:pt idx="23">
                  <c:v>38684</c:v>
                </c:pt>
                <c:pt idx="24">
                  <c:v>38714</c:v>
                </c:pt>
                <c:pt idx="25">
                  <c:v>38745</c:v>
                </c:pt>
                <c:pt idx="26">
                  <c:v>38776</c:v>
                </c:pt>
                <c:pt idx="27">
                  <c:v>38804</c:v>
                </c:pt>
                <c:pt idx="28">
                  <c:v>38835</c:v>
                </c:pt>
                <c:pt idx="29">
                  <c:v>38865</c:v>
                </c:pt>
                <c:pt idx="30">
                  <c:v>38896</c:v>
                </c:pt>
                <c:pt idx="31">
                  <c:v>38926</c:v>
                </c:pt>
                <c:pt idx="32">
                  <c:v>38957</c:v>
                </c:pt>
                <c:pt idx="33">
                  <c:v>38988</c:v>
                </c:pt>
                <c:pt idx="34">
                  <c:v>39018</c:v>
                </c:pt>
                <c:pt idx="35">
                  <c:v>39049</c:v>
                </c:pt>
                <c:pt idx="36">
                  <c:v>39079</c:v>
                </c:pt>
                <c:pt idx="37">
                  <c:v>39110</c:v>
                </c:pt>
                <c:pt idx="38">
                  <c:v>39141</c:v>
                </c:pt>
                <c:pt idx="39">
                  <c:v>39169</c:v>
                </c:pt>
                <c:pt idx="40">
                  <c:v>39200</c:v>
                </c:pt>
                <c:pt idx="41">
                  <c:v>39230</c:v>
                </c:pt>
                <c:pt idx="42">
                  <c:v>39261</c:v>
                </c:pt>
                <c:pt idx="43">
                  <c:v>39291</c:v>
                </c:pt>
                <c:pt idx="44">
                  <c:v>39322</c:v>
                </c:pt>
                <c:pt idx="45">
                  <c:v>39353</c:v>
                </c:pt>
                <c:pt idx="46">
                  <c:v>39383</c:v>
                </c:pt>
                <c:pt idx="47">
                  <c:v>39414</c:v>
                </c:pt>
                <c:pt idx="48">
                  <c:v>39444</c:v>
                </c:pt>
                <c:pt idx="49">
                  <c:v>39475</c:v>
                </c:pt>
                <c:pt idx="50">
                  <c:v>39506</c:v>
                </c:pt>
                <c:pt idx="51">
                  <c:v>39535</c:v>
                </c:pt>
                <c:pt idx="52">
                  <c:v>39566</c:v>
                </c:pt>
                <c:pt idx="53">
                  <c:v>39596</c:v>
                </c:pt>
                <c:pt idx="54">
                  <c:v>39627</c:v>
                </c:pt>
                <c:pt idx="55">
                  <c:v>39657</c:v>
                </c:pt>
                <c:pt idx="56">
                  <c:v>39688</c:v>
                </c:pt>
                <c:pt idx="57">
                  <c:v>39719</c:v>
                </c:pt>
                <c:pt idx="58">
                  <c:v>39749</c:v>
                </c:pt>
                <c:pt idx="59">
                  <c:v>39780</c:v>
                </c:pt>
                <c:pt idx="60">
                  <c:v>39810</c:v>
                </c:pt>
                <c:pt idx="61">
                  <c:v>39841</c:v>
                </c:pt>
                <c:pt idx="62">
                  <c:v>39872</c:v>
                </c:pt>
                <c:pt idx="63">
                  <c:v>39900</c:v>
                </c:pt>
                <c:pt idx="64">
                  <c:v>39931</c:v>
                </c:pt>
                <c:pt idx="65">
                  <c:v>39961</c:v>
                </c:pt>
                <c:pt idx="66">
                  <c:v>39992</c:v>
                </c:pt>
                <c:pt idx="67">
                  <c:v>40022</c:v>
                </c:pt>
                <c:pt idx="68">
                  <c:v>40053</c:v>
                </c:pt>
                <c:pt idx="69">
                  <c:v>40084</c:v>
                </c:pt>
                <c:pt idx="70">
                  <c:v>40114</c:v>
                </c:pt>
                <c:pt idx="71">
                  <c:v>40145</c:v>
                </c:pt>
                <c:pt idx="72">
                  <c:v>40175</c:v>
                </c:pt>
                <c:pt idx="73">
                  <c:v>40206</c:v>
                </c:pt>
                <c:pt idx="74">
                  <c:v>40237</c:v>
                </c:pt>
                <c:pt idx="75">
                  <c:v>40265</c:v>
                </c:pt>
                <c:pt idx="76">
                  <c:v>40296</c:v>
                </c:pt>
                <c:pt idx="77">
                  <c:v>40326</c:v>
                </c:pt>
                <c:pt idx="78">
                  <c:v>40357</c:v>
                </c:pt>
                <c:pt idx="79">
                  <c:v>40387</c:v>
                </c:pt>
                <c:pt idx="80">
                  <c:v>40418</c:v>
                </c:pt>
                <c:pt idx="81">
                  <c:v>40449</c:v>
                </c:pt>
                <c:pt idx="82">
                  <c:v>40479</c:v>
                </c:pt>
                <c:pt idx="83">
                  <c:v>40510</c:v>
                </c:pt>
                <c:pt idx="84">
                  <c:v>40540</c:v>
                </c:pt>
                <c:pt idx="85">
                  <c:v>40571</c:v>
                </c:pt>
                <c:pt idx="86">
                  <c:v>40602</c:v>
                </c:pt>
                <c:pt idx="87">
                  <c:v>40630</c:v>
                </c:pt>
                <c:pt idx="88">
                  <c:v>40661</c:v>
                </c:pt>
                <c:pt idx="89">
                  <c:v>40691</c:v>
                </c:pt>
                <c:pt idx="90">
                  <c:v>40722</c:v>
                </c:pt>
                <c:pt idx="91">
                  <c:v>40752</c:v>
                </c:pt>
                <c:pt idx="92">
                  <c:v>40783</c:v>
                </c:pt>
                <c:pt idx="93">
                  <c:v>40814</c:v>
                </c:pt>
                <c:pt idx="94">
                  <c:v>40844</c:v>
                </c:pt>
                <c:pt idx="95">
                  <c:v>40875</c:v>
                </c:pt>
                <c:pt idx="96">
                  <c:v>40905</c:v>
                </c:pt>
                <c:pt idx="97">
                  <c:v>40936</c:v>
                </c:pt>
                <c:pt idx="98">
                  <c:v>40967</c:v>
                </c:pt>
                <c:pt idx="99">
                  <c:v>40996</c:v>
                </c:pt>
                <c:pt idx="100">
                  <c:v>41027</c:v>
                </c:pt>
                <c:pt idx="101">
                  <c:v>41057</c:v>
                </c:pt>
                <c:pt idx="102">
                  <c:v>41088</c:v>
                </c:pt>
                <c:pt idx="103">
                  <c:v>41118</c:v>
                </c:pt>
                <c:pt idx="104">
                  <c:v>41149</c:v>
                </c:pt>
                <c:pt idx="105">
                  <c:v>41180</c:v>
                </c:pt>
                <c:pt idx="106">
                  <c:v>41210</c:v>
                </c:pt>
                <c:pt idx="107">
                  <c:v>41241</c:v>
                </c:pt>
                <c:pt idx="108">
                  <c:v>41271</c:v>
                </c:pt>
                <c:pt idx="109">
                  <c:v>41302</c:v>
                </c:pt>
                <c:pt idx="110">
                  <c:v>41333</c:v>
                </c:pt>
                <c:pt idx="111">
                  <c:v>41361</c:v>
                </c:pt>
                <c:pt idx="112">
                  <c:v>41392</c:v>
                </c:pt>
                <c:pt idx="113">
                  <c:v>41422</c:v>
                </c:pt>
                <c:pt idx="114">
                  <c:v>41453</c:v>
                </c:pt>
                <c:pt idx="115">
                  <c:v>41483</c:v>
                </c:pt>
                <c:pt idx="116">
                  <c:v>41514</c:v>
                </c:pt>
              </c:numCache>
            </c:numRef>
          </c:xVal>
          <c:yVal>
            <c:numRef>
              <c:f>'P:\depts.vecie\Tirgus_analize\_Ikmenesha parskatiem_\[! Majokli-grafiki RU.xls]cena un ire'!$AE$6:$EQ$6</c:f>
              <c:numCache>
                <c:formatCode>General</c:formatCode>
                <c:ptCount val="117"/>
                <c:pt idx="0">
                  <c:v>3.7000000000000005E-2</c:v>
                </c:pt>
                <c:pt idx="1">
                  <c:v>2.8999999999999998E-2</c:v>
                </c:pt>
                <c:pt idx="2">
                  <c:v>3.2000000000000001E-2</c:v>
                </c:pt>
                <c:pt idx="3">
                  <c:v>3.6000000000000004E-2</c:v>
                </c:pt>
                <c:pt idx="4">
                  <c:v>3.6000000000000004E-2</c:v>
                </c:pt>
                <c:pt idx="5">
                  <c:v>2.8999999999999998E-2</c:v>
                </c:pt>
                <c:pt idx="6">
                  <c:v>3.2000000000000001E-2</c:v>
                </c:pt>
                <c:pt idx="7">
                  <c:v>0.03</c:v>
                </c:pt>
                <c:pt idx="8">
                  <c:v>3.2000000000000001E-2</c:v>
                </c:pt>
                <c:pt idx="9">
                  <c:v>0.03</c:v>
                </c:pt>
                <c:pt idx="10">
                  <c:v>3.6000000000000004E-2</c:v>
                </c:pt>
                <c:pt idx="11">
                  <c:v>0.03</c:v>
                </c:pt>
                <c:pt idx="12">
                  <c:v>3.2000000000000001E-2</c:v>
                </c:pt>
                <c:pt idx="13">
                  <c:v>2.8999999999999998E-2</c:v>
                </c:pt>
                <c:pt idx="14">
                  <c:v>3.3000000000000002E-2</c:v>
                </c:pt>
                <c:pt idx="15">
                  <c:v>3.4000000000000002E-2</c:v>
                </c:pt>
                <c:pt idx="16">
                  <c:v>1.9E-2</c:v>
                </c:pt>
                <c:pt idx="17">
                  <c:v>2.8999999999999998E-2</c:v>
                </c:pt>
                <c:pt idx="18">
                  <c:v>3.2000000000000001E-2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2.6000000000000002E-2</c:v>
                </c:pt>
                <c:pt idx="23">
                  <c:v>3.3000000000000002E-2</c:v>
                </c:pt>
                <c:pt idx="24">
                  <c:v>0.03</c:v>
                </c:pt>
                <c:pt idx="25">
                  <c:v>3.6000000000000004E-2</c:v>
                </c:pt>
                <c:pt idx="26">
                  <c:v>2.7999999999999997E-2</c:v>
                </c:pt>
                <c:pt idx="27">
                  <c:v>2.8999999999999998E-2</c:v>
                </c:pt>
                <c:pt idx="28">
                  <c:v>3.5000000000000003E-2</c:v>
                </c:pt>
                <c:pt idx="29">
                  <c:v>3.3000000000000002E-2</c:v>
                </c:pt>
                <c:pt idx="30">
                  <c:v>3.5000000000000003E-2</c:v>
                </c:pt>
                <c:pt idx="31">
                  <c:v>3.9E-2</c:v>
                </c:pt>
                <c:pt idx="32">
                  <c:v>3.7999999999999999E-2</c:v>
                </c:pt>
                <c:pt idx="33">
                  <c:v>0.04</c:v>
                </c:pt>
                <c:pt idx="34">
                  <c:v>3.6000000000000004E-2</c:v>
                </c:pt>
                <c:pt idx="35">
                  <c:v>4.0999999999999995E-2</c:v>
                </c:pt>
                <c:pt idx="36">
                  <c:v>3.7999999999999999E-2</c:v>
                </c:pt>
                <c:pt idx="37">
                  <c:v>4.4999999999999998E-2</c:v>
                </c:pt>
                <c:pt idx="38">
                  <c:v>4.0999999999999995E-2</c:v>
                </c:pt>
                <c:pt idx="39">
                  <c:v>3.9E-2</c:v>
                </c:pt>
                <c:pt idx="40">
                  <c:v>4.0999999999999995E-2</c:v>
                </c:pt>
                <c:pt idx="41">
                  <c:v>4.2999999999999997E-2</c:v>
                </c:pt>
                <c:pt idx="42">
                  <c:v>0.06</c:v>
                </c:pt>
                <c:pt idx="43">
                  <c:v>4.0999999999999995E-2</c:v>
                </c:pt>
                <c:pt idx="44">
                  <c:v>4.2999999999999997E-2</c:v>
                </c:pt>
                <c:pt idx="45">
                  <c:v>4.8000000000000001E-2</c:v>
                </c:pt>
                <c:pt idx="46">
                  <c:v>7.2000000000000008E-2</c:v>
                </c:pt>
                <c:pt idx="47">
                  <c:v>5.0999999999999997E-2</c:v>
                </c:pt>
                <c:pt idx="48">
                  <c:v>4.0999999999999995E-2</c:v>
                </c:pt>
                <c:pt idx="49">
                  <c:v>0.05</c:v>
                </c:pt>
                <c:pt idx="50">
                  <c:v>4.9000000000000002E-2</c:v>
                </c:pt>
                <c:pt idx="51">
                  <c:v>4.8000000000000001E-2</c:v>
                </c:pt>
                <c:pt idx="52">
                  <c:v>5.9000000000000004E-2</c:v>
                </c:pt>
                <c:pt idx="53">
                  <c:v>0.05</c:v>
                </c:pt>
                <c:pt idx="54">
                  <c:v>6.2E-2</c:v>
                </c:pt>
                <c:pt idx="55">
                  <c:v>5.4000000000000006E-2</c:v>
                </c:pt>
                <c:pt idx="56">
                  <c:v>5.7999999999999996E-2</c:v>
                </c:pt>
                <c:pt idx="57">
                  <c:v>6.0999999999999999E-2</c:v>
                </c:pt>
                <c:pt idx="58">
                  <c:v>7.0999999999999994E-2</c:v>
                </c:pt>
                <c:pt idx="59">
                  <c:v>6.2E-2</c:v>
                </c:pt>
                <c:pt idx="60">
                  <c:v>6.5000000000000002E-2</c:v>
                </c:pt>
                <c:pt idx="61">
                  <c:v>5.7999999999999996E-2</c:v>
                </c:pt>
                <c:pt idx="62">
                  <c:v>5.2999999999999999E-2</c:v>
                </c:pt>
                <c:pt idx="63">
                  <c:v>0.05</c:v>
                </c:pt>
                <c:pt idx="64">
                  <c:v>5.9000000000000004E-2</c:v>
                </c:pt>
                <c:pt idx="65">
                  <c:v>5.2999999999999999E-2</c:v>
                </c:pt>
                <c:pt idx="66">
                  <c:v>5.7000000000000002E-2</c:v>
                </c:pt>
                <c:pt idx="67">
                  <c:v>6.8000000000000005E-2</c:v>
                </c:pt>
                <c:pt idx="68">
                  <c:v>5.5999999999999994E-2</c:v>
                </c:pt>
                <c:pt idx="69">
                  <c:v>5.5E-2</c:v>
                </c:pt>
                <c:pt idx="70">
                  <c:v>4.0999999999999995E-2</c:v>
                </c:pt>
                <c:pt idx="71">
                  <c:v>5.7000000000000002E-2</c:v>
                </c:pt>
                <c:pt idx="72">
                  <c:v>6.2E-2</c:v>
                </c:pt>
                <c:pt idx="73">
                  <c:v>5.5E-2</c:v>
                </c:pt>
                <c:pt idx="74">
                  <c:v>5.0999999999999997E-2</c:v>
                </c:pt>
                <c:pt idx="75">
                  <c:v>4.4000000000000004E-2</c:v>
                </c:pt>
                <c:pt idx="76">
                  <c:v>4.4999999999999998E-2</c:v>
                </c:pt>
                <c:pt idx="77">
                  <c:v>4.4000000000000004E-2</c:v>
                </c:pt>
                <c:pt idx="78">
                  <c:v>4.4999999999999998E-2</c:v>
                </c:pt>
                <c:pt idx="79">
                  <c:v>4.4000000000000004E-2</c:v>
                </c:pt>
                <c:pt idx="80">
                  <c:v>4.0999999999999995E-2</c:v>
                </c:pt>
                <c:pt idx="81">
                  <c:v>3.5000000000000003E-2</c:v>
                </c:pt>
                <c:pt idx="82">
                  <c:v>3.7999999999999999E-2</c:v>
                </c:pt>
                <c:pt idx="83">
                  <c:v>4.0999999999999995E-2</c:v>
                </c:pt>
                <c:pt idx="84">
                  <c:v>4.9000000000000002E-2</c:v>
                </c:pt>
                <c:pt idx="85">
                  <c:v>4.0999999999999995E-2</c:v>
                </c:pt>
                <c:pt idx="86">
                  <c:v>0.03</c:v>
                </c:pt>
                <c:pt idx="87">
                  <c:v>0.03</c:v>
                </c:pt>
                <c:pt idx="88">
                  <c:v>2.6000000000000002E-2</c:v>
                </c:pt>
                <c:pt idx="89">
                  <c:v>5.2999999999999999E-2</c:v>
                </c:pt>
                <c:pt idx="90">
                  <c:v>3.5000000000000003E-2</c:v>
                </c:pt>
                <c:pt idx="91">
                  <c:v>3.5000000000000003E-2</c:v>
                </c:pt>
                <c:pt idx="92">
                  <c:v>3.3000000000000002E-2</c:v>
                </c:pt>
                <c:pt idx="93">
                  <c:v>3.5000000000000003E-2</c:v>
                </c:pt>
                <c:pt idx="94">
                  <c:v>3.3000000000000002E-2</c:v>
                </c:pt>
                <c:pt idx="95">
                  <c:v>4.2999999999999997E-2</c:v>
                </c:pt>
                <c:pt idx="96">
                  <c:v>3.5000000000000003E-2</c:v>
                </c:pt>
                <c:pt idx="97">
                  <c:v>3.5000000000000003E-2</c:v>
                </c:pt>
                <c:pt idx="98">
                  <c:v>3.5000000000000003E-2</c:v>
                </c:pt>
                <c:pt idx="99">
                  <c:v>2.5000000000000001E-2</c:v>
                </c:pt>
                <c:pt idx="100">
                  <c:v>3.5000000000000003E-2</c:v>
                </c:pt>
                <c:pt idx="101">
                  <c:v>2.3E-2</c:v>
                </c:pt>
                <c:pt idx="102">
                  <c:v>3.1E-2</c:v>
                </c:pt>
                <c:pt idx="103">
                  <c:v>2.2000000000000002E-2</c:v>
                </c:pt>
                <c:pt idx="104">
                  <c:v>2.4E-2</c:v>
                </c:pt>
                <c:pt idx="105">
                  <c:v>2.7000000000000003E-2</c:v>
                </c:pt>
                <c:pt idx="106">
                  <c:v>2.2000000000000002E-2</c:v>
                </c:pt>
                <c:pt idx="107">
                  <c:v>2.1000000000000001E-2</c:v>
                </c:pt>
                <c:pt idx="108">
                  <c:v>2.2000000000000002E-2</c:v>
                </c:pt>
                <c:pt idx="109">
                  <c:v>3.1E-2</c:v>
                </c:pt>
                <c:pt idx="110">
                  <c:v>1.6E-2</c:v>
                </c:pt>
                <c:pt idx="111">
                  <c:v>1.2E-2</c:v>
                </c:pt>
                <c:pt idx="112">
                  <c:v>1.4999999999999999E-2</c:v>
                </c:pt>
                <c:pt idx="113">
                  <c:v>1.3999999999999999E-2</c:v>
                </c:pt>
                <c:pt idx="114">
                  <c:v>1.2E-2</c:v>
                </c:pt>
                <c:pt idx="115">
                  <c:v>1.3999999999999999E-2</c:v>
                </c:pt>
                <c:pt idx="116">
                  <c:v>2.3E-2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57984"/>
        <c:axId val="40859904"/>
      </c:scatterChart>
      <c:valAx>
        <c:axId val="40857984"/>
        <c:scaling>
          <c:orientation val="minMax"/>
          <c:max val="41700"/>
          <c:min val="3763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Источник: </a:t>
                </a:r>
                <a:r>
                  <a:rPr lang="lv-LV"/>
                  <a:t>LATIO, </a:t>
                </a:r>
                <a:r>
                  <a:rPr lang="ru-RU"/>
                  <a:t>Центральное Статистическое Управление</a:t>
                </a:r>
              </a:p>
            </c:rich>
          </c:tx>
          <c:layout>
            <c:manualLayout>
              <c:xMode val="edge"/>
              <c:yMode val="edge"/>
              <c:x val="1.0040160642570281E-2"/>
              <c:y val="0.92778040244969373"/>
            </c:manualLayout>
          </c:layout>
          <c:overlay val="0"/>
          <c:spPr>
            <a:noFill/>
            <a:ln w="25400">
              <a:noFill/>
            </a:ln>
          </c:spPr>
        </c:title>
        <c:numFmt formatCode="[$-419]m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40859904"/>
        <c:crosses val="autoZero"/>
        <c:crossBetween val="midCat"/>
        <c:majorUnit val="364"/>
      </c:valAx>
      <c:valAx>
        <c:axId val="40859904"/>
        <c:scaling>
          <c:orientation val="minMax"/>
          <c:max val="0.09"/>
          <c:min val="0.0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40857984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4108269378864544E-2"/>
          <c:y val="0.77008414409320913"/>
          <c:w val="0.91182453953271736"/>
          <c:h val="0.1578949504076004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39591436849567"/>
          <c:y val="0.12224953469964699"/>
          <c:w val="0.81098610014427575"/>
          <c:h val="0.7066023105639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'C:\Users\ILONA~1.AND\AppData\Local\Temp\[Arvalstnieku darijumi Riga, Jurmala.xls]Riga_dzivokli'!$A$5</c:f>
              <c:strCache>
                <c:ptCount val="1"/>
                <c:pt idx="0">
                  <c:v>сумма сделок заключённых иностранными покупателями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'C:\Users\ILONA~1.AND\AppData\Local\Temp\[Arvalstnieku darijumi Riga, Jurmala.xls]Riga_dzivokli'!$B$4:$E$4</c:f>
              <c:strCache>
                <c:ptCount val="4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</c:v>
                </c:pt>
              </c:strCache>
            </c:strRef>
          </c:cat>
          <c:val>
            <c:numRef>
              <c:f>'C:\Users\ILONA~1.AND\AppData\Local\Temp\[Arvalstnieku darijumi Riga, Jurmala.xls]Riga_dzivokli'!$B$5:$E$5</c:f>
              <c:numCache>
                <c:formatCode>General</c:formatCode>
                <c:ptCount val="4"/>
                <c:pt idx="0">
                  <c:v>8995002.3399999999</c:v>
                </c:pt>
                <c:pt idx="1">
                  <c:v>16831002.649999999</c:v>
                </c:pt>
                <c:pt idx="2">
                  <c:v>47878289.439999998</c:v>
                </c:pt>
                <c:pt idx="3">
                  <c:v>61692649.230000012</c:v>
                </c:pt>
              </c:numCache>
            </c:numRef>
          </c:val>
        </c:ser>
        <c:ser>
          <c:idx val="1"/>
          <c:order val="1"/>
          <c:tx>
            <c:strRef>
              <c:f>'C:\Users\ILONA~1.AND\AppData\Local\Temp\[Arvalstnieku darijumi Riga, Jurmala.xls]Riga_dzivokli'!$A$6</c:f>
              <c:strCache>
                <c:ptCount val="1"/>
                <c:pt idx="0">
                  <c:v>сумма сделок заключённых местными покупателями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'C:\Users\ILONA~1.AND\AppData\Local\Temp\[Arvalstnieku darijumi Riga, Jurmala.xls]Riga_dzivokli'!$B$4:$E$4</c:f>
              <c:strCache>
                <c:ptCount val="4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</c:v>
                </c:pt>
              </c:strCache>
            </c:strRef>
          </c:cat>
          <c:val>
            <c:numRef>
              <c:f>'C:\Users\ILONA~1.AND\AppData\Local\Temp\[Arvalstnieku darijumi Riga, Jurmala.xls]Riga_dzivokli'!$B$7:$E$7</c:f>
              <c:numCache>
                <c:formatCode>General</c:formatCode>
                <c:ptCount val="4"/>
                <c:pt idx="0">
                  <c:v>102435702.58999977</c:v>
                </c:pt>
                <c:pt idx="1">
                  <c:v>89794429.449999988</c:v>
                </c:pt>
                <c:pt idx="2">
                  <c:v>102431908.72000003</c:v>
                </c:pt>
                <c:pt idx="3">
                  <c:v>143441405.08000007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97248"/>
        <c:axId val="40998784"/>
      </c:barChart>
      <c:catAx>
        <c:axId val="409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4099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998784"/>
        <c:scaling>
          <c:orientation val="minMax"/>
          <c:max val="25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40997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655917634224202"/>
          <c:y val="0.88753162191943713"/>
          <c:w val="0.58643018795293245"/>
          <c:h val="0.105134599841696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00" dirty="0"/>
              <a:t>Объём инвестиций в недвижимость Латвии в обмен на получение ВНЖ, млн. </a:t>
            </a:r>
            <a:r>
              <a:rPr lang="lv-LV" sz="1400" dirty="0"/>
              <a:t>EUR</a:t>
            </a:r>
          </a:p>
        </c:rich>
      </c:tx>
      <c:layout>
        <c:manualLayout>
          <c:xMode val="edge"/>
          <c:yMode val="edge"/>
          <c:x val="0.1373183635702459"/>
          <c:y val="2.91262481111670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4487663197686E-2"/>
          <c:y val="0.15776717726882167"/>
          <c:w val="0.89983915892502309"/>
          <c:h val="0.73301057746437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892272206970846E-3"/>
                  <c:y val="8.88660465454928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425325442900681E-3"/>
                  <c:y val="7.87682405810974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3025485459689E-3"/>
                  <c:y val="6.304072678610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347083531614227E-3"/>
                  <c:y val="1.1740868078846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'C:\Users\ILONA~1.AND\AppData\Local\Temp\[Investicijas TUA.xls]Sheet1'!$B$7:$E$7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2013. I-X</c:v>
                </c:pt>
              </c:strCache>
            </c:strRef>
          </c:cat>
          <c:val>
            <c:numRef>
              <c:f>'C:\Users\ILONA~1.AND\AppData\Local\Temp\[Investicijas TUA.xls]Sheet1'!$B$10:$E$10</c:f>
              <c:numCache>
                <c:formatCode>General</c:formatCode>
                <c:ptCount val="4"/>
                <c:pt idx="0">
                  <c:v>16</c:v>
                </c:pt>
                <c:pt idx="1">
                  <c:v>139</c:v>
                </c:pt>
                <c:pt idx="2">
                  <c:v>208</c:v>
                </c:pt>
                <c:pt idx="3">
                  <c:v>238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167488"/>
        <c:axId val="41219584"/>
      </c:barChart>
      <c:catAx>
        <c:axId val="411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4121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219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41167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</cdr:x>
      <cdr:y>0.0122</cdr:y>
    </cdr:from>
    <cdr:to>
      <cdr:x>0.91027</cdr:x>
      <cdr:y>0.15854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4630" y="50800"/>
          <a:ext cx="4404169" cy="571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Общая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сумма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заключённых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сделок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с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квартирами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в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Риге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, в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том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числе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сделки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с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иностранными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lv-LV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покупателями</a:t>
          </a:r>
          <a:r>
            <a:rPr lang="lv-LV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, EUR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03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33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422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571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40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23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37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235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33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58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50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653D-2C2F-477C-A7B4-C95CACC32997}" type="datetimeFigureOut">
              <a:rPr lang="lv-LV" smtClean="0"/>
              <a:t>2013.12.05.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04BF-F0E7-4725-A709-43126A6D6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12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nida@lanida.lv" TargetMode="External"/><Relationship Id="rId4" Type="http://schemas.openxmlformats.org/officeDocument/2006/relationships/hyperlink" Target="mailto:latio@latio.l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LONA~1.AND\AppData\Local\Temp\lan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883"/>
            <a:ext cx="1714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0" y="1268760"/>
            <a:ext cx="7531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Динамика развития латвийского рынка недвижимости и перспективы инвестирования после введения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евро</a:t>
            </a:r>
            <a:endParaRPr lang="lv-LV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7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89725"/>
              </p:ext>
            </p:extLst>
          </p:nvPr>
        </p:nvGraphicFramePr>
        <p:xfrm>
          <a:off x="323528" y="548680"/>
          <a:ext cx="73448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873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914512"/>
              </p:ext>
            </p:extLst>
          </p:nvPr>
        </p:nvGraphicFramePr>
        <p:xfrm>
          <a:off x="323528" y="188640"/>
          <a:ext cx="719645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806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899031"/>
              </p:ext>
            </p:extLst>
          </p:nvPr>
        </p:nvGraphicFramePr>
        <p:xfrm>
          <a:off x="395536" y="188640"/>
          <a:ext cx="7124451" cy="520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280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8" y="332492"/>
            <a:ext cx="7383924" cy="505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1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7026" y="146518"/>
            <a:ext cx="33123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Преимущества </a:t>
            </a:r>
            <a:r>
              <a:rPr lang="ru-RU" sz="2800" b="1" dirty="0"/>
              <a:t>введения евро:</a:t>
            </a:r>
            <a:endParaRPr lang="lv-LV" sz="2800" dirty="0"/>
          </a:p>
          <a:p>
            <a:r>
              <a:rPr lang="ru-RU" dirty="0"/>
              <a:t> 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Латвия </a:t>
            </a:r>
            <a:r>
              <a:rPr lang="ru-RU" dirty="0" smtClean="0"/>
              <a:t>получит </a:t>
            </a:r>
            <a:r>
              <a:rPr lang="ru-RU" dirty="0"/>
              <a:t>большую стабильность и международное доверие</a:t>
            </a:r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Более низкий </a:t>
            </a:r>
            <a:r>
              <a:rPr lang="ru-RU" dirty="0"/>
              <a:t>кредитный риск страны увеличит возможности инвестирования</a:t>
            </a:r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Латвия станет более привлекательной для иностранных инвесторов</a:t>
            </a:r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Исчезнут расходы на валютную конвертацию </a:t>
            </a:r>
            <a:endParaRPr lang="lv-LV" dirty="0"/>
          </a:p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4" y="23338"/>
            <a:ext cx="5168722" cy="34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140969"/>
            <a:ext cx="5185110" cy="28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90" y="2060848"/>
            <a:ext cx="3977087" cy="29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4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11862" y="2708920"/>
            <a:ext cx="2808287" cy="2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FFB900"/>
              </a:buClr>
            </a:pPr>
            <a:r>
              <a:rPr lang="lv-LV" altLang="lv-LV" b="1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OOO</a:t>
            </a:r>
            <a:r>
              <a:rPr lang="ru-RU" altLang="lv-LV" b="1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lv-LV" b="1" dirty="0" err="1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Latio</a:t>
            </a:r>
            <a:r>
              <a:rPr lang="en-US" altLang="lv-LV" b="1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lv-LV" b="1" dirty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FFB900"/>
              </a:buClr>
            </a:pP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Латвия, Рига</a:t>
            </a:r>
          </a:p>
          <a:p>
            <a:pPr algn="r" eaLnBrk="1" hangingPunct="1">
              <a:spcBef>
                <a:spcPct val="20000"/>
              </a:spcBef>
              <a:buClr>
                <a:srgbClr val="FFB900"/>
              </a:buClr>
            </a:pP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ул. </a:t>
            </a:r>
            <a:r>
              <a:rPr lang="ru-RU" altLang="lv-LV" dirty="0" err="1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</a:t>
            </a: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lv-LV" dirty="0" err="1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Валдемара</a:t>
            </a: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8-10</a:t>
            </a:r>
            <a:endParaRPr lang="lv-LV" altLang="lv-LV" dirty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LV 10</a:t>
            </a: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lv-LV" altLang="lv-LV" dirty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FFB900"/>
              </a:buClr>
              <a:buFont typeface="Wingdings" pitchFamily="2" charset="2"/>
              <a:buNone/>
            </a:pP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Тел.</a:t>
            </a:r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lv-LV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+371 67032300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Факс</a:t>
            </a:r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lv-LV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+371 67032302</a:t>
            </a:r>
            <a:endParaRPr lang="lv-LV" altLang="lv-LV" dirty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ru-RU" altLang="lv-LV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Э-почта</a:t>
            </a:r>
            <a:r>
              <a:rPr lang="en-GB" altLang="lv-LV" dirty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GB" altLang="lv-LV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latio@latio.lv</a:t>
            </a:r>
            <a:endParaRPr lang="ru-RU" altLang="lv-LV" dirty="0" smtClean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endParaRPr lang="ru-RU" altLang="lv-LV" dirty="0" smtClean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lv-LV" altLang="lv-LV" dirty="0" err="1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www.latio.eu</a:t>
            </a:r>
            <a:endParaRPr lang="lv-LV" altLang="lv-LV" dirty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lv-LV" altLang="lv-LV" sz="1600" dirty="0">
                <a:solidFill>
                  <a:srgbClr val="4D4D4D"/>
                </a:solidFill>
                <a:latin typeface="Century Schoolbook" pitchFamily="18" charset="0"/>
              </a:rPr>
              <a:t> </a:t>
            </a:r>
            <a:endParaRPr lang="en-GB" altLang="lv-LV" sz="1600" dirty="0">
              <a:solidFill>
                <a:srgbClr val="4D4D4D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830" y="2787286"/>
            <a:ext cx="280831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LANIDA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Латвия, Рига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ул.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Э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лизабетес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45/47</a:t>
            </a:r>
            <a:b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LV 1010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Тел.:  +371 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67332034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Факс: +371 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67331303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Э-почта: </a:t>
            </a:r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hlinkClick r:id="rId5"/>
              </a:rPr>
              <a:t>lanida@lanida.lv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lv-LV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http://www.lanida.lv</a:t>
            </a:r>
            <a:endParaRPr lang="lv-LV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170817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КОНТАКТНАЯ ИНФОРМАЦИЯ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343346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2768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lv-LV" sz="4800" b="1" dirty="0"/>
          </a:p>
        </p:txBody>
      </p:sp>
    </p:spTree>
    <p:extLst>
      <p:ext uri="{BB962C8B-B14F-4D97-AF65-F5344CB8AC3E}">
        <p14:creationId xmlns:p14="http://schemas.microsoft.com/office/powerpoint/2010/main" val="26725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" y="-3651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" y="764704"/>
            <a:ext cx="6618410" cy="43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66269" y="620688"/>
            <a:ext cx="2588478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FFCC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Univers" pitchFamily="32" charset="0"/>
            </a:endParaRPr>
          </a:p>
          <a:p>
            <a:pPr>
              <a:buClr>
                <a:srgbClr val="FFCC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lv-LV" dirty="0">
              <a:solidFill>
                <a:srgbClr val="000000"/>
              </a:solidFill>
              <a:latin typeface="Univers 45 Light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lv-LV" dirty="0">
              <a:solidFill>
                <a:srgbClr val="000000"/>
              </a:solidFill>
              <a:latin typeface="Univers 45 Light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5925" y="64648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C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Латвия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6934" y="1700808"/>
            <a:ext cx="251706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Выгодное географическое положение</a:t>
            </a:r>
          </a:p>
          <a:p>
            <a:endParaRPr lang="ru-R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Высокообразованная и             квалифицированная рабочая сила</a:t>
            </a:r>
          </a:p>
          <a:p>
            <a:endParaRPr lang="ru-R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Упорядоченная среда для бизнеса и отдыха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05987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850" y="115888"/>
            <a:ext cx="768985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Рынок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недвижимости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пробудился</a:t>
            </a: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37122" y="1504156"/>
            <a:ext cx="4968875" cy="3887788"/>
          </a:xfrm>
          <a:prstGeom prst="rect">
            <a:avLst/>
          </a:prstGeom>
          <a:ln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450"/>
              </a:spcBef>
              <a:buClr>
                <a:srgbClr val="FFCC00"/>
              </a:buClr>
              <a:tabLst>
                <a:tab pos="354013" algn="l"/>
                <a:tab pos="458788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</a:tabLst>
            </a:pPr>
            <a:endParaRPr lang="ru-RU" sz="1800" dirty="0">
              <a:latin typeface="Univers 45 Light" pitchFamily="3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089025"/>
            <a:ext cx="3635375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35451"/>
            <a:ext cx="36353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9992" y="150415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Улучшились показатели ВВП, увеличился экспорт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рынке жилья цены снова стали расти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Латвийский рынок недвижимости привлекательный для инвестиций</a:t>
            </a:r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Возобновилось строительство новых жилищных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89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39952" y="260648"/>
            <a:ext cx="482453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Характеристика бизнес-среды</a:t>
            </a:r>
          </a:p>
          <a:p>
            <a:pPr algn="ctr"/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Подоходный налог с предприятия: 15%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Короткий срок для регистрации бизнеса: 2 дня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Различные льготы: 4 СЭЗ, Структурные фонды 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Западный менталитет и знание иностранных языков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Выгодный уровень затрат:</a:t>
            </a:r>
          </a:p>
          <a:p>
            <a:r>
              <a:rPr lang="ru-RU" sz="1600" dirty="0" smtClean="0"/>
              <a:t>       - Низкая стоимость услуг инфраструктуры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Качественная рабочая сила</a:t>
            </a:r>
          </a:p>
          <a:p>
            <a:r>
              <a:rPr lang="ru-RU" sz="1600" dirty="0" smtClean="0"/>
              <a:t>       - Затраты на труд составляют 40% от уровня </a:t>
            </a:r>
            <a:r>
              <a:rPr lang="lv-LV" sz="1600" dirty="0" smtClean="0"/>
              <a:t>     </a:t>
            </a:r>
            <a:r>
              <a:rPr lang="ru-RU" sz="1600" dirty="0" smtClean="0"/>
              <a:t>развитых </a:t>
            </a:r>
            <a:r>
              <a:rPr lang="ru-RU" sz="1600" dirty="0"/>
              <a:t>стран </a:t>
            </a:r>
            <a:r>
              <a:rPr lang="ru-RU" sz="1600" dirty="0" smtClean="0"/>
              <a:t>ЕС-15</a:t>
            </a:r>
            <a:endParaRPr lang="lv-LV" sz="1600" dirty="0" smtClean="0"/>
          </a:p>
          <a:p>
            <a:r>
              <a:rPr lang="ru-RU" sz="16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Хорошо развитые услуги финансового сектора – страхование и управление активами</a:t>
            </a:r>
            <a:endParaRPr lang="ru-RU" sz="16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378"/>
            <a:ext cx="3995936" cy="43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5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043672"/>
              </p:ext>
            </p:extLst>
          </p:nvPr>
        </p:nvGraphicFramePr>
        <p:xfrm>
          <a:off x="266482" y="426692"/>
          <a:ext cx="6249734" cy="465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6216" y="620688"/>
            <a:ext cx="2376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 время </a:t>
            </a:r>
            <a:r>
              <a:rPr lang="ru-RU" sz="1600" dirty="0" smtClean="0"/>
              <a:t>кризиса, </a:t>
            </a:r>
            <a:r>
              <a:rPr lang="ru-RU" sz="1600" dirty="0"/>
              <a:t>цены на квартиры снизились на 60-70</a:t>
            </a:r>
            <a:r>
              <a:rPr lang="ru-RU" sz="1600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lv-LV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Цены на серийные </a:t>
            </a:r>
            <a:r>
              <a:rPr lang="ru-RU" sz="1600" dirty="0" smtClean="0"/>
              <a:t>квартиры сегодня  </a:t>
            </a:r>
            <a:r>
              <a:rPr lang="ru-RU" sz="1600" dirty="0"/>
              <a:t>по-прежнему на 65% ниже максимальных </a:t>
            </a:r>
            <a:r>
              <a:rPr lang="ru-RU" sz="1600" dirty="0" smtClean="0"/>
              <a:t>показателей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lv-LV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Цены </a:t>
            </a:r>
            <a:r>
              <a:rPr lang="ru-RU" sz="1600" dirty="0" smtClean="0"/>
              <a:t>на квартиры в </a:t>
            </a:r>
            <a:r>
              <a:rPr lang="ru-RU" sz="1600" dirty="0"/>
              <a:t>Старой Риге </a:t>
            </a:r>
            <a:r>
              <a:rPr lang="ru-RU" sz="1600" dirty="0" smtClean="0"/>
              <a:t>и вблизи неё достигли </a:t>
            </a:r>
            <a:r>
              <a:rPr lang="ru-RU" sz="1600" dirty="0"/>
              <a:t>докризисного уровня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12618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560"/>
            <a:ext cx="7488832" cy="55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2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197295"/>
              </p:ext>
            </p:extLst>
          </p:nvPr>
        </p:nvGraphicFramePr>
        <p:xfrm>
          <a:off x="323528" y="260648"/>
          <a:ext cx="74168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685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8" y="-15875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308507"/>
              </p:ext>
            </p:extLst>
          </p:nvPr>
        </p:nvGraphicFramePr>
        <p:xfrm>
          <a:off x="323528" y="476672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66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677"/>
            <a:ext cx="17192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485528"/>
              </p:ext>
            </p:extLst>
          </p:nvPr>
        </p:nvGraphicFramePr>
        <p:xfrm>
          <a:off x="323529" y="548680"/>
          <a:ext cx="7377434" cy="51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18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307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Ilona Andrzejevska</dc:creator>
  <cp:lastModifiedBy>Ilona Andrzejevska</cp:lastModifiedBy>
  <cp:revision>35</cp:revision>
  <dcterms:created xsi:type="dcterms:W3CDTF">2013-11-29T09:57:13Z</dcterms:created>
  <dcterms:modified xsi:type="dcterms:W3CDTF">2013-12-05T11:27:58Z</dcterms:modified>
</cp:coreProperties>
</file>