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61" r:id="rId4"/>
    <p:sldId id="260" r:id="rId5"/>
    <p:sldId id="262" r:id="rId6"/>
    <p:sldId id="265" r:id="rId7"/>
    <p:sldId id="263" r:id="rId8"/>
    <p:sldId id="267" r:id="rId9"/>
    <p:sldId id="278" r:id="rId10"/>
    <p:sldId id="268" r:id="rId11"/>
    <p:sldId id="295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9" r:id="rId20"/>
    <p:sldId id="300" r:id="rId21"/>
    <p:sldId id="305" r:id="rId22"/>
    <p:sldId id="299" r:id="rId23"/>
    <p:sldId id="302" r:id="rId24"/>
    <p:sldId id="303" r:id="rId25"/>
    <p:sldId id="307" r:id="rId26"/>
    <p:sldId id="281" r:id="rId27"/>
    <p:sldId id="296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8" r:id="rId36"/>
    <p:sldId id="294" r:id="rId37"/>
    <p:sldId id="258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ya.Lapshova" initials="J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 varScale="1">
        <p:scale>
          <a:sx n="89" d="100"/>
          <a:sy n="89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7-30T19:38:38.375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7-31T19:07:43.426" idx="3">
    <p:pos x="5375" y="3339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19AC78-3E9F-4652-A26E-755C0CCE5915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FB5FC8F-F5A8-4B42-AF43-239914A0C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Для покупателя важны размеры квартиры, местоположение (исторический центр), роскошь и дороговизна. Качество и архитектура имеют второстепенное значение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60B264-3904-46A6-93D6-CB1131EDAB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</a:rPr>
              <a:t>Для покупателя важны размеры квартиры, местоположение (исторический центр), роскошь и дороговизна. Качество и архитектура имеют второстепенное значение</a:t>
            </a: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D91B6-4518-4B5F-BE2F-F17CD48291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 Рынок растет быстрыми темпами. Конкуренция усиливается. Квартиры в престижных локациях дорожают быстрее всего. Появляются проекты с фантастическими  ценами, сопоставимыми с жильем в Европе.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 2009 из 80 объектов  в продаже – 35 уже были введены в эксплуатацию, а пять из них  были сданы еще 5 лет назад.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Один из новых знаковых объектов </a:t>
            </a:r>
            <a:r>
              <a:rPr lang="en-US" smtClean="0"/>
              <a:t>RBI – </a:t>
            </a:r>
            <a:r>
              <a:rPr lang="ru-RU" smtClean="0"/>
              <a:t>дом благородных семейств «Собрание» как нельзя лучше отражает общую тенденцию возврата  к классической архитектуре в историческом центре. Это во многом продиктовано желанием покупателя жить в доме с  историей, гармонично вписанном в городскую ткань. 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DA0F37-4BA2-4229-B404-926B5FF5E70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A6E26-3BBB-4150-8878-5EA5DD2DACCE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4D958-06B5-46D1-ABA2-A29A6EAE4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E5E18-0D51-4ADE-AFA7-E53E4471FC0D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CB925-E6DB-4CD5-AC75-9E86CD42E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94850-14AA-47D0-9700-ED17ADDA1AB7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D9249-DDCA-4F26-A934-66E244FD8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04D1-3C01-40BF-94CE-AA9E43432AA7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821FF-6E41-4859-8BB6-D22E52404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3FE1E-ED59-4420-8B1E-C7AA1410198B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054F0-86E1-4030-AB06-D6891659A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5991-A619-4CDF-895C-A533F7819F8F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617F-1255-4E76-8501-036CB1DAC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E8D41-737C-449B-94C2-3F47C1C1D028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68CCA-4527-4850-9910-0F1696864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1EFB9-B776-4201-A1CB-1200453EF893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FA10-2E4D-4E06-8F1A-F45B76329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DE2E-E5D3-4BE8-884F-E05369C46FA6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22113-06FF-4694-BA36-537771FCE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D9F1-E511-4755-B45C-48B41483EBE4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1222B-CB34-4C70-9A44-CDEF5E688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AF36D-16D6-46D7-A9DD-3FBEC33ED6C0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3FAD-3938-4298-9399-8431CF243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04459F-9C19-4D6C-AC54-B1ECC213230F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EEB771-8104-4827-8F10-A2A52477A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Tw6n4fAtBegcKM&amp;tbnid=dz3q2BHsYlDvWM:&amp;ved=0CAUQjRw&amp;url=http://old.gov.spb.ru/gov/admin/terr/map&amp;ei=cuP3UdqTN6qk4gSN-IG4Bg&amp;bvm=bv.49967636,d.bGE&amp;psig=AFQjCNH1avEOzaQeNEpI5T5MdlbN4Qr_ig&amp;ust=137528609962724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frm=1&amp;source=images&amp;cd=&amp;cad=rja&amp;docid=Tw6n4fAtBegcKM&amp;tbnid=dz3q2BHsYlDvWM:&amp;ved=0CAUQjRw&amp;url=http://old.gov.spb.ru/gov/admin/terr/map&amp;ei=cuP3UdqTN6qk4gSN-IG4Bg&amp;bvm=bv.49967636,d.bGE&amp;psig=AFQjCNH1avEOzaQeNEpI5T5MdlbN4Qr_ig&amp;ust=1375286099627246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31.jpeg"/><Relationship Id="rId7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32.png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611188" y="3933056"/>
            <a:ext cx="8532812" cy="1080269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Arial" charset="0"/>
                <a:cs typeface="Arial" charset="0"/>
              </a:rPr>
              <a:t>Петербургская элита: от бизнеса к искусству</a:t>
            </a:r>
            <a:br>
              <a:rPr lang="ru-RU" sz="2400" b="1" dirty="0" smtClean="0">
                <a:latin typeface="Arial" charset="0"/>
                <a:cs typeface="Arial" charset="0"/>
              </a:rPr>
            </a:br>
            <a:r>
              <a:rPr lang="ru-RU" sz="2400" b="1" dirty="0" smtClean="0">
                <a:latin typeface="Arial" charset="0"/>
                <a:cs typeface="Arial" charset="0"/>
              </a:rPr>
              <a:t> </a:t>
            </a:r>
            <a:r>
              <a:rPr lang="ru-RU" sz="2400" b="1" dirty="0" smtClean="0">
                <a:latin typeface="Arial" charset="0"/>
              </a:rPr>
              <a:t>(1998 – 2013 гг</a:t>
            </a:r>
            <a:r>
              <a:rPr lang="ru-RU" sz="2400" b="1" dirty="0" smtClean="0">
                <a:latin typeface="Arial" charset="0"/>
              </a:rPr>
              <a:t>.)</a:t>
            </a:r>
            <a:br>
              <a:rPr lang="ru-RU" sz="2400" b="1" dirty="0" smtClean="0">
                <a:latin typeface="Arial" charset="0"/>
              </a:rPr>
            </a:br>
            <a:endParaRPr lang="ru-RU" sz="1600" b="1" dirty="0" smtClean="0">
              <a:latin typeface="Arial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987675" y="4652963"/>
            <a:ext cx="5832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cs typeface="Arial" charset="0"/>
              </a:rPr>
              <a:t> </a:t>
            </a:r>
            <a:endParaRPr lang="ru-RU" sz="2400" b="1"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5229200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Директор управления аналитического маркетинга</a:t>
            </a:r>
            <a:br>
              <a:rPr lang="ru-RU" sz="1400" b="1" dirty="0" smtClean="0"/>
            </a:br>
            <a:r>
              <a:rPr lang="ru-RU" sz="1400" b="1" dirty="0" smtClean="0"/>
              <a:t>Сережина В.Г.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3" y="476250"/>
            <a:ext cx="7632700" cy="4318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Прямоугольник 10"/>
          <p:cNvSpPr>
            <a:spLocks noChangeArrowheads="1"/>
          </p:cNvSpPr>
          <p:nvPr/>
        </p:nvSpPr>
        <p:spPr bwMode="auto">
          <a:xfrm>
            <a:off x="2286000" y="25654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ea typeface="DejaVu Sans"/>
                <a:cs typeface="Arial" charset="0"/>
              </a:rPr>
              <a:t>2005 -2008 гг.</a:t>
            </a:r>
            <a:endParaRPr lang="ru-RU" sz="2400">
              <a:ea typeface="DejaVu Sans"/>
              <a:cs typeface="Arial" charset="0"/>
            </a:endParaRPr>
          </a:p>
          <a:p>
            <a:pPr algn="ctr"/>
            <a:r>
              <a:rPr lang="ru-RU" sz="2400" b="1">
                <a:solidFill>
                  <a:srgbClr val="000000"/>
                </a:solidFill>
                <a:ea typeface="DejaVu Sans"/>
                <a:cs typeface="Arial" charset="0"/>
              </a:rPr>
              <a:t>Поиск стиля и инфраструктурных решений</a:t>
            </a:r>
            <a:endParaRPr lang="ru-RU" sz="2400">
              <a:ea typeface="DejaVu Sans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3"/>
          <p:cNvSpPr>
            <a:spLocks noGrp="1"/>
          </p:cNvSpPr>
          <p:nvPr>
            <p:ph type="title"/>
          </p:nvPr>
        </p:nvSpPr>
        <p:spPr>
          <a:xfrm>
            <a:off x="684213" y="476250"/>
            <a:ext cx="7632700" cy="431800"/>
          </a:xfrm>
        </p:spPr>
        <p:txBody>
          <a:bodyPr/>
          <a:lstStyle/>
          <a:p>
            <a:pPr algn="l" eaLnBrk="1" hangingPunct="1"/>
            <a:r>
              <a:rPr lang="ru-RU" sz="3200" smtClean="0"/>
              <a:t/>
            </a:r>
            <a:br>
              <a:rPr lang="ru-RU" sz="3200" smtClean="0"/>
            </a:br>
            <a:r>
              <a:rPr lang="ru-RU" sz="2400" b="1" smtClean="0">
                <a:solidFill>
                  <a:srgbClr val="000000"/>
                </a:solidFill>
                <a:latin typeface="Arial" charset="0"/>
              </a:rPr>
              <a:t>2005 — 2008 г. Основные черты периода</a:t>
            </a:r>
            <a:endParaRPr lang="ru-RU" sz="24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cs typeface="Arial" charset="0"/>
            </a:endParaRPr>
          </a:p>
        </p:txBody>
      </p:sp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2286000" y="1997075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. 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611188" y="1557338"/>
            <a:ext cx="7848600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t">
              <a:buFontTx/>
              <a:buAutoNum type="arabicPeriod"/>
            </a:pPr>
            <a:r>
              <a:rPr lang="ru-RU" sz="1600">
                <a:cs typeface="Arial" charset="0"/>
              </a:rPr>
              <a:t> Одного вида на Неву или Исаакиевский собор теперь недостаточно, чтобы  квартира считалась элитной </a:t>
            </a:r>
          </a:p>
          <a:p>
            <a:pPr marL="342900" indent="-342900" algn="just" fontAlgn="t">
              <a:buFontTx/>
              <a:buAutoNum type="arabicPeriod"/>
            </a:pPr>
            <a:endParaRPr lang="ru-RU" sz="1600">
              <a:cs typeface="Arial" charset="0"/>
            </a:endParaRPr>
          </a:p>
          <a:p>
            <a:pPr marL="342900" indent="-342900" algn="just" fontAlgn="t">
              <a:buFontTx/>
              <a:buAutoNum type="arabicPeriod"/>
            </a:pPr>
            <a:r>
              <a:rPr lang="ru-RU" sz="1600">
                <a:cs typeface="Arial" charset="0"/>
              </a:rPr>
              <a:t> В центре сложно соблюсти все критерии  элитности – у многих объектов не хватает или отсутствуют места под парковку, сложности с прокладкой коммуникаций, неоднородное окружение. </a:t>
            </a:r>
          </a:p>
          <a:p>
            <a:pPr marL="342900" indent="-342900" algn="just" fontAlgn="t">
              <a:buFontTx/>
              <a:buAutoNum type="arabicPeriod"/>
            </a:pPr>
            <a:endParaRPr lang="ru-RU" sz="1600">
              <a:cs typeface="Arial" charset="0"/>
            </a:endParaRPr>
          </a:p>
          <a:p>
            <a:pPr marL="342900" indent="-342900" algn="just" fontAlgn="t">
              <a:buFontTx/>
              <a:buAutoNum type="arabicPeriod"/>
            </a:pPr>
            <a:r>
              <a:rPr lang="ru-RU" sz="1600">
                <a:cs typeface="Arial" charset="0"/>
              </a:rPr>
              <a:t> «Недочеты» элитного жилья вкупе с транспортными пробками привели к тому, что спрос стал смещаться  из Центрального и Петроградского в сторону других районов. </a:t>
            </a:r>
          </a:p>
          <a:p>
            <a:pPr marL="342900" indent="-342900" algn="just" fontAlgn="t">
              <a:buFontTx/>
              <a:buAutoNum type="arabicPeriod"/>
            </a:pPr>
            <a:endParaRPr lang="ru-RU" sz="1600">
              <a:cs typeface="Arial" charset="0"/>
            </a:endParaRPr>
          </a:p>
          <a:p>
            <a:pPr marL="342900" indent="-342900" algn="just" fontAlgn="t">
              <a:buFontTx/>
              <a:buAutoNum type="arabicPeriod"/>
            </a:pPr>
            <a:r>
              <a:rPr lang="ru-RU" sz="1600">
                <a:cs typeface="Arial" charset="0"/>
              </a:rPr>
              <a:t> Развивается рынок загородного элитного жилья. Вслед за Москвой появились  элитные коттеджные поселки и даже загородные «дворцы»</a:t>
            </a:r>
          </a:p>
          <a:p>
            <a:pPr marL="342900" indent="-342900" algn="just" fontAlgn="t">
              <a:buFontTx/>
              <a:buAutoNum type="arabicPeriod"/>
            </a:pPr>
            <a:endParaRPr lang="ru-RU" sz="1600">
              <a:cs typeface="Arial" charset="0"/>
            </a:endParaRPr>
          </a:p>
          <a:p>
            <a:pPr marL="342900" indent="-342900" algn="just" fontAlgn="t">
              <a:buFontTx/>
              <a:buAutoNum type="arabicPeriod"/>
            </a:pPr>
            <a:r>
              <a:rPr lang="ru-RU" sz="1600">
                <a:cs typeface="Arial" charset="0"/>
              </a:rPr>
              <a:t>Элитное жилье приобретается в основном для собственного проживания</a:t>
            </a:r>
            <a:endParaRPr lang="ru-RU" sz="1600"/>
          </a:p>
          <a:p>
            <a:pPr marL="342900" indent="-342900" algn="just"/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3" y="476250"/>
            <a:ext cx="7632700" cy="4318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611188" y="260350"/>
            <a:ext cx="6913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ea typeface="Microsoft YaHei"/>
                <a:cs typeface="Arial" charset="0"/>
              </a:rPr>
              <a:t>2005 -2008 гг :  локация </a:t>
            </a:r>
            <a:endParaRPr lang="ru-RU" sz="2400">
              <a:ea typeface="Microsoft YaHei"/>
              <a:cs typeface="Arial" charset="0"/>
            </a:endParaRPr>
          </a:p>
        </p:txBody>
      </p:sp>
      <p:sp>
        <p:nvSpPr>
          <p:cNvPr id="27653" name="Прямоугольник 5"/>
          <p:cNvSpPr>
            <a:spLocks noChangeArrowheads="1"/>
          </p:cNvSpPr>
          <p:nvPr/>
        </p:nvSpPr>
        <p:spPr bwMode="auto">
          <a:xfrm>
            <a:off x="250825" y="4437063"/>
            <a:ext cx="871378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SzPct val="45000"/>
            </a:pPr>
            <a:r>
              <a:rPr lang="ru-RU" sz="1600" i="1">
                <a:solidFill>
                  <a:srgbClr val="000000"/>
                </a:solidFill>
                <a:cs typeface="Arial" charset="0"/>
              </a:rPr>
              <a:t>Продолжает застраиваться исторический центр. Объекты  появляются в Адмиралтейским, Василеостровском,  Петроградском районах. Крестовский остров формируется как зона элитной застройки. Появляются первые клубные дома (Stella Maris; Дом архитектора Романова). Появляется первый квартал элитной застройки(«Парадный квартал», 100 тыс.кв.м). Дом «Новая звезда», построенный  на Песочной набережной,12 , дает толчок развития этой локации как элитной.</a:t>
            </a:r>
            <a:endParaRPr lang="ru-RU" sz="1600" i="1">
              <a:cs typeface="Arial" charset="0"/>
            </a:endParaRPr>
          </a:p>
        </p:txBody>
      </p:sp>
      <p:sp>
        <p:nvSpPr>
          <p:cNvPr id="27654" name="AutoShape 8" descr="data:image/jpeg;base64,/9j/4AAQSkZJRgABAQAAAQABAAD/2wCEAAkGBxQREBUUEBQUFBAXFhQWFBgYFBUVFBQVFRQWFhcUGBcYHSkgGBolGxQWITEhJSkrMy4uFx8zODMsNygtLi0BCgoKDg0OGxAQGywkHyQsLywsKzcsLCwvLDQsMCwsLCwsLCwsLCwsLCwsLywsLC0sLCwsLDEsLCwsLCwsLC0sLP/AABEIANoA5wMBIgACEQEDEQH/xAAbAAACAwEBAQAAAAAAAAAAAAACAwABBAUGB//EAD8QAQABAgQDBQUGAwcEAwAAAAECABEDEiExBEFRImFxgZETMlKhsQUUM0JykiOywWKCotHS4fBDU3PxFWPC/8QAGQEAAwEBAQAAAAAAAAAAAAAAAAIDAQQF/8QALxEAAgIBAgMFCAIDAAAAAAAAAAECEQMhMQQSQRNhkdHwIjJRcaGxweFCgRRS8f/aAAwDAQACEQMRAD8A+j8H9oZG04ko3eRc867WHj4MosjJlNW4FvG9eWxHXmq2A1V6B/zaunwPAZbSxNZ6afli76dXv7tLVfiVjgtN/gS4VZJ6y934+XryOnhcTgyllAJO14Mc36cwZvKtEsGBvGJ5FYZwJFpAnRLlK+6Q6NtNM0sum3Zvbl0ri52drxw719fIN4okfw8G5+WUskYvR0WVue1DBnH3o4WJ4R9m+V1H1KdUpbY1R2r16+FGePGElMPCi2BkSckhWQxTK/DvezfTTWieJi2j7NhiSuRGAl7LfNG8dhbX5U6lY+CTDVEbxkbxdS55KWdxaLYOMHpVGjDwIgFhsWuhd76qWCbgX8CzS+Ex2QkrZ4uWVtnmStyuI28d7U69HMc0ouLpgxjH4Y38Cp7OPwnoVU3W/r3lXesswns49D0Kr2ceh6FS9S9ZzATJHoehUyR6HoVL1L0cwF+zj0PQqjDL7FtOR31L0M5I33La9dNb/X5UcwDPZx+E9Cr9nH4T0KGE7lzajGtsC/ZR+GPoVHCPhj36FUzsK6Bq+BUwZ3BOZc8HUpkwDMKPwx9CiMGPwx9CqGiGmTAhgx+GPoURgx+GP7SoNENbYFGBH4Y/tKL2EPhj+0qxohpgMvH4MTDlaMR05HUqUX2h+FLy/mKlMB5PUnmipIuD3KXubOxXRw/taNu2Si8zKyNuTG9c6W74tVXfk4WGSnszixcZPGuV6rp3fI08V9oSm2w7wgbrbPLuPhPm93NPt5/9yfqf1KCrpo8NjiqqxZ8Zlk7TruQz7xif92Xph/TLTsPj8Q3yy8RivfcuX8is4VYVkuGxPobHi8y6/RG/D+1Y/njKHel4+sb287VthMS8UTqNyuKFD7EvcvGXWKxfNN/OuWfBf6vxOqHHRfvqvl5PzOvj8OS1HLiG0i1zuese5qjimLbFCN9CQ9hejf3V6N+Wq1jwuLxI72xDvtGXqaPoeNasDi4YnZ2kjeEiynPukeFzWuPJilDdUdsZQyLR391+fwaloLdGs/3eUPwm8fgkqf3Zbx8NTuKLC4kk292fOLpIta+nM1NS5UG2icsbWq1Q7NUz0N6l6yyRccQdkeTZvqcqK9InG+2jvfTXue7S1FGTz3osB16l6C9QaLNLjGy256vjYPofKmDS70vH4giHiDu25308KZMwfiTAs89A6tnT5NMwywByApGGm91v109DlTRprAaNENLGiGmTAYNENLGiGmTAYNEUA0Q0yAT9ofhS8v5ipU4/8OXl/MVKdAeUlu+LVVct3xaleytjx3uyURVFEFAECiCoFEFKMiBRBUCiClbNogVJYYmpf+j1OjRBRBSvXceNp2hnBcQ3MOerbsy+IOT/AGj579Q14uESLSL/AFO8eTXM4nSOY3g5z+7ueccx510OKw5Tw0hJhJOzIbWb33BbPdXlZsahOuh6+LK5w5uvX166mdwcSHuvtI9JNpnhLaXnbxoXiw94nF53hLTq5gY2Oo2pnB4GJGeI4mJnjKUmBmk2HFxZRMqWhaEsOHZvfJdrZXPLGr0KezLWS/BlhMS4idRuUOKKdls7nM05Pc0eLwYqxWEndjbXxER8bXrNKeJAXEheIXZwtawXVitx30L+PKpuLQrxN+6MhxkGWQkZ/hvqlhuDudo1OtOniAXfpd8g3pJhxEcpcLDYuHS/Srw8aMltKKm9kU/ypbRFIZhq+8W6G6eLTF28aAakuV+Tf+n9aZMBqCWdR0TqNDGDGxG2U0s9O5qxohpkzC8PFHqOuiWdG3nThpVQj0/zKdMB40Y0gk9Pny61ccYvlvaVr2d7daZAaBoigKIp0Avjvw5eX8xUquO/Dl5fUqVRAeWlu+LVlSW74tWV7C2PHe5CiCoUQUGlhRBVBRhSMZECiCoFGFKxkQKIKgUQUrY1CcaOZMM1zb90D3l+h3vjXTrm47k/iH5TtHJhe75hdP8AeulXm8Rfaanq8PXZKu+/n/yiVm4visloxM05XsbAFryk20NTv1rTWfi+Fz6ixxAcsvHkmyaHpyqErrQ6IcvN7WxlcKUvfnNb37MpQidwRb28WheDglmOY27Sy/mWiwMbNcTLOPvR5l9k6xbaP9RKbXMdVyRn+44fwQ/aNVxFsNjPaMRjKxoRlbtadGJ5LTsWCyw0kxjFkyM8rTGGJEGHutmcZXve8TexY61xS2EU3K1LYIau9ZPuge4yh+l08crePyo8GciWWdnS8ZbXtuJ1NPGlTOWfDuKtOzWNGNKGjGnTOcYNGUsaMadMwMavEBG+hZ12TvHlQlLxDO5UcpZekueXv5L6daogHcJiMoRZFlL1oKWUEcVZWiaBrLle6ZS27o36aU6ALjvw5eX1KlL4mCYcryZbb5ep0CqqkQPPO74tWVJbtWV7C2PIe5ZRFUUZWM1FhRBVFAzl23sZYF28pXykMzKxF6SLF/dqOTLHGrkWxYpZHUeg8KMKxfeJST2fs2Es4TzMrSg2lHIB9aacNJ9/Ek9SIQj5JeZ+6sU1LVDSxuO5plIiXkgdVserSTjoPuZp/oiyP3HZPNosPgcMb5Rl8Uu1L90rvzrUFDBIy58SW2GRNnPMv+2Fx/cVp+zb+yiO4ZfHIsb/ACpgUr7M/Bh3RB8TR+d64uJ3X9/g7+E92XzX5NVSpSsbiIwsN7uwCrbdsci+/fXM3R0pWZftMysMQvckQbXVjNtaxvaVnu16tDlxJbRjA6ycz+2P+qjxM+JI7OTDjIlqmaSXsAe6Xs3W+lrVqrlm05aFHlcEkqs56YpLLljLmT1jAOYmrfa1t78rUcsPEgXZEwO0EUe9jq+nzrdaqpRf8iXd69dDLCQgmolx6jzrPx8spGXwzh1v2nI2tztNouHjllOHKMrx/TMJW8lkHcFNwYZ8aJygZ3vZEoRPD3nyK3c6dN+levHYOEx1G5TBqcfg5SWJHSQKnKdjZ6Om/wBaRgY93LIyz3te4nxReZqeFaefLG0rWxqKMpZRlOiZc52sG7e2mh3tNgWpUXnR5uhd9D1qiMCxZugbul9OyWe0j4W5707DjY/561m4fAI3d5O7/Tw7q0lUQC+N/Dl5fUqVON/Dl5fUqVWOwHnXerKp3oivYWx5L3LKMoSjKVmoIKRhsnFmwQAjhyGN76Z3n0mHnKtB37Ur7PP4Yu8rze7OsreV7eVSyQU1Ui2OcoO4l5doNoyvJw5l9ZN2RIXtLqt1vZ2Sn4OJdyyMszc3E07UXnHXf1tVYuHmNGyIj0TbTmd1QhOU4uJlCN7ZVbyS2ZvtYuW13vyK41DJjy+zrF/Q7HOGXH7WjXrwfw6bmkKIKoKMK6WcqLCs2GSwsxlZYd2UbayjmVlFHcutrcm1tK1hRhUckFPcviyOGxjnx8CLK09BbezxB05WSk8Li+1xHEDsECMG8W6t5+6umkDya6oUnE4GEm7G0neUVhJ8ZRRa5cnDNrRnXHiY01Vd+/kBV6c72dGyxbOjZNR7zah+4SPdxZW5Zoxlbuvop/y9BPDxYbxjiR/sdmf7ZNn93lXK8GSOtAuV7Nfb7iOD4NwzCviZ2GDh4Ulj2sRhDLmuqxu9rR12b71rrLH7Rwnad+4JKdblrnnV/f4dX9k/8qlPLzPVjrDNfxfgwMWNsa/xQP8ABJ/1/KnfZv8A1ZNgzWvyIwgXu9BZVlceOJixYSG0JZrO12NhOWzv0rTwGDHEwUlrCU5ukpG2K27UUd43ohTZ0ytYtd9F68B32hMcCaNxhKyajeOiW3vcrLxuFmi/FG8oJuSBtb6W53tTONwyGFh4Ub2vhQjdVy4dpN3m5cPeiqqS1I20k/XQmDiEi8W5/k2Tu1osS6Wi2l9C+/1rFg4ns1jK4M1g2WP8RvZQtFzLv1K3wPWsRDJDlfd0DhA8fGmFAUZTomGUwpZRlUQAcZ+G+X1KlVxn4b5fUqVWOwGV+zYyiJcUHqahWWf2fM218K7GD7sf0n0qNPHickepKWGEuhw/YSPyvpVFdifT/lqRi8OLfW/1qq43/ZEnw3wZyeN9xjzkkP3Nl8i75VrCnvCxuKXRudzZPpJqOGUf5mO+pnYSoWUwqstEVWGaE/dZjg47hFGFCUwrWaiwowqijKRjIsKIKgUQUrHRAq/pRBSeN4f2mFOF7ZoyjfpcS9I2PFJvU84cae0mwjJwZOaLpmFuycu+VdTn2nSmYWKzcVhiXi4eEQj2SWFiDi+0UYjZHCbSdbSBKz4cpMJWMuL7tv4V4SvaV/ajFD1dLaN6XxrEnpfP+VhpK3rYL8m542rifDJNzhu/jsetNQdxlpXXz8zXx/DkoLNtIhaUoc7xtINC8VvpY5bV1jHjCMTEYQkhooa6XDzrzsJksOU8fNP2ZecAhYS10ioS0c112210puJkPakRvARWNiWVnFyyvqDBO65s6VxQhkipSa/RCeeLSgrdetH+tTo+09piMz3IjGHRb9uZ1NAHueTRsXOSzOUgxykpWZSdZSj7rYC36m+xQ4IRhHYCJ0CwfKh++Q5yt4jH1uaV1xfKhZJzei0QOJD2k2KuUI3C2rK+i26BtbeteFAiAbABz0NKyfZ8sxKd7kpyt0tHsFv23862lT3dk8rafL8Pv1DKMoCjKoiIZRlAUZVEAvjPw3y+pUqcZ+G+X1KlVjsAzB9yP6T6VGpg+5H9J9KtpGAp3fT+tC0Uf6v1aGVTYANA0xoGpsBbQkrUbWSziTSMmMI6SS15Sdct29gN9N010ayMpRdx3Hjj59B0OOw72ZWbp2hiKb2XR2dula41nwsGMYkQ7J11vfVW+6t29LeGY64UmD0tmw3xhy/upXZHin/JGS4aH8X4/r9nQKMrJw3FXcszLiWvbcl1YS/MfM5hWwroUlJWiEoOLphFGUJRlYwRYVWNikIspNohde4oiuK4jjOaSOHGUskDWN4SQlJ/NK8bhsd6XqOXKoItjhzavYRx2E4tsRjHCnlMzdkpZcsywNvHTXz5PDRfZqNsWUbkpEbE7CXES35dTQa9DnM2S/by5stl7OurYsHZlvvZrncbwMIYZkiRlmgRdVLyDnqll06VywzuGs/XePmjLPFY4uqe1Wn3PW68TLHE/jpg2XtqXsZTblv2o+TWlwcTGMSIRi+7JlLtKwLLlG5aWl3lQuCYcYoqmIKtrudyO3dL5FbJYns5k/yto4ndG7ll5Mte5XlU3OOe5rTU6MPCRx44rdrrrvv4fD+hv3OUk9plyCOUu5k2zKGl+Vtbb8q3LSOI4hjPCjluTnKLK9iFsKeILo3vktyt8nPwvFOPgylEiXzRixnnjLsnaJZYtrvMNr7I1TldWI5pvlF/Z5/Diu8jM+M+06ctZNaysPBYk2MXLAiha05XC2hZhWjDliZtYwIckxFlbvjkA9aRIjN3JvvNJRlY5Y2IOmEJ/wCQ/qVoZStoGa3N0v0uH9KokIPKMrGQxU1lhxe6DLW/enKiOCX38TEl3CQP8APz51RAN46QYbdOX1Kqk8RwOHGCkI5utry1S/adalVjsBswfcj+k+lW1MD3I/pPpVtIwEYd7a73fq1UqM5+P+/9apKmwFtAlMSs+NJuRjouq2UIjrZ2v/7pGgKxJBvz276ynCavamRWUspLKDLVbxtLe+l7avdbZktVJU2h4zlHYyObD1GUofmirKR/aird7zXbTo6MHi8OSBOKtm1y+uppe9RKQcLAjlyjDo9o+fjWKTRRZE17W5VsZ9jHEhhyG/t0sZUhi5ZRiycvaMPZk9vla7ow3Ew/dScOUZqSPCetzuRe+sfD4ns2cTDkxzXiRIkbZY3tdA1vp49ad95xPgiHK89fO0U+dU7bqtB+WlTaa7689Dcce88Kfrh/6qTP7UnnIxwjUkmfEIvZYm0YyPzHOl8PxOYVMrFtIvezYlo8yyUnBk4kjERjHLaAovaRVtoe7Hn1qnbSezBYoK24rxf9dTTxPETxDKhCH5rSzSn/AGb2Mp15vdzzexYSZYVtbZoPZi2LZhBtKwHfY8a00niZyAIe/LQ6R6ye4OXNsUk3esgi3stvp/YeCmJlnKKSgyC8pWimaKgOV96WtvoWXx+rhx6zu+EBkf4staMDCIRImwW13e973esZLPiMzWAZYN7jfWUjzsf3XrXJmm+TUbFFOba2XpBY2HmixefyeT4jrS48cMJ5o6wwoYktezLO4kZQjYZXHCkamqgdafQ8DNCQLpiStq/mtP8A/TWcDKpNMu03Gk/XqjR9n4zF9nK5IiMbt1jpeOYtmYul+ZledblvvXLx4LZjbPFJRv1Ny/IS551oxD2+DItZkSijqEi4j1LnnXZLQnOC0fiI4FLSIt4k55db6LdL9yp5VsCk8NiEhsWYuVjsxTlbwt5JTwpUcmR3J2EURVFGVREyyjKEoynQCuN/Dl5fUqVOO/Dl5fUqVRAMwPcj+k+hRNTA9yP6Y/Qq2sYCXd8D+tUlHfVOlvnSsQWVvy2171dvk+pSNALxZ2QBV9DvWqhFDXV56W8jup2W21ClIwFpQJTEoUqbQC0oUpiUKUrRotKFKYlUlLQGZw5DJilpAIi6ly5Z7/kUDiywoDIJRjHtWuIBuDo7bXK12rJLLiYodmUYCpo2mti/RAl6lCvZF8c3LR7L1+hvE4M5Sw2GIwjFWYMrTM+FIG2jphzjZ/7m+4li4F0kSlGQJcts2U1H4Sh4mcs0YRbKKy0uEWN7CIrmoPZYki055dLdjRX4rvu+B6tVlNPRmxXL7V0Z/Yk5/nlAJEmcpMZSvaxFbIWldtbUtWxi9nK5bSgvSUB7UHR0S/TY1pWFg4kQD2cgANJQ2P71XgYqsiQDFDSTK94jfYtvtXnyc4y56OpuM1SdpEgsIhiTzyzYlneTGWLOUI2Il0gxLB+XuvR8Lw2JeUssYxkiZpOY7IaxC3L4qf8AZeGWZOs80xVvoSbB0LW07ue9bq6sWPXtHuxHPs/ZRzsXhWOVxJso3tIOwF9CWje1+/n3U2WF7LtQFhrnjeS6t88RdxdTmdUB1YkCUWLsiPglqThY9rRxNJ7DynbmPV3y7nzqsviL2kpL8GfExcGbmYZ47E/Zsotr6aGpvZta9FwMmPYlFiN5Yd27kudl6Jc06O+jbdSuIwc5bZG8XnGRs/7cy5WWLKSkuXp9hgUYVm4bHVyYgRxNdvdmH5o3+Zuei6irLU5ZRcXTCKIqgoyqIURx34cvL6lSq4+XYSzyu8jWpToB+B7kf0x+hVtBw8nLG8X3TW4mx50WfufR+tYwFke099v8qq2vl5af+6BxFCWRimnaY7Lb8q9zTMOCHabvN217jkUrQApQpTEoUpGgFpQpTEoUpGgFpQpTLVSUrQCkqrU21Dalo0x8XdYwHKSvdvZ0s5TopfXlZo+zhx5RiHI0OQAUPFt5Rgb3JvQC9vNfovKpj6sYG6kvCMJRV+h51q0tnRFeyk/n+/ADB7eJmtIiRyimW6yu6Ov5Y1qtR2qWpaIylzMXI0bb8qxcCfw4u7IJL1ZF1/53V0rVz/uyYjDCQixzSvqYatjKd/abbdnyqOfHKSVHRw0lqma/sw0xP/Jr+yB/SttL4fBIRIx2PNV1VeautDxbMjfCBlmw7iKZGcSdrJZyq37tmunHGkomZJW2x1DOBISQI7js1l+z8bFlLEMbDIEZfw02lHPihq7uSOHJ5dvfcNlO1WgifURwT2DezdLquVksdX+zalYuNimPGJAcBiMp2kyzPtLmjaIZcN13z6XtpcZyw4oxZRjeyMfdNQRRuGnlWoamnW6HyK3YOLhRmWkCb68nqdHvpcMOcQIzuHxmZt0zCPm3fGn0M5kRZIBuugVidBb2Kw+IkSjGcYhK5ck7guzHuedTjeLnh+5gyxIgLlTNryjFtfv19aRj40ZR0vfSUexN1iko8uoV0eGmyhGSWWMVOigpV8cm9yeWFJOqF8ZG2Enh/MVKLj/wpeX8xUq6IjeH9yP6Y/QokquH9yP6Y/Qo2sYC5RvvQQ213pqUsNXy+n+1KwBShSmpQpStAKSqSmJQpStALShtS8firOWMZTnpcNAvteTp9aU4GJP35ED4YXv5zdfkVnKAePxMYe869AZS/aa0n2+JL3cJP1zI316RzO3W1aMHhYw901686baspAcrtQlOU8NbososZGXLE2UlpZ5daKUwnhz3ijC+lv4jHK77XiH96unasGPwiXyRjLDb5oaG+7G+lnmNut+VI0dMJqT106fSvH6Gu1Xah4bDYwiS1kALe+odXemWraOd6MTxGJkitru0Q3lJ0D1o+FwmMe0jJVkhYu8vIseVLwI55Z33S5hl9OY4mnU27vFrVQi6XKq69fIlSpUrQJUrNDBJzmyBDLE7rGZTp756UeEsZMJN9LxXeUdte8dPM76DdNh1Y+Gw5uaMZRjCMmIoylaw2L2C17Xb7UzDZ4jJhKMYDljeObMnvOkjS+nktN4QyOSXvt5X2Jq3cpytoW6W3rVGwlLkTXUXPAlBJEpzNpjZbNrSAA0TY5L3VZBnOF4yIRWTcAuHZ0vdst9uR0reFEFN2auyfbOiFEVQURVSRn+0PwpeX8xUq/tD8KXl/MVVOgHcN7kf0x+hR0vh5Ww436R+YBWeftp7ZcKOuvvz30Q2PO+9YBra5rxOHDEm5szNhpEZokQt2TQsDr1pv/xcX8RliP8Aalp5RNCmywowSUQOUrHJ5+T/AFrAMzxc33MGX95I8/Ogtjy+CB4anzkPyrpJVWrAOW/ZspfiY2K/pk4f8lqfw/Axw75c10sspzk28ZLWxKG1KwFkdLcqq1MtVWrKAXaqtTLVVqygAtVWplqlqygF2pPGEvZyyXzW0ta5fmX0vatKVlwRxHM/h/kPit+Z/oeFFGp07D4aUcplLROyFrWy6Wty2plZo4pBxczYJn+KMUANVV0O+pHhXE7c2cH8gSswNdUFGT33NA60iR0yrd7BxxpS9yNzrJyidTd+VW+05RgPXNJt32yl/WtGFhkYkTYAPItRhTqJJ5NdEKwMLLEN+a9Vbr5tFi4EZ+/GMjvB+tMtRWpqJ8zuwYQAsAHQ0KDieHzxte0jWLzjI2f9uZc504KsKZIwTwuLmjrpI0mdJG/lzO5KeFZeKw2L7SBdC04n54f6jc8znWrCmSCUW8UuJzK0AirKlWUwGf7R/Cl5fzFVVfaUj2cjnp9SpWgXwHDEYX1WRFcyvItYdAOhWqvOx4iVjtS9Wr+8z+KX7mgD0FUnWuD94n8Uv3NT7xP4pfuaAO1h7W6af5fK1FauF94nf3pcubU+8T+KX7mloDuWqrVxPvE/il+5qfeJfFL1aKA7Vqq1cb7xL4perVe3l8UvVo5QOzaqtXH9vL4perU9vL4perWcoHYtUtXH9vL4perU9vL4perRygbOKM8jDPd3xHu5Q8/od9awri4eIi2XV1138aP28vil6tHKB0nhIMybHthYde/ltfV172nWrj+3l8UvVqe3l8UvVo5DW29zs2q7Vxfby+KXq1Pby+KXq0cph27Vdq4n3iXxS9Wp94n8UvVreUDuWq7VwvvE/il+5qfeJ/FL9zRQHeKx29jJf+jJ1/8ArXn+m/pXN+8T+KX7mpLHkiMpJbXVrQPQUiEmb0hyt7z1v0PCuJDiJ5TtS26tH94n8Uv3NaB1vtCIYUrd38xUrjYmPJEZSTxalAH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3562" name="Picture 10" descr="http://old.gov.spb.ru/content/map/images/map_rol_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1484313"/>
            <a:ext cx="3095625" cy="29178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14" name="Выноска 1 (с границей) 13"/>
          <p:cNvSpPr/>
          <p:nvPr/>
        </p:nvSpPr>
        <p:spPr>
          <a:xfrm>
            <a:off x="179388" y="2133600"/>
            <a:ext cx="2016125" cy="503238"/>
          </a:xfrm>
          <a:prstGeom prst="accentCallout1">
            <a:avLst>
              <a:gd name="adj1" fmla="val 54188"/>
              <a:gd name="adj2" fmla="val 100708"/>
              <a:gd name="adj3" fmla="val 158728"/>
              <a:gd name="adj4" fmla="val 2193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Василеостровский </a:t>
            </a:r>
          </a:p>
        </p:txBody>
      </p:sp>
      <p:sp>
        <p:nvSpPr>
          <p:cNvPr id="15" name="Выноска 1 14"/>
          <p:cNvSpPr/>
          <p:nvPr/>
        </p:nvSpPr>
        <p:spPr>
          <a:xfrm>
            <a:off x="7164388" y="1844675"/>
            <a:ext cx="1584325" cy="504825"/>
          </a:xfrm>
          <a:prstGeom prst="borderCallout1">
            <a:avLst>
              <a:gd name="adj1" fmla="val 53574"/>
              <a:gd name="adj2" fmla="val -483"/>
              <a:gd name="adj3" fmla="val 219948"/>
              <a:gd name="adj4" fmla="val -15239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Центральный</a:t>
            </a:r>
          </a:p>
        </p:txBody>
      </p:sp>
      <p:sp>
        <p:nvSpPr>
          <p:cNvPr id="16" name="Выноска 1 (с границей) 15"/>
          <p:cNvSpPr/>
          <p:nvPr/>
        </p:nvSpPr>
        <p:spPr>
          <a:xfrm>
            <a:off x="6516688" y="3644900"/>
            <a:ext cx="1871662" cy="541338"/>
          </a:xfrm>
          <a:prstGeom prst="accentCallout1">
            <a:avLst>
              <a:gd name="adj1" fmla="val 46322"/>
              <a:gd name="adj2" fmla="val 249"/>
              <a:gd name="adj3" fmla="val -110174"/>
              <a:gd name="adj4" fmla="val -101595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Адмиралтейский</a:t>
            </a:r>
          </a:p>
        </p:txBody>
      </p:sp>
      <p:sp>
        <p:nvSpPr>
          <p:cNvPr id="25" name="Выноска 1 (граница и черта) 24"/>
          <p:cNvSpPr/>
          <p:nvPr/>
        </p:nvSpPr>
        <p:spPr>
          <a:xfrm>
            <a:off x="323850" y="3644900"/>
            <a:ext cx="1908175" cy="431800"/>
          </a:xfrm>
          <a:prstGeom prst="accentBorderCallout1">
            <a:avLst>
              <a:gd name="adj1" fmla="val 55126"/>
              <a:gd name="adj2" fmla="val 102919"/>
              <a:gd name="adj3" fmla="val -188194"/>
              <a:gd name="adj4" fmla="val 223381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Петроградский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3"/>
          <p:cNvSpPr>
            <a:spLocks noGrp="1"/>
          </p:cNvSpPr>
          <p:nvPr>
            <p:ph type="title"/>
          </p:nvPr>
        </p:nvSpPr>
        <p:spPr>
          <a:xfrm>
            <a:off x="539750" y="620713"/>
            <a:ext cx="7777163" cy="287337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000000"/>
                </a:solidFill>
                <a:latin typeface="Arial" charset="0"/>
                <a:ea typeface="Microsoft YaHei"/>
                <a:cs typeface="Arial" charset="0"/>
              </a:rPr>
              <a:t>2005-2008 гг.:  архитектура</a:t>
            </a:r>
            <a:r>
              <a:rPr lang="ru-RU" sz="2400" smtClean="0">
                <a:latin typeface="Arial" charset="0"/>
                <a:ea typeface="Microsoft YaHei"/>
                <a:cs typeface="Arial" charset="0"/>
              </a:rPr>
              <a:t/>
            </a:r>
            <a:br>
              <a:rPr lang="ru-RU" sz="2400" smtClean="0">
                <a:latin typeface="Arial" charset="0"/>
                <a:ea typeface="Microsoft YaHei"/>
                <a:cs typeface="Arial" charset="0"/>
              </a:rPr>
            </a:br>
            <a:endParaRPr lang="ru-RU" sz="2400" smtClean="0">
              <a:solidFill>
                <a:srgbClr val="404040"/>
              </a:solidFill>
              <a:latin typeface="Arial" charset="0"/>
              <a:ea typeface="Microsoft YaHei"/>
              <a:cs typeface="Arial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836613" y="628650"/>
            <a:ext cx="7632700" cy="4318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3200">
                <a:latin typeface="+mj-lt"/>
                <a:ea typeface="+mj-ea"/>
                <a:cs typeface="+mj-cs"/>
              </a:rPr>
              <a:t/>
            </a:r>
            <a:br>
              <a:rPr lang="ru-RU" sz="3200">
                <a:latin typeface="+mj-lt"/>
                <a:ea typeface="+mj-ea"/>
                <a:cs typeface="+mj-cs"/>
              </a:rPr>
            </a:b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84313"/>
            <a:ext cx="37449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" descr="C:\Users\Juliya.Lapshova\AppData\Local\Microsoft\Windows\Temporary Internet Files\Content.IE5\QH3G2KZ3\Дом у моря, Мартынова наб., д.74, Возрождение СПб, к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84313"/>
            <a:ext cx="3457575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Прямоугольник 7"/>
          <p:cNvSpPr>
            <a:spLocks noChangeArrowheads="1"/>
          </p:cNvSpPr>
          <p:nvPr/>
        </p:nvSpPr>
        <p:spPr bwMode="auto">
          <a:xfrm>
            <a:off x="250825" y="4076700"/>
            <a:ext cx="83534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i="1">
                <a:solidFill>
                  <a:srgbClr val="000000"/>
                </a:solidFill>
                <a:cs typeface="Arial" charset="0"/>
              </a:rPr>
              <a:t>В архитектуре превалирует хай-тек. Современные  здания из стекла и бетона с обилием света и просторными входными группами быстро завоевывают внимание покупателя.  Происходит сегментация внутри элиты. Появляется  качественное жилье бизнес-класса: менее дорогое, но добротное внутри, выдержанное снаружи и без излишеств (до этого упор делался на излишнюю роскошь). Хотя  четкие критерии бизнес-класса будут сформулированы намного позже. </a:t>
            </a:r>
            <a:r>
              <a:rPr lang="ru-RU" sz="1600" i="1">
                <a:solidFill>
                  <a:srgbClr val="000000"/>
                </a:solidFill>
                <a:ea typeface="Microsoft YaHei"/>
                <a:cs typeface="Arial" charset="0"/>
              </a:rPr>
              <a:t>Домам начал присваивать имена, подчеркивающие идею объекта</a:t>
            </a:r>
            <a:r>
              <a:rPr lang="ru-RU" sz="1600" i="1">
                <a:solidFill>
                  <a:srgbClr val="000000"/>
                </a:solidFill>
                <a:cs typeface="Arial" charset="0"/>
              </a:rPr>
              <a:t> (до этого акцент - на адреса).</a:t>
            </a:r>
            <a:endParaRPr lang="ru-RU" sz="1600" i="1">
              <a:cs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3" y="476250"/>
            <a:ext cx="7632700" cy="4318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611188" y="476250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2005 -2008 гг. : планировки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179388" y="4221163"/>
            <a:ext cx="8640762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i="1">
                <a:solidFill>
                  <a:srgbClr val="000000"/>
                </a:solidFill>
                <a:cs typeface="Arial" charset="0"/>
              </a:rPr>
              <a:t>Двухуровневые квартиры постепенно выходят из моды. Однако тяга к  крупным планировкам все еще определяет квартирографию большинства объектов. Площадь 4-комнатных квартир составляет около 200-300 кв.м, 3-комнатных – 100–180 кв.м, 2-х комнатных – 80-100 кв. м. Однокомнатных квартир  в элитных проектах практически нет, поскольку на них нет спроса (наличие однокомнатной квартиры считается моветоном). </a:t>
            </a:r>
            <a:endParaRPr lang="ru-RU" sz="1600" i="1">
              <a:cs typeface="Arial" charset="0"/>
            </a:endParaRPr>
          </a:p>
        </p:txBody>
      </p:sp>
      <p:pic>
        <p:nvPicPr>
          <p:cNvPr id="29701" name="Picture 2" descr="http://www.vipflat.ru/uploads/images/1280/m/e436dad5a9aabced7a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628775"/>
            <a:ext cx="37941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http://www.vipflat.ru/uploads/images/1280/m/4d9232d50ba89598a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628775"/>
            <a:ext cx="3771900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3"/>
          <p:cNvSpPr>
            <a:spLocks noGrp="1"/>
          </p:cNvSpPr>
          <p:nvPr>
            <p:ph type="title"/>
          </p:nvPr>
        </p:nvSpPr>
        <p:spPr>
          <a:xfrm>
            <a:off x="179388" y="981075"/>
            <a:ext cx="8424862" cy="144463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000000"/>
                </a:solidFill>
                <a:latin typeface="Arial" charset="0"/>
              </a:rPr>
              <a:t>2005 -2008 гг. : инженерия и инфраструктура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endParaRPr lang="ru-RU" sz="3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30723" name="Прямоугольник 4"/>
          <p:cNvSpPr>
            <a:spLocks noChangeArrowheads="1"/>
          </p:cNvSpPr>
          <p:nvPr/>
        </p:nvSpPr>
        <p:spPr bwMode="auto">
          <a:xfrm>
            <a:off x="179388" y="3860800"/>
            <a:ext cx="85693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i="1">
                <a:solidFill>
                  <a:srgbClr val="000000"/>
                </a:solidFill>
                <a:cs typeface="Arial" charset="0"/>
              </a:rPr>
              <a:t>Инженерия в новых домах закладывается не просто новая, а современная (многоступенчатая системы очистки воды, современные решения коммуникаций, центральное кондиционирование и др.). У домов появляется индивидуальный внешний облик.  Возникают объекты с  благоустроенной придомовой территорией, у которой есть «изюминкай» (фонтан, скульптура и др). В отделке   используется натуральный камень, мозаика, </a:t>
            </a:r>
            <a:r>
              <a:rPr lang="ru-RU" sz="1600" i="1">
                <a:solidFill>
                  <a:srgbClr val="000000"/>
                </a:solidFill>
              </a:rPr>
              <a:t>дорогие материалы. Широко распространено панорамное остекление.</a:t>
            </a:r>
          </a:p>
        </p:txBody>
      </p:sp>
      <p:pic>
        <p:nvPicPr>
          <p:cNvPr id="30725" name="Picture 3" descr="F:\РЕДИЗАЙН САЙТА ХОЛДИНГА\Тексты ВСЕ\Наши проекты\Фотографии + описание\Построенные\Элитная недвижимость\Песочная наб. 12 Новая звезда\Песочная, 12\IMG_95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557338"/>
            <a:ext cx="29178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 descr="N:\Управление PR\RBI_проекты\Сданные\Элитные дома\Белые ночи (Каменноостровский пр., 40)\IMG_96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628775"/>
            <a:ext cx="28448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463" y="1584325"/>
            <a:ext cx="2879725" cy="187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3"/>
          <p:cNvSpPr>
            <a:spLocks noGrp="1"/>
          </p:cNvSpPr>
          <p:nvPr>
            <p:ph type="title"/>
          </p:nvPr>
        </p:nvSpPr>
        <p:spPr>
          <a:xfrm>
            <a:off x="323850" y="476250"/>
            <a:ext cx="7993063" cy="4318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00"/>
                </a:solidFill>
                <a:latin typeface="Arial" charset="0"/>
                <a:ea typeface="Microsoft YaHei"/>
                <a:cs typeface="Arial" charset="0"/>
              </a:rPr>
              <a:t>2005 -2008 гг : инженерия и инфраструктура</a:t>
            </a:r>
            <a:endParaRPr lang="ru-RU" sz="2400" smtClean="0">
              <a:latin typeface="Arial" charset="0"/>
              <a:ea typeface="Microsoft YaHei"/>
              <a:cs typeface="Arial" charset="0"/>
            </a:endParaRPr>
          </a:p>
        </p:txBody>
      </p:sp>
      <p:sp>
        <p:nvSpPr>
          <p:cNvPr id="31747" name="Прямоугольник 8"/>
          <p:cNvSpPr>
            <a:spLocks noChangeArrowheads="1"/>
          </p:cNvSpPr>
          <p:nvPr/>
        </p:nvSpPr>
        <p:spPr bwMode="auto">
          <a:xfrm>
            <a:off x="2417763" y="32448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Прямоугольник 9"/>
          <p:cNvSpPr>
            <a:spLocks noChangeArrowheads="1"/>
          </p:cNvSpPr>
          <p:nvPr/>
        </p:nvSpPr>
        <p:spPr bwMode="auto">
          <a:xfrm>
            <a:off x="250825" y="3644900"/>
            <a:ext cx="856932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i="1">
                <a:solidFill>
                  <a:srgbClr val="000000"/>
                </a:solidFill>
              </a:rPr>
              <a:t>В оформлении МОПов девелоперы стараются продолжить идею самого здания: современный уровень комфортного проживания, когда все необхдимое для жизни – «в доме».</a:t>
            </a:r>
            <a:r>
              <a:rPr lang="ru-RU" sz="1600" i="1"/>
              <a:t> </a:t>
            </a:r>
            <a:r>
              <a:rPr lang="ru-RU" sz="1600" i="1">
                <a:solidFill>
                  <a:srgbClr val="000000"/>
                </a:solidFill>
              </a:rPr>
              <a:t>Первый и единственный комплекс в Петербурге, половина площади которого отдана под инфраструктуру для отдыха и спорта жильцов (25-метровый бассейн, бильярдная, тренажерный зал, сигарная комната, косметический и массажный кабинеты, детская игровая комната, хозяйственно-бытовой комплекс)  -  построенный на Песочной наб., 12 дом «Новая звезда» от </a:t>
            </a:r>
            <a:r>
              <a:rPr lang="en-US" sz="1600" i="1">
                <a:solidFill>
                  <a:srgbClr val="000000"/>
                </a:solidFill>
              </a:rPr>
              <a:t>RBI</a:t>
            </a:r>
            <a:r>
              <a:rPr lang="en-US">
                <a:solidFill>
                  <a:srgbClr val="000000"/>
                </a:solidFill>
              </a:rPr>
              <a:t>.</a:t>
            </a:r>
            <a:r>
              <a:rPr lang="ru-RU" i="1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557338"/>
            <a:ext cx="280828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557338"/>
            <a:ext cx="25193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1628775"/>
            <a:ext cx="28082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188" y="765175"/>
            <a:ext cx="7705725" cy="576263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Arial" pitchFamily="34" charset="0"/>
              </a:rPr>
              <a:t>2005 — 2008 гг.: Портрет покупателя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2987675" y="30686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395288" y="3500438"/>
            <a:ext cx="424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</a:rPr>
              <a:t>Собственники бизнеса — 50%</a:t>
            </a:r>
            <a:endParaRPr lang="ru-RU" sz="1600">
              <a:latin typeface="Calibri" pitchFamily="34" charset="0"/>
            </a:endParaRPr>
          </a:p>
        </p:txBody>
      </p:sp>
      <p:pic>
        <p:nvPicPr>
          <p:cNvPr id="3277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557338"/>
            <a:ext cx="2016125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1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519238"/>
            <a:ext cx="2303462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Прямоугольник 7"/>
          <p:cNvSpPr>
            <a:spLocks noChangeArrowheads="1"/>
          </p:cNvSpPr>
          <p:nvPr/>
        </p:nvSpPr>
        <p:spPr bwMode="auto">
          <a:xfrm>
            <a:off x="5435600" y="3429000"/>
            <a:ext cx="3313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</a:rPr>
              <a:t>Топ-менджеры — 15% 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2776" name="Прямоугольник 8"/>
          <p:cNvSpPr>
            <a:spLocks noChangeArrowheads="1"/>
          </p:cNvSpPr>
          <p:nvPr/>
        </p:nvSpPr>
        <p:spPr bwMode="auto">
          <a:xfrm>
            <a:off x="323850" y="5373688"/>
            <a:ext cx="4392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45000"/>
              <a:buFont typeface="StarSymbol"/>
              <a:buNone/>
            </a:pPr>
            <a:r>
              <a:rPr lang="ru-RU" sz="1600">
                <a:solidFill>
                  <a:srgbClr val="000000"/>
                </a:solidFill>
              </a:rPr>
              <a:t>Состоятельные пары с  детьми — 25%</a:t>
            </a:r>
            <a:endParaRPr lang="ru-RU" sz="1600">
              <a:latin typeface="Calibri" pitchFamily="34" charset="0"/>
            </a:endParaRPr>
          </a:p>
        </p:txBody>
      </p:sp>
      <p:pic>
        <p:nvPicPr>
          <p:cNvPr id="3277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3789363"/>
            <a:ext cx="1655762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2" descr="http://www.tajapi.com/api%20images1/947423_279271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3860800"/>
            <a:ext cx="21653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5651500" y="5300663"/>
            <a:ext cx="2239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Инвесторы — 15%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3"/>
          <p:cNvSpPr>
            <a:spLocks noGrp="1"/>
          </p:cNvSpPr>
          <p:nvPr>
            <p:ph type="title"/>
          </p:nvPr>
        </p:nvSpPr>
        <p:spPr>
          <a:xfrm>
            <a:off x="684213" y="1052513"/>
            <a:ext cx="8064500" cy="144462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000000"/>
                </a:solidFill>
                <a:latin typeface="Arial" charset="0"/>
              </a:rPr>
              <a:t>2005 — 2008 г. Предложение на рынке строящегося жилья 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endParaRPr lang="ru-RU" sz="3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33795" name="Прямоугольник 5"/>
          <p:cNvSpPr>
            <a:spLocks noChangeArrowheads="1"/>
          </p:cNvSpPr>
          <p:nvPr/>
        </p:nvSpPr>
        <p:spPr bwMode="auto">
          <a:xfrm>
            <a:off x="3635375" y="4076700"/>
            <a:ext cx="507841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i="1">
                <a:solidFill>
                  <a:srgbClr val="000000"/>
                </a:solidFill>
              </a:rPr>
              <a:t>RBI создает два элитных объекта. К</a:t>
            </a:r>
            <a:r>
              <a:rPr lang="ru-RU" sz="1600" i="1"/>
              <a:t>омплекс бизнес-класса «Белые ночи» строится в историческом центре</a:t>
            </a:r>
            <a:r>
              <a:rPr lang="en-US" sz="1600" i="1"/>
              <a:t> (</a:t>
            </a:r>
            <a:r>
              <a:rPr lang="ru-RU" sz="1600" i="1"/>
              <a:t>Петроградский район). Элитный комплекс  «Новая Звезда»  - на Песочной набережной, 12 (сдан в 2005 г.)</a:t>
            </a:r>
            <a:endParaRPr lang="ru-RU" sz="1600">
              <a:cs typeface="Arial" charset="0"/>
            </a:endParaRPr>
          </a:p>
        </p:txBody>
      </p:sp>
      <p:graphicFrame>
        <p:nvGraphicFramePr>
          <p:cNvPr id="33837" name="Group 45"/>
          <p:cNvGraphicFramePr>
            <a:graphicFrameLocks noGrp="1"/>
          </p:cNvGraphicFramePr>
          <p:nvPr/>
        </p:nvGraphicFramePr>
        <p:xfrm>
          <a:off x="468313" y="1557338"/>
          <a:ext cx="8351837" cy="2232025"/>
        </p:xfrm>
        <a:graphic>
          <a:graphicData uri="http://schemas.openxmlformats.org/drawingml/2006/table">
            <a:tbl>
              <a:tblPr/>
              <a:tblGrid>
                <a:gridCol w="3479800"/>
                <a:gridCol w="1616075"/>
                <a:gridCol w="1620837"/>
                <a:gridCol w="1635125"/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Январь 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Февраль 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Март 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объектов в продаже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девелоперов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Средняя цена по рынку (руб.)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53850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101632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133 570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Цены, верхний ценовой сегмент (руб.)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108930 .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259761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453320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834" name="Picture 2" descr="F:\РЕДИЗАЙН САЙТА ХОЛДИНГА\Тексты ВСЕ\Наши проекты\Фотографии + описание\Построенные\Элитная недвижимость\Камменоостроский, 40  Белые ночи\Белые ночи\IMG_4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292600"/>
            <a:ext cx="1584325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3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4221163"/>
            <a:ext cx="10652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36" name="Rectangle 47"/>
          <p:cNvSpPr>
            <a:spLocks noChangeArrowheads="1"/>
          </p:cNvSpPr>
          <p:nvPr/>
        </p:nvSpPr>
        <p:spPr bwMode="auto">
          <a:xfrm>
            <a:off x="539750" y="3860800"/>
            <a:ext cx="4940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</a:rPr>
              <a:t>Объекты</a:t>
            </a:r>
            <a:r>
              <a:rPr lang="en-US" b="1">
                <a:solidFill>
                  <a:srgbClr val="000000"/>
                </a:solidFill>
              </a:rPr>
              <a:t> RBI</a:t>
            </a:r>
            <a:r>
              <a:rPr lang="ru-RU" b="1">
                <a:solidFill>
                  <a:srgbClr val="000000"/>
                </a:solidFill>
              </a:rPr>
              <a:t>: </a:t>
            </a:r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3" y="765175"/>
            <a:ext cx="7632700" cy="4318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Прямоугольник 6"/>
          <p:cNvSpPr>
            <a:spLocks noChangeArrowheads="1"/>
          </p:cNvSpPr>
          <p:nvPr/>
        </p:nvSpPr>
        <p:spPr bwMode="auto">
          <a:xfrm>
            <a:off x="827088" y="2565400"/>
            <a:ext cx="7200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2008 — 2009 гг. – </a:t>
            </a: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Посткризисная пауза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2"/>
          <p:cNvSpPr>
            <a:spLocks noChangeArrowheads="1"/>
          </p:cNvSpPr>
          <p:nvPr/>
        </p:nvSpPr>
        <p:spPr bwMode="auto">
          <a:xfrm>
            <a:off x="2286000" y="2967038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1998 - 2004 гг. </a:t>
            </a:r>
            <a:endParaRPr lang="ru-RU" sz="2400">
              <a:latin typeface="Calibri" pitchFamily="34" charset="0"/>
            </a:endParaRPr>
          </a:p>
          <a:p>
            <a:pPr algn="ctr"/>
            <a:r>
              <a:rPr lang="ru-RU" sz="2400" b="1">
                <a:solidFill>
                  <a:srgbClr val="000000"/>
                </a:solidFill>
              </a:rPr>
              <a:t> Становление</a:t>
            </a:r>
            <a:endParaRPr lang="ru-RU" sz="2400">
              <a:latin typeface="Calibri" pitchFamily="34" charset="0"/>
            </a:endParaRPr>
          </a:p>
          <a:p>
            <a:pPr algn="ctr"/>
            <a:endParaRPr lang="ru-RU" sz="2400">
              <a:latin typeface="Calibri" pitchFamily="34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250825" y="476250"/>
            <a:ext cx="889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15 –летие  петербургского рынка элитной недвижимости</a:t>
            </a:r>
            <a:r>
              <a:rPr lang="ru-RU" b="1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>
          <a:xfrm>
            <a:off x="684213" y="404813"/>
            <a:ext cx="7632700" cy="576262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000000"/>
                </a:solidFill>
                <a:latin typeface="Arial" charset="0"/>
              </a:rPr>
              <a:t>200</a:t>
            </a:r>
            <a:r>
              <a:rPr lang="en-US" sz="2400" b="1" smtClean="0">
                <a:solidFill>
                  <a:srgbClr val="000000"/>
                </a:solidFill>
                <a:latin typeface="Arial" charset="0"/>
              </a:rPr>
              <a:t>8</a:t>
            </a:r>
            <a:r>
              <a:rPr lang="ru-RU" sz="2400" b="1" smtClean="0">
                <a:solidFill>
                  <a:srgbClr val="000000"/>
                </a:solidFill>
                <a:latin typeface="Arial" charset="0"/>
              </a:rPr>
              <a:t> — 200</a:t>
            </a:r>
            <a:r>
              <a:rPr lang="en-US" sz="2400" b="1" smtClean="0">
                <a:solidFill>
                  <a:srgbClr val="000000"/>
                </a:solidFill>
                <a:latin typeface="Arial" charset="0"/>
              </a:rPr>
              <a:t>9</a:t>
            </a:r>
            <a:r>
              <a:rPr lang="ru-RU" sz="2400" b="1" smtClean="0">
                <a:solidFill>
                  <a:srgbClr val="000000"/>
                </a:solidFill>
                <a:latin typeface="Arial" charset="0"/>
              </a:rPr>
              <a:t> г. Основные черты периода</a:t>
            </a:r>
            <a:endParaRPr lang="ru-RU" sz="24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35843" name="Прямоугольник 4"/>
          <p:cNvSpPr>
            <a:spLocks noChangeArrowheads="1"/>
          </p:cNvSpPr>
          <p:nvPr/>
        </p:nvSpPr>
        <p:spPr bwMode="auto">
          <a:xfrm>
            <a:off x="468313" y="1484313"/>
            <a:ext cx="8351837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600" i="1">
                <a:cs typeface="Arial" charset="0"/>
              </a:rPr>
              <a:t>Заморожен ряд крупных проектов на начальной стадии </a:t>
            </a:r>
            <a:r>
              <a:rPr lang="ru-RU" sz="1600" i="1"/>
              <a:t>в связи со снижением спроса (на 30-40%) и отсутствием кредитного финансирования</a:t>
            </a:r>
            <a:endParaRPr lang="ru-RU" sz="1600" i="1">
              <a:cs typeface="Arial" charset="0"/>
            </a:endParaRPr>
          </a:p>
          <a:p>
            <a:pPr marL="342900" indent="-342900" algn="just">
              <a:buFontTx/>
              <a:buAutoNum type="arabicPeriod"/>
            </a:pPr>
            <a:endParaRPr lang="ru-RU" sz="1600" i="1">
              <a:cs typeface="Arial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600" i="1">
                <a:cs typeface="Arial" charset="0"/>
              </a:rPr>
              <a:t>Покупатели не торопяться приобретать жилье, ожидая дальнейшего падения цен. Спросом пользуются только </a:t>
            </a:r>
            <a:r>
              <a:rPr lang="ru-RU" sz="1600" i="1"/>
              <a:t>квартиры на поздней стадии готовности</a:t>
            </a:r>
          </a:p>
          <a:p>
            <a:pPr marL="342900" indent="-342900" algn="just">
              <a:buFontTx/>
              <a:buAutoNum type="arabicPeriod"/>
            </a:pPr>
            <a:endParaRPr lang="ru-RU" sz="1600" i="1">
              <a:cs typeface="Arial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600" i="1">
                <a:cs typeface="Arial" charset="0"/>
              </a:rPr>
              <a:t>В сентябре-октябре 2008 года объемы продаж элиты  упали на 40% по сравнению с докризисным периодом (лето 2008). </a:t>
            </a:r>
            <a:r>
              <a:rPr lang="ru-RU" sz="1600" i="1"/>
              <a:t>Часть объектов премиум-класса понижены продавцами до уровня бизнес-класса.</a:t>
            </a:r>
          </a:p>
          <a:p>
            <a:pPr marL="342900" indent="-342900" algn="just">
              <a:buFontTx/>
              <a:buAutoNum type="arabicPeriod"/>
            </a:pPr>
            <a:endParaRPr lang="ru-RU" sz="1600" i="1">
              <a:cs typeface="Arial" charset="0"/>
            </a:endParaRPr>
          </a:p>
          <a:p>
            <a:pPr marL="342900" indent="-342900" algn="just"/>
            <a:r>
              <a:rPr lang="ru-RU" sz="1600" i="1"/>
              <a:t>4. Сегмент покидает ряд застройщиков. Происходит своеобразное очищение рынка от непрофессиональных игроков и некачественных объектов</a:t>
            </a:r>
          </a:p>
          <a:p>
            <a:pPr marL="342900" indent="-342900" algn="just"/>
            <a:endParaRPr lang="ru-RU" sz="1600" i="1"/>
          </a:p>
          <a:p>
            <a:pPr marL="342900" indent="-342900" algn="just"/>
            <a:r>
              <a:rPr lang="ru-RU" sz="1600" i="1"/>
              <a:t>5. Вывод новых объектов в продажу в 2009 г.  снижается втрое  (до 4 тысяч кв.м. в месяц) по сравнению с 2008 г. На рынке элиты форимруется дефицит предложения. </a:t>
            </a:r>
          </a:p>
          <a:p>
            <a:pPr marL="342900" indent="-342900" algn="just"/>
            <a:endParaRPr lang="ru-RU" sz="1600" i="1"/>
          </a:p>
          <a:p>
            <a:pPr marL="342900" indent="-342900" algn="just"/>
            <a:r>
              <a:rPr lang="ru-RU" sz="160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3" y="476250"/>
            <a:ext cx="7632700" cy="4318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8915" name="Прямоугольник 4"/>
          <p:cNvSpPr>
            <a:spLocks noChangeArrowheads="1"/>
          </p:cNvSpPr>
          <p:nvPr/>
        </p:nvSpPr>
        <p:spPr bwMode="auto">
          <a:xfrm>
            <a:off x="611188" y="260350"/>
            <a:ext cx="6913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ea typeface="Microsoft YaHei"/>
                <a:cs typeface="Arial" charset="0"/>
              </a:rPr>
              <a:t>2008 -2009 гг :  локации</a:t>
            </a:r>
            <a:endParaRPr lang="ru-RU" sz="2400">
              <a:ea typeface="Microsoft YaHei"/>
              <a:cs typeface="Arial" charset="0"/>
            </a:endParaRPr>
          </a:p>
        </p:txBody>
      </p:sp>
      <p:sp>
        <p:nvSpPr>
          <p:cNvPr id="38916" name="Прямоугольник 5"/>
          <p:cNvSpPr>
            <a:spLocks noChangeArrowheads="1"/>
          </p:cNvSpPr>
          <p:nvPr/>
        </p:nvSpPr>
        <p:spPr bwMode="auto">
          <a:xfrm>
            <a:off x="250825" y="4581525"/>
            <a:ext cx="84978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i="1">
                <a:cs typeface="Arial" charset="0"/>
              </a:rPr>
              <a:t>Строительство элитного  жилья продолжается на востребованных   локациях в Центральном  и Петроградском районах. Однако есть и элитные объекты, которые возникают в нетрадиционной зоне (наб. Обводного канала), что объясняется рискованной стратегией некоторых застройщиков расширить территорию элитных локаций без учета интересов целевой аудитории.</a:t>
            </a:r>
          </a:p>
        </p:txBody>
      </p:sp>
      <p:sp>
        <p:nvSpPr>
          <p:cNvPr id="38917" name="AutoShape 8" descr="data:image/jpeg;base64,/9j/4AAQSkZJRgABAQAAAQABAAD/2wCEAAkGBxQREBUUEBQUFBAXFhQWFBgYFBUVFBQVFRQWFhcUGBcYHSkgGBolGxQWITEhJSkrMy4uFx8zODMsNygtLi0BCgoKDg0OGxAQGywkHyQsLywsKzcsLCwvLDQsMCwsLCwsLCwsLCwsLCwsLywsLC0sLCwsLDEsLCwsLCwsLC0sLP/AABEIANoA5wMBIgACEQEDEQH/xAAbAAACAwEBAQAAAAAAAAAAAAACAwABBAUGB//EAD8QAQABAgQDBQUGAwcEAwAAAAECABEDEiExBEFRImFxgZETMlKhsQUUM0JykiOywWKCotHS4fBDU3PxFWPC/8QAGQEAAwEBAQAAAAAAAAAAAAAAAAIDAQQF/8QALxEAAgIBAgMFCAIDAAAAAAAAAAECEQMhMQQSQRNhkdHwIjJRcaGxweFCgRRS8f/aAAwDAQACEQMRAD8A+j8H9oZG04ko3eRc867WHj4MosjJlNW4FvG9eWxHXmq2A1V6B/zaunwPAZbSxNZ6afli76dXv7tLVfiVjgtN/gS4VZJ6y934+XryOnhcTgyllAJO14Mc36cwZvKtEsGBvGJ5FYZwJFpAnRLlK+6Q6NtNM0sum3Zvbl0ri52drxw719fIN4okfw8G5+WUskYvR0WVue1DBnH3o4WJ4R9m+V1H1KdUpbY1R2r16+FGePGElMPCi2BkSckhWQxTK/DvezfTTWieJi2j7NhiSuRGAl7LfNG8dhbX5U6lY+CTDVEbxkbxdS55KWdxaLYOMHpVGjDwIgFhsWuhd76qWCbgX8CzS+Ex2QkrZ4uWVtnmStyuI28d7U69HMc0ouLpgxjH4Y38Cp7OPwnoVU3W/r3lXesswns49D0Kr2ceh6FS9S9ZzATJHoehUyR6HoVL1L0cwF+zj0PQqjDL7FtOR31L0M5I33La9dNb/X5UcwDPZx+E9Cr9nH4T0KGE7lzajGtsC/ZR+GPoVHCPhj36FUzsK6Bq+BUwZ3BOZc8HUpkwDMKPwx9CiMGPwx9CqGiGmTAhgx+GPoURgx+GP7SoNENbYFGBH4Y/tKL2EPhj+0qxohpgMvH4MTDlaMR05HUqUX2h+FLy/mKlMB5PUnmipIuD3KXubOxXRw/taNu2Si8zKyNuTG9c6W74tVXfk4WGSnszixcZPGuV6rp3fI08V9oSm2w7wgbrbPLuPhPm93NPt5/9yfqf1KCrpo8NjiqqxZ8Zlk7TruQz7xif92Xph/TLTsPj8Q3yy8RivfcuX8is4VYVkuGxPobHi8y6/RG/D+1Y/njKHel4+sb287VthMS8UTqNyuKFD7EvcvGXWKxfNN/OuWfBf6vxOqHHRfvqvl5PzOvj8OS1HLiG0i1zuese5qjimLbFCN9CQ9hejf3V6N+Wq1jwuLxI72xDvtGXqaPoeNasDi4YnZ2kjeEiynPukeFzWuPJilDdUdsZQyLR391+fwaloLdGs/3eUPwm8fgkqf3Zbx8NTuKLC4kk292fOLpIta+nM1NS5UG2icsbWq1Q7NUz0N6l6yyRccQdkeTZvqcqK9InG+2jvfTXue7S1FGTz3osB16l6C9QaLNLjGy256vjYPofKmDS70vH4giHiDu25308KZMwfiTAs89A6tnT5NMwywByApGGm91v109DlTRprAaNENLGiGmTAYNENLGiGmTAYNEUA0Q0yAT9ofhS8v5ipU4/8OXl/MVKdAeUlu+LVVct3xaleytjx3uyURVFEFAECiCoFEFKMiBRBUCiClbNogVJYYmpf+j1OjRBRBSvXceNp2hnBcQ3MOerbsy+IOT/AGj579Q14uESLSL/AFO8eTXM4nSOY3g5z+7ueccx510OKw5Tw0hJhJOzIbWb33BbPdXlZsahOuh6+LK5w5uvX166mdwcSHuvtI9JNpnhLaXnbxoXiw94nF53hLTq5gY2Oo2pnB4GJGeI4mJnjKUmBmk2HFxZRMqWhaEsOHZvfJdrZXPLGr0KezLWS/BlhMS4idRuUOKKdls7nM05Pc0eLwYqxWEndjbXxER8bXrNKeJAXEheIXZwtawXVitx30L+PKpuLQrxN+6MhxkGWQkZ/hvqlhuDudo1OtOniAXfpd8g3pJhxEcpcLDYuHS/Srw8aMltKKm9kU/ypbRFIZhq+8W6G6eLTF28aAakuV+Tf+n9aZMBqCWdR0TqNDGDGxG2U0s9O5qxohpkzC8PFHqOuiWdG3nThpVQj0/zKdMB40Y0gk9Pny61ccYvlvaVr2d7daZAaBoigKIp0Avjvw5eX8xUquO/Dl5fUqVRAeWlu+LVlSW74tWV7C2PHe5CiCoUQUGlhRBVBRhSMZECiCoFGFKxkQKIKgUQUrY1CcaOZMM1zb90D3l+h3vjXTrm47k/iH5TtHJhe75hdP8AeulXm8Rfaanq8PXZKu+/n/yiVm4visloxM05XsbAFryk20NTv1rTWfi+Fz6ixxAcsvHkmyaHpyqErrQ6IcvN7WxlcKUvfnNb37MpQidwRb28WheDglmOY27Sy/mWiwMbNcTLOPvR5l9k6xbaP9RKbXMdVyRn+44fwQ/aNVxFsNjPaMRjKxoRlbtadGJ5LTsWCyw0kxjFkyM8rTGGJEGHutmcZXve8TexY61xS2EU3K1LYIau9ZPuge4yh+l08crePyo8GciWWdnS8ZbXtuJ1NPGlTOWfDuKtOzWNGNKGjGnTOcYNGUsaMadMwMavEBG+hZ12TvHlQlLxDO5UcpZekueXv5L6daogHcJiMoRZFlL1oKWUEcVZWiaBrLle6ZS27o36aU6ALjvw5eX1KlL4mCYcryZbb5ep0CqqkQPPO74tWVJbtWV7C2PIe5ZRFUUZWM1FhRBVFAzl23sZYF28pXykMzKxF6SLF/dqOTLHGrkWxYpZHUeg8KMKxfeJST2fs2Es4TzMrSg2lHIB9aacNJ9/Ek9SIQj5JeZ+6sU1LVDSxuO5plIiXkgdVserSTjoPuZp/oiyP3HZPNosPgcMb5Rl8Uu1L90rvzrUFDBIy58SW2GRNnPMv+2Fx/cVp+zb+yiO4ZfHIsb/ACpgUr7M/Bh3RB8TR+d64uJ3X9/g7+E92XzX5NVSpSsbiIwsN7uwCrbdsci+/fXM3R0pWZftMysMQvckQbXVjNtaxvaVnu16tDlxJbRjA6ycz+2P+qjxM+JI7OTDjIlqmaSXsAe6Xs3W+lrVqrlm05aFHlcEkqs56YpLLljLmT1jAOYmrfa1t78rUcsPEgXZEwO0EUe9jq+nzrdaqpRf8iXd69dDLCQgmolx6jzrPx8spGXwzh1v2nI2tztNouHjllOHKMrx/TMJW8lkHcFNwYZ8aJygZ3vZEoRPD3nyK3c6dN+levHYOEx1G5TBqcfg5SWJHSQKnKdjZ6Om/wBaRgY93LIyz3te4nxReZqeFaefLG0rWxqKMpZRlOiZc52sG7e2mh3tNgWpUXnR5uhd9D1qiMCxZugbul9OyWe0j4W5707DjY/561m4fAI3d5O7/Tw7q0lUQC+N/Dl5fUqVON/Dl5fUqVWOwHnXerKp3oivYWx5L3LKMoSjKVmoIKRhsnFmwQAjhyGN76Z3n0mHnKtB37Ur7PP4Yu8rze7OsreV7eVSyQU1Ui2OcoO4l5doNoyvJw5l9ZN2RIXtLqt1vZ2Sn4OJdyyMszc3E07UXnHXf1tVYuHmNGyIj0TbTmd1QhOU4uJlCN7ZVbyS2ZvtYuW13vyK41DJjy+zrF/Q7HOGXH7WjXrwfw6bmkKIKoKMK6WcqLCs2GSwsxlZYd2UbayjmVlFHcutrcm1tK1hRhUckFPcviyOGxjnx8CLK09BbezxB05WSk8Li+1xHEDsECMG8W6t5+6umkDya6oUnE4GEm7G0neUVhJ8ZRRa5cnDNrRnXHiY01Vd+/kBV6c72dGyxbOjZNR7zah+4SPdxZW5Zoxlbuvop/y9BPDxYbxjiR/sdmf7ZNn93lXK8GSOtAuV7Nfb7iOD4NwzCviZ2GDh4Ulj2sRhDLmuqxu9rR12b71rrLH7Rwnad+4JKdblrnnV/f4dX9k/8qlPLzPVjrDNfxfgwMWNsa/xQP8ABJ/1/KnfZv8A1ZNgzWvyIwgXu9BZVlceOJixYSG0JZrO12NhOWzv0rTwGDHEwUlrCU5ukpG2K27UUd43ohTZ0ytYtd9F68B32hMcCaNxhKyajeOiW3vcrLxuFmi/FG8oJuSBtb6W53tTONwyGFh4Ub2vhQjdVy4dpN3m5cPeiqqS1I20k/XQmDiEi8W5/k2Tu1osS6Wi2l9C+/1rFg4ns1jK4M1g2WP8RvZQtFzLv1K3wPWsRDJDlfd0DhA8fGmFAUZTomGUwpZRlUQAcZ+G+X1KlVxn4b5fUqVWOwGV+zYyiJcUHqahWWf2fM218K7GD7sf0n0qNPHickepKWGEuhw/YSPyvpVFdifT/lqRi8OLfW/1qq43/ZEnw3wZyeN9xjzkkP3Nl8i75VrCnvCxuKXRudzZPpJqOGUf5mO+pnYSoWUwqstEVWGaE/dZjg47hFGFCUwrWaiwowqijKRjIsKIKgUQUrHRAq/pRBSeN4f2mFOF7ZoyjfpcS9I2PFJvU84cae0mwjJwZOaLpmFuycu+VdTn2nSmYWKzcVhiXi4eEQj2SWFiDi+0UYjZHCbSdbSBKz4cpMJWMuL7tv4V4SvaV/ajFD1dLaN6XxrEnpfP+VhpK3rYL8m542rifDJNzhu/jsetNQdxlpXXz8zXx/DkoLNtIhaUoc7xtINC8VvpY5bV1jHjCMTEYQkhooa6XDzrzsJksOU8fNP2ZecAhYS10ioS0c112210puJkPakRvARWNiWVnFyyvqDBO65s6VxQhkipSa/RCeeLSgrdetH+tTo+09piMz3IjGHRb9uZ1NAHueTRsXOSzOUgxykpWZSdZSj7rYC36m+xQ4IRhHYCJ0CwfKh++Q5yt4jH1uaV1xfKhZJzei0QOJD2k2KuUI3C2rK+i26BtbeteFAiAbABz0NKyfZ8sxKd7kpyt0tHsFv23862lT3dk8rafL8Pv1DKMoCjKoiIZRlAUZVEAvjPw3y+pUqcZ+G+X1KlVjsAzB9yP6T6VGpg+5H9J9KtpGAp3fT+tC0Uf6v1aGVTYANA0xoGpsBbQkrUbWSziTSMmMI6SS15Sdct29gN9N010ayMpRdx3Hjj59B0OOw72ZWbp2hiKb2XR2dula41nwsGMYkQ7J11vfVW+6t29LeGY64UmD0tmw3xhy/upXZHin/JGS4aH8X4/r9nQKMrJw3FXcszLiWvbcl1YS/MfM5hWwroUlJWiEoOLphFGUJRlYwRYVWNikIspNohde4oiuK4jjOaSOHGUskDWN4SQlJ/NK8bhsd6XqOXKoItjhzavYRx2E4tsRjHCnlMzdkpZcsywNvHTXz5PDRfZqNsWUbkpEbE7CXES35dTQa9DnM2S/by5stl7OurYsHZlvvZrncbwMIYZkiRlmgRdVLyDnqll06VywzuGs/XePmjLPFY4uqe1Wn3PW68TLHE/jpg2XtqXsZTblv2o+TWlwcTGMSIRi+7JlLtKwLLlG5aWl3lQuCYcYoqmIKtrudyO3dL5FbJYns5k/yto4ndG7ll5Mte5XlU3OOe5rTU6MPCRx44rdrrrvv4fD+hv3OUk9plyCOUu5k2zKGl+Vtbb8q3LSOI4hjPCjluTnKLK9iFsKeILo3vktyt8nPwvFOPgylEiXzRixnnjLsnaJZYtrvMNr7I1TldWI5pvlF/Z5/Diu8jM+M+06ctZNaysPBYk2MXLAiha05XC2hZhWjDliZtYwIckxFlbvjkA9aRIjN3JvvNJRlY5Y2IOmEJ/wCQ/qVoZStoGa3N0v0uH9KokIPKMrGQxU1lhxe6DLW/enKiOCX38TEl3CQP8APz51RAN46QYbdOX1Kqk8RwOHGCkI5utry1S/adalVjsBswfcj+k+lW1MD3I/pPpVtIwEYd7a73fq1UqM5+P+/9apKmwFtAlMSs+NJuRjouq2UIjrZ2v/7pGgKxJBvz276ynCavamRWUspLKDLVbxtLe+l7avdbZktVJU2h4zlHYyObD1GUofmirKR/aird7zXbTo6MHi8OSBOKtm1y+uppe9RKQcLAjlyjDo9o+fjWKTRRZE17W5VsZ9jHEhhyG/t0sZUhi5ZRiycvaMPZk9vla7ow3Ew/dScOUZqSPCetzuRe+sfD4ns2cTDkxzXiRIkbZY3tdA1vp49ad95xPgiHK89fO0U+dU7bqtB+WlTaa7689Dcce88Kfrh/6qTP7UnnIxwjUkmfEIvZYm0YyPzHOl8PxOYVMrFtIvezYlo8yyUnBk4kjERjHLaAovaRVtoe7Hn1qnbSezBYoK24rxf9dTTxPETxDKhCH5rSzSn/AGb2Mp15vdzzexYSZYVtbZoPZi2LZhBtKwHfY8a00niZyAIe/LQ6R6ye4OXNsUk3esgi3stvp/YeCmJlnKKSgyC8pWimaKgOV96WtvoWXx+rhx6zu+EBkf4staMDCIRImwW13e973esZLPiMzWAZYN7jfWUjzsf3XrXJmm+TUbFFOba2XpBY2HmixefyeT4jrS48cMJ5o6wwoYktezLO4kZQjYZXHCkamqgdafQ8DNCQLpiStq/mtP8A/TWcDKpNMu03Gk/XqjR9n4zF9nK5IiMbt1jpeOYtmYul+ZledblvvXLx4LZjbPFJRv1Ny/IS551oxD2+DItZkSijqEi4j1LnnXZLQnOC0fiI4FLSIt4k55db6LdL9yp5VsCk8NiEhsWYuVjsxTlbwt5JTwpUcmR3J2EURVFGVREyyjKEoynQCuN/Dl5fUqVOO/Dl5fUqVRAMwPcj+k+hRNTA9yP6Y/Qq2sYCXd8D+tUlHfVOlvnSsQWVvy2171dvk+pSNALxZ2QBV9DvWqhFDXV56W8jup2W21ClIwFpQJTEoUqbQC0oUpiUKUrRotKFKYlUlLQGZw5DJilpAIi6ly5Z7/kUDiywoDIJRjHtWuIBuDo7bXK12rJLLiYodmUYCpo2mti/RAl6lCvZF8c3LR7L1+hvE4M5Sw2GIwjFWYMrTM+FIG2jphzjZ/7m+4li4F0kSlGQJcts2U1H4Sh4mcs0YRbKKy0uEWN7CIrmoPZYki055dLdjRX4rvu+B6tVlNPRmxXL7V0Z/Yk5/nlAJEmcpMZSvaxFbIWldtbUtWxi9nK5bSgvSUB7UHR0S/TY1pWFg4kQD2cgANJQ2P71XgYqsiQDFDSTK94jfYtvtXnyc4y56OpuM1SdpEgsIhiTzyzYlneTGWLOUI2Il0gxLB+XuvR8Lw2JeUssYxkiZpOY7IaxC3L4qf8AZeGWZOs80xVvoSbB0LW07ue9bq6sWPXtHuxHPs/ZRzsXhWOVxJso3tIOwF9CWje1+/n3U2WF7LtQFhrnjeS6t88RdxdTmdUB1YkCUWLsiPglqThY9rRxNJ7DynbmPV3y7nzqsviL2kpL8GfExcGbmYZ47E/Zsotr6aGpvZta9FwMmPYlFiN5Yd27kudl6Jc06O+jbdSuIwc5bZG8XnGRs/7cy5WWLKSkuXp9hgUYVm4bHVyYgRxNdvdmH5o3+Zuei6irLU5ZRcXTCKIqgoyqIURx34cvL6lSq4+XYSzyu8jWpToB+B7kf0x+hVtBw8nLG8X3TW4mx50WfufR+tYwFke099v8qq2vl5af+6BxFCWRimnaY7Lb8q9zTMOCHabvN217jkUrQApQpTEoUpGgFpQpTEoUpGgFpQpTLVSUrQCkqrU21Dalo0x8XdYwHKSvdvZ0s5TopfXlZo+zhx5RiHI0OQAUPFt5Rgb3JvQC9vNfovKpj6sYG6kvCMJRV+h51q0tnRFeyk/n+/ADB7eJmtIiRyimW6yu6Ov5Y1qtR2qWpaIylzMXI0bb8qxcCfw4u7IJL1ZF1/53V0rVz/uyYjDCQixzSvqYatjKd/abbdnyqOfHKSVHRw0lqma/sw0xP/Jr+yB/SttL4fBIRIx2PNV1VeautDxbMjfCBlmw7iKZGcSdrJZyq37tmunHGkomZJW2x1DOBISQI7js1l+z8bFlLEMbDIEZfw02lHPihq7uSOHJ5dvfcNlO1WgifURwT2DezdLquVksdX+zalYuNimPGJAcBiMp2kyzPtLmjaIZcN13z6XtpcZyw4oxZRjeyMfdNQRRuGnlWoamnW6HyK3YOLhRmWkCb68nqdHvpcMOcQIzuHxmZt0zCPm3fGn0M5kRZIBuugVidBb2Kw+IkSjGcYhK5ck7guzHuedTjeLnh+5gyxIgLlTNryjFtfv19aRj40ZR0vfSUexN1iko8uoV0eGmyhGSWWMVOigpV8cm9yeWFJOqF8ZG2Enh/MVKLj/wpeX8xUq6IjeH9yP6Y/QokquH9yP6Y/Qo2sYC5RvvQQ213pqUsNXy+n+1KwBShSmpQpStAKSqSmJQpStALShtS8firOWMZTnpcNAvteTp9aU4GJP35ED4YXv5zdfkVnKAePxMYe869AZS/aa0n2+JL3cJP1zI316RzO3W1aMHhYw901686baspAcrtQlOU8NbososZGXLE2UlpZ5daKUwnhz3ijC+lv4jHK77XiH96unasGPwiXyRjLDb5oaG+7G+lnmNut+VI0dMJqT106fSvH6Gu1Xah4bDYwiS1kALe+odXemWraOd6MTxGJkitru0Q3lJ0D1o+FwmMe0jJVkhYu8vIseVLwI55Z33S5hl9OY4mnU27vFrVQi6XKq69fIlSpUrQJUrNDBJzmyBDLE7rGZTp756UeEsZMJN9LxXeUdte8dPM76DdNh1Y+Gw5uaMZRjCMmIoylaw2L2C17Xb7UzDZ4jJhKMYDljeObMnvOkjS+nktN4QyOSXvt5X2Jq3cpytoW6W3rVGwlLkTXUXPAlBJEpzNpjZbNrSAA0TY5L3VZBnOF4yIRWTcAuHZ0vdst9uR0reFEFN2auyfbOiFEVQURVSRn+0PwpeX8xUq/tD8KXl/MVVOgHcN7kf0x+hR0vh5Ww436R+YBWeftp7ZcKOuvvz30Q2PO+9YBra5rxOHDEm5szNhpEZokQt2TQsDr1pv/xcX8RliP8Aalp5RNCmywowSUQOUrHJ5+T/AFrAMzxc33MGX95I8/Ogtjy+CB4anzkPyrpJVWrAOW/ZspfiY2K/pk4f8lqfw/Axw75c10sspzk28ZLWxKG1KwFkdLcqq1MtVWrKAXaqtTLVVqygAtVWplqlqygF2pPGEvZyyXzW0ta5fmX0vatKVlwRxHM/h/kPit+Z/oeFFGp07D4aUcplLROyFrWy6Wty2plZo4pBxczYJn+KMUANVV0O+pHhXE7c2cH8gSswNdUFGT33NA60iR0yrd7BxxpS9yNzrJyidTd+VW+05RgPXNJt32yl/WtGFhkYkTYAPItRhTqJJ5NdEKwMLLEN+a9Vbr5tFi4EZ+/GMjvB+tMtRWpqJ8zuwYQAsAHQ0KDieHzxte0jWLzjI2f9uZc504KsKZIwTwuLmjrpI0mdJG/lzO5KeFZeKw2L7SBdC04n54f6jc8znWrCmSCUW8UuJzK0AirKlWUwGf7R/Cl5fzFVVfaUj2cjnp9SpWgXwHDEYX1WRFcyvItYdAOhWqvOx4iVjtS9Wr+8z+KX7mgD0FUnWuD94n8Uv3NT7xP4pfuaAO1h7W6af5fK1FauF94nf3pcubU+8T+KX7mloDuWqrVxPvE/il+5qfeJfFL1aKA7Vqq1cb7xL4perVe3l8UvVo5QOzaqtXH9vL4perU9vL4perWcoHYtUtXH9vL4perU9vL4perRygbOKM8jDPd3xHu5Q8/od9awri4eIi2XV1138aP28vil6tHKB0nhIMybHthYde/ltfV172nWrj+3l8UvVqe3l8UvVo5DW29zs2q7Vxfby+KXq1Pby+KXq0cph27Vdq4n3iXxS9Wp94n8UvVreUDuWq7VwvvE/il+5qfeJ/FL9zRQHeKx29jJf+jJ1/8ArXn+m/pXN+8T+KX7mpLHkiMpJbXVrQPQUiEmb0hyt7z1v0PCuJDiJ5TtS26tH94n8Uv3NaB1vtCIYUrd38xUrjYmPJEZSTxalAH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3562" name="Picture 10" descr="http://old.gov.spb.ru/content/map/images/map_rol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484313"/>
            <a:ext cx="3095625" cy="29178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15" name="Выноска 1 14"/>
          <p:cNvSpPr/>
          <p:nvPr/>
        </p:nvSpPr>
        <p:spPr>
          <a:xfrm>
            <a:off x="7164388" y="1844675"/>
            <a:ext cx="1584325" cy="504825"/>
          </a:xfrm>
          <a:prstGeom prst="borderCallout1">
            <a:avLst>
              <a:gd name="adj1" fmla="val 53574"/>
              <a:gd name="adj2" fmla="val -483"/>
              <a:gd name="adj3" fmla="val 219948"/>
              <a:gd name="adj4" fmla="val -15239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Центральный</a:t>
            </a:r>
          </a:p>
        </p:txBody>
      </p:sp>
      <p:sp>
        <p:nvSpPr>
          <p:cNvPr id="16" name="Выноска 1 (с границей) 15"/>
          <p:cNvSpPr/>
          <p:nvPr/>
        </p:nvSpPr>
        <p:spPr>
          <a:xfrm>
            <a:off x="6516688" y="3644900"/>
            <a:ext cx="1871662" cy="541338"/>
          </a:xfrm>
          <a:prstGeom prst="accentCallout1">
            <a:avLst>
              <a:gd name="adj1" fmla="val 46322"/>
              <a:gd name="adj2" fmla="val 249"/>
              <a:gd name="adj3" fmla="val -110174"/>
              <a:gd name="adj4" fmla="val -101595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Адмиралтейский</a:t>
            </a:r>
          </a:p>
        </p:txBody>
      </p:sp>
      <p:sp>
        <p:nvSpPr>
          <p:cNvPr id="25" name="Выноска 1 (граница и черта) 24"/>
          <p:cNvSpPr/>
          <p:nvPr/>
        </p:nvSpPr>
        <p:spPr>
          <a:xfrm>
            <a:off x="395288" y="2852738"/>
            <a:ext cx="1908175" cy="431800"/>
          </a:xfrm>
          <a:prstGeom prst="accentBorderCallout1">
            <a:avLst>
              <a:gd name="adj1" fmla="val 55126"/>
              <a:gd name="adj2" fmla="val 102919"/>
              <a:gd name="adj3" fmla="val -13265"/>
              <a:gd name="adj4" fmla="val 21995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Петроградский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3"/>
          <p:cNvSpPr>
            <a:spLocks noGrp="1"/>
          </p:cNvSpPr>
          <p:nvPr>
            <p:ph type="title"/>
          </p:nvPr>
        </p:nvSpPr>
        <p:spPr>
          <a:xfrm>
            <a:off x="539750" y="620713"/>
            <a:ext cx="7777163" cy="287337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000000"/>
                </a:solidFill>
                <a:latin typeface="Arial" charset="0"/>
                <a:ea typeface="Microsoft YaHei"/>
                <a:cs typeface="Arial" charset="0"/>
              </a:rPr>
              <a:t>200</a:t>
            </a:r>
            <a:r>
              <a:rPr lang="en-US" sz="2400" b="1" smtClean="0">
                <a:solidFill>
                  <a:srgbClr val="000000"/>
                </a:solidFill>
                <a:latin typeface="Arial" charset="0"/>
                <a:ea typeface="Microsoft YaHei"/>
                <a:cs typeface="Arial" charset="0"/>
              </a:rPr>
              <a:t>8</a:t>
            </a:r>
            <a:r>
              <a:rPr lang="ru-RU" sz="2400" b="1" smtClean="0">
                <a:solidFill>
                  <a:srgbClr val="000000"/>
                </a:solidFill>
                <a:latin typeface="Arial" charset="0"/>
                <a:ea typeface="Microsoft YaHei"/>
                <a:cs typeface="Arial" charset="0"/>
              </a:rPr>
              <a:t>-200</a:t>
            </a:r>
            <a:r>
              <a:rPr lang="en-US" sz="2400" b="1" smtClean="0">
                <a:solidFill>
                  <a:srgbClr val="000000"/>
                </a:solidFill>
                <a:latin typeface="Arial" charset="0"/>
                <a:ea typeface="Microsoft YaHei"/>
                <a:cs typeface="Arial" charset="0"/>
              </a:rPr>
              <a:t>9</a:t>
            </a:r>
            <a:r>
              <a:rPr lang="ru-RU" sz="2400" b="1" smtClean="0">
                <a:solidFill>
                  <a:srgbClr val="000000"/>
                </a:solidFill>
                <a:latin typeface="Arial" charset="0"/>
                <a:ea typeface="Microsoft YaHei"/>
                <a:cs typeface="Arial" charset="0"/>
              </a:rPr>
              <a:t> гг.:  архитектура</a:t>
            </a:r>
            <a:r>
              <a:rPr lang="ru-RU" sz="2400" smtClean="0">
                <a:latin typeface="Arial" charset="0"/>
                <a:ea typeface="Microsoft YaHei"/>
                <a:cs typeface="Arial" charset="0"/>
              </a:rPr>
              <a:t/>
            </a:r>
            <a:br>
              <a:rPr lang="ru-RU" sz="2400" smtClean="0">
                <a:latin typeface="Arial" charset="0"/>
                <a:ea typeface="Microsoft YaHei"/>
                <a:cs typeface="Arial" charset="0"/>
              </a:rPr>
            </a:br>
            <a:endParaRPr lang="ru-RU" sz="2400" smtClean="0">
              <a:solidFill>
                <a:srgbClr val="404040"/>
              </a:solidFill>
              <a:latin typeface="Arial" charset="0"/>
              <a:ea typeface="Microsoft YaHei"/>
              <a:cs typeface="Arial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836613" y="628650"/>
            <a:ext cx="7632700" cy="43180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3200">
                <a:latin typeface="+mj-lt"/>
                <a:ea typeface="+mj-ea"/>
                <a:cs typeface="+mj-cs"/>
              </a:rPr>
              <a:t/>
            </a:r>
            <a:br>
              <a:rPr lang="ru-RU" sz="3200">
                <a:latin typeface="+mj-lt"/>
                <a:ea typeface="+mj-ea"/>
                <a:cs typeface="+mj-cs"/>
              </a:rPr>
            </a:b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9939" name="Picture 2" descr="C:\Users\Juliya.Lapshova\AppData\Local\Microsoft\Windows\Temporary Internet Files\Content.Outlook\TG87JH1N\Классика Глухая Зеленина ЛЭК секция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125538"/>
            <a:ext cx="3313112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Прямоугольник 8"/>
          <p:cNvSpPr>
            <a:spLocks noChangeArrowheads="1"/>
          </p:cNvSpPr>
          <p:nvPr/>
        </p:nvSpPr>
        <p:spPr bwMode="auto">
          <a:xfrm>
            <a:off x="539750" y="3860800"/>
            <a:ext cx="84248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i="1">
                <a:cs typeface="Arial" charset="0"/>
              </a:rPr>
              <a:t>Эйфория  от бурного роста цен на элитную недвижимость в 2007 г. закончилась с началом кризиса. Нехватка финансирования отразилась на архитектуре зданий, которая стала менее выразительной, и на использовании более дешевых материалов. В историческом центре появляются  довольно  простые  кирпично-монолитные  элитные дома со «скучным» внешним видом.</a:t>
            </a:r>
            <a:r>
              <a:rPr lang="ru-RU" sz="1600">
                <a:latin typeface="Calibri" pitchFamily="34" charset="0"/>
              </a:rPr>
              <a:t> </a:t>
            </a:r>
            <a:r>
              <a:rPr lang="ru-RU" sz="1600" i="1">
                <a:cs typeface="Arial" charset="0"/>
              </a:rPr>
              <a:t>Вместе с тем на рынке представлены  и дорогие объекты с высокой стоимость квадратного метра.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39941" name="Picture 3" descr="C:\Users\Juliya.Lapshova\AppData\Local\Microsoft\Windows\Temporary Internet Files\Content.Outlook\TG87JH1N\Егорова ул  д 25 лит А Стрела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125538"/>
            <a:ext cx="3240087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3" y="476250"/>
            <a:ext cx="7632700" cy="4318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Прямоугольник 2"/>
          <p:cNvSpPr>
            <a:spLocks noChangeArrowheads="1"/>
          </p:cNvSpPr>
          <p:nvPr/>
        </p:nvSpPr>
        <p:spPr bwMode="auto">
          <a:xfrm>
            <a:off x="611188" y="476250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</a:rPr>
              <a:t>2008 -2009 гг. :  планировки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40963" name="Прямоугольник 4"/>
          <p:cNvSpPr>
            <a:spLocks noChangeArrowheads="1"/>
          </p:cNvSpPr>
          <p:nvPr/>
        </p:nvSpPr>
        <p:spPr bwMode="auto">
          <a:xfrm>
            <a:off x="539750" y="4437063"/>
            <a:ext cx="80645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i="1">
                <a:solidFill>
                  <a:srgbClr val="000000"/>
                </a:solidFill>
                <a:cs typeface="Arial" charset="0"/>
              </a:rPr>
              <a:t>Кризис заставляет покупателя быть более сдержанным. Квартиры с нерационально большими площадями продаются плохо, как следствие  - площади «сжимаются», в квартирографии увеличивается доля двухкомнатных квартир. Хотя в клубных домах на Крестовском острове по-прежнему господствуют роскошь и большие пространства.</a:t>
            </a:r>
          </a:p>
          <a:p>
            <a:pPr algn="just"/>
            <a:endParaRPr lang="ru-RU" sz="1600" i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238" y="1223963"/>
            <a:ext cx="3406775" cy="2376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1223963"/>
            <a:ext cx="1704975" cy="244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8013" y="1223963"/>
            <a:ext cx="3240087" cy="2376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3"/>
          <p:cNvSpPr>
            <a:spLocks noGrp="1"/>
          </p:cNvSpPr>
          <p:nvPr>
            <p:ph type="title"/>
          </p:nvPr>
        </p:nvSpPr>
        <p:spPr>
          <a:xfrm>
            <a:off x="179388" y="981075"/>
            <a:ext cx="8424862" cy="144463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000000"/>
                </a:solidFill>
                <a:latin typeface="Arial" charset="0"/>
              </a:rPr>
              <a:t>2008 -2009 гг. : Инженерия и инфраструктура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endParaRPr lang="ru-RU" sz="3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41986" name="Прямоугольник 4"/>
          <p:cNvSpPr>
            <a:spLocks noChangeArrowheads="1"/>
          </p:cNvSpPr>
          <p:nvPr/>
        </p:nvSpPr>
        <p:spPr bwMode="auto">
          <a:xfrm>
            <a:off x="179388" y="4292600"/>
            <a:ext cx="8569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i="1">
                <a:solidFill>
                  <a:srgbClr val="000000"/>
                </a:solidFill>
                <a:cs typeface="Arial" charset="0"/>
              </a:rPr>
              <a:t> Характерная черта периода – сдержанность и строгость в отделке МОПов. В борьбе за покупателя застройщики работают над улучшением потребительских свойств квартир. Упор делается на качественную инженерию, систему безопасности, благоустройство территории.</a:t>
            </a:r>
            <a:endParaRPr lang="ru-RU">
              <a:latin typeface="Calibri" pitchFamily="34" charset="0"/>
            </a:endParaRPr>
          </a:p>
        </p:txBody>
      </p:sp>
      <p:pic>
        <p:nvPicPr>
          <p:cNvPr id="41987" name="Picture 2" descr="http://mirkv.ru/files/objects/img-2edaa7ca-2df8-412d-9a22-abdd58ae77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52513"/>
            <a:ext cx="4021138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http://img.eip.ru/img/obj/e/91/89/11415673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4575" y="1008063"/>
            <a:ext cx="382111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84213" y="908050"/>
            <a:ext cx="7632700" cy="288925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000000"/>
                </a:solidFill>
                <a:latin typeface="Arial" charset="0"/>
              </a:rPr>
              <a:t>2008 — 2009 г. Предложение на рынке строящегося жилья 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endParaRPr lang="ru-RU" sz="3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43010" name="Прямоугольник 5"/>
          <p:cNvSpPr>
            <a:spLocks noChangeArrowheads="1"/>
          </p:cNvSpPr>
          <p:nvPr/>
        </p:nvSpPr>
        <p:spPr bwMode="auto">
          <a:xfrm>
            <a:off x="4140200" y="1484313"/>
            <a:ext cx="45354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cs typeface="Arial" charset="0"/>
              </a:rPr>
              <a:t> </a:t>
            </a:r>
          </a:p>
          <a:p>
            <a:pPr algn="just"/>
            <a:endParaRPr lang="ru-RU" sz="1600" i="1">
              <a:cs typeface="Arial" charset="0"/>
            </a:endParaRPr>
          </a:p>
        </p:txBody>
      </p:sp>
      <p:graphicFrame>
        <p:nvGraphicFramePr>
          <p:cNvPr id="43158" name="Group 150"/>
          <p:cNvGraphicFramePr>
            <a:graphicFrameLocks noGrp="1"/>
          </p:cNvGraphicFramePr>
          <p:nvPr/>
        </p:nvGraphicFramePr>
        <p:xfrm>
          <a:off x="468313" y="981075"/>
          <a:ext cx="8135937" cy="3185160"/>
        </p:xfrm>
        <a:graphic>
          <a:graphicData uri="http://schemas.openxmlformats.org/drawingml/2006/table">
            <a:tbl>
              <a:tblPr/>
              <a:tblGrid>
                <a:gridCol w="3065462"/>
                <a:gridCol w="2406650"/>
                <a:gridCol w="2663825"/>
              </a:tblGrid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Срок сдачи в эксплуатацию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Число объектов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0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0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0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Доля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300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0E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0E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0E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2002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E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0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E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1%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C0E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E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0E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E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2005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D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E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D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4%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40D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D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E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D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2006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DF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D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DF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60DF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DF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D8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DF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2007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D4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DF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D4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14%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E0D4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D4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DF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D4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2008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D4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13%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002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D4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1 кв. 2009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6%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60B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2 кв. 2009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B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B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3%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B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B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3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B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3 кв. 2009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B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8%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C0B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B8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4 кв. 2009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6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6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13%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C0B6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B6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0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B6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1 кв. 2010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B8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6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B8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11%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B8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B8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B6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B8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2 кв. 2010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BB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B8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BB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4%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40BB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BB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B8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BB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3 кв. 2010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B1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BB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B1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5%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80B1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B1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BB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B1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4 кв. 2010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81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B1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81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6%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E081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81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B1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81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2 кв. 2011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49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81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49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3%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C049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49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81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49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4 кв. 2011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9D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49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D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3%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809D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9D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49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9D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4 кв. 2012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6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D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1%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606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6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9D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4 кв. 2013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6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3%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606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6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6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Общий итог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80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A0A0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</a:rPr>
                        <a:t>100%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0640" marR="40640" marT="0" marB="0" anchor="ctr" horzOverflow="overflow">
                    <a:lnL w="12700" cap="flat" cmpd="sng" algn="ctr">
                      <a:solidFill>
                        <a:srgbClr val="003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6C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F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153" name="Rectangle 149"/>
          <p:cNvSpPr>
            <a:spLocks noChangeArrowheads="1"/>
          </p:cNvSpPr>
          <p:nvPr/>
        </p:nvSpPr>
        <p:spPr bwMode="auto">
          <a:xfrm>
            <a:off x="468313" y="4149725"/>
            <a:ext cx="3167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</a:rPr>
              <a:t>Объекты</a:t>
            </a:r>
            <a:r>
              <a:rPr lang="en-US" sz="1600" b="1">
                <a:solidFill>
                  <a:srgbClr val="000000"/>
                </a:solidFill>
              </a:rPr>
              <a:t> RBI</a:t>
            </a:r>
            <a:r>
              <a:rPr lang="ru-RU" sz="1600" b="1">
                <a:solidFill>
                  <a:srgbClr val="000000"/>
                </a:solidFill>
              </a:rPr>
              <a:t>: </a:t>
            </a:r>
            <a:r>
              <a:rPr lang="ru-RU" sz="1600" b="1"/>
              <a:t/>
            </a:r>
            <a:br>
              <a:rPr lang="ru-RU" sz="1600" b="1"/>
            </a:br>
            <a:endParaRPr lang="ru-RU" sz="1600" b="1"/>
          </a:p>
        </p:txBody>
      </p:sp>
      <p:pic>
        <p:nvPicPr>
          <p:cNvPr id="43154" name="Picture 3" descr="F:\РЕДИЗАЙН САЙТА ХОЛДИНГА\Тексты ВСЕ\Наши проекты\Фотографии + описание\Построенные\Элитная недвижимость\Невский 152 ЛеГранд\Невский 15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508500"/>
            <a:ext cx="18002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55" name="Picture 3" descr="N:\Управление PR\Фотоархив\Шпалерная37\Ш37-реконструкция\IMG_9796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4508500"/>
            <a:ext cx="201612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156" name="Rectangle 152"/>
          <p:cNvSpPr>
            <a:spLocks noChangeArrowheads="1"/>
          </p:cNvSpPr>
          <p:nvPr/>
        </p:nvSpPr>
        <p:spPr bwMode="auto">
          <a:xfrm>
            <a:off x="4211638" y="4437063"/>
            <a:ext cx="47529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solidFill>
                  <a:srgbClr val="000000"/>
                </a:solidFill>
              </a:rPr>
              <a:t> Элитный </a:t>
            </a:r>
            <a:r>
              <a:rPr lang="ru-RU" sz="1600" i="1"/>
              <a:t>дом «Ле Грандъ» </a:t>
            </a:r>
            <a:r>
              <a:rPr lang="en-US" sz="1600" i="1"/>
              <a:t>(</a:t>
            </a:r>
            <a:r>
              <a:rPr lang="ru-RU" sz="1600" i="1"/>
              <a:t>Центральный район) стал «последним» новым домом, построенным на Невском проспекте. Второй реализованный проект – это реконструкция под офисы  бывшего исторического особняка княгини Н. П Голицыной (</a:t>
            </a:r>
            <a:r>
              <a:rPr lang="ru-RU" sz="1600"/>
              <a:t>1655-1729)</a:t>
            </a:r>
            <a:r>
              <a:rPr lang="ru-RU" sz="1600" i="1"/>
              <a:t>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3" y="765175"/>
            <a:ext cx="7632700" cy="4318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Прямоугольник 6"/>
          <p:cNvSpPr>
            <a:spLocks noChangeArrowheads="1"/>
          </p:cNvSpPr>
          <p:nvPr/>
        </p:nvSpPr>
        <p:spPr bwMode="auto">
          <a:xfrm>
            <a:off x="1835150" y="2565400"/>
            <a:ext cx="5545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ea typeface="DejaVu Sans"/>
                <a:cs typeface="Arial" charset="0"/>
              </a:rPr>
              <a:t>2009 — 2013 гг. </a:t>
            </a:r>
            <a:endParaRPr lang="ru-RU" sz="2400">
              <a:ea typeface="DejaVu Sans"/>
              <a:cs typeface="Arial" charset="0"/>
            </a:endParaRPr>
          </a:p>
          <a:p>
            <a:pPr algn="ctr"/>
            <a:r>
              <a:rPr lang="ru-RU" sz="2400" b="1">
                <a:solidFill>
                  <a:srgbClr val="000000"/>
                </a:solidFill>
                <a:ea typeface="Microsoft YaHei"/>
                <a:cs typeface="Arial" charset="0"/>
              </a:rPr>
              <a:t>Период восстановления и развития </a:t>
            </a:r>
            <a:endParaRPr lang="ru-RU" sz="2400">
              <a:cs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3"/>
          <p:cNvSpPr>
            <a:spLocks noGrp="1"/>
          </p:cNvSpPr>
          <p:nvPr>
            <p:ph type="title"/>
          </p:nvPr>
        </p:nvSpPr>
        <p:spPr>
          <a:xfrm>
            <a:off x="684213" y="765175"/>
            <a:ext cx="7632700" cy="431800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000000"/>
                </a:solidFill>
                <a:latin typeface="Arial" charset="0"/>
              </a:rPr>
              <a:t>2009 — 2013 г. Основные черты периода</a:t>
            </a:r>
            <a:endParaRPr lang="ru-RU" sz="24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46083" name="Прямоугольник 5"/>
          <p:cNvSpPr>
            <a:spLocks noChangeArrowheads="1"/>
          </p:cNvSpPr>
          <p:nvPr/>
        </p:nvSpPr>
        <p:spPr bwMode="auto">
          <a:xfrm>
            <a:off x="468313" y="1628775"/>
            <a:ext cx="8424862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600" i="1"/>
              <a:t> Посткризисный передел рынка недвижимости затронул от 40 % до 60 % строительных компаний</a:t>
            </a:r>
          </a:p>
          <a:p>
            <a:pPr marL="342900" indent="-342900" algn="just">
              <a:buFontTx/>
              <a:buAutoNum type="arabicPeriod"/>
            </a:pPr>
            <a:endParaRPr lang="ru-RU" sz="1600" i="1"/>
          </a:p>
          <a:p>
            <a:pPr marL="342900" indent="-342900" algn="just">
              <a:buFontTx/>
              <a:buAutoNum type="arabicPeriod"/>
            </a:pPr>
            <a:r>
              <a:rPr lang="ru-RU" sz="1600" i="1"/>
              <a:t> Надежные  застройщики, устойчиво стоящие на ногах, сформировали устойчивый пул игроков. Остальные либо ушли из элитного сегмента, либо сменили своих владельцев</a:t>
            </a:r>
          </a:p>
          <a:p>
            <a:pPr marL="342900" indent="-342900" algn="just">
              <a:buFontTx/>
              <a:buAutoNum type="arabicPeriod"/>
            </a:pPr>
            <a:endParaRPr lang="ru-RU" sz="1600" i="1"/>
          </a:p>
          <a:p>
            <a:pPr marL="342900" indent="-342900" algn="just">
              <a:buFontTx/>
              <a:buAutoNum type="arabicPeriod"/>
            </a:pPr>
            <a:r>
              <a:rPr lang="ru-RU" sz="1600" i="1"/>
              <a:t>  Закрытость и однородное социальное окружение помимо местоположения и видовых характеристик становятся  одним из важнейших  критериев элиты.</a:t>
            </a:r>
          </a:p>
          <a:p>
            <a:pPr marL="342900" indent="-342900" algn="just">
              <a:buFontTx/>
              <a:buAutoNum type="arabicPeriod"/>
            </a:pPr>
            <a:endParaRPr lang="ru-RU" sz="1600" i="1"/>
          </a:p>
          <a:p>
            <a:pPr marL="342900" indent="-342900" algn="just">
              <a:buFontTx/>
              <a:buAutoNum type="arabicPeriod"/>
            </a:pPr>
            <a:r>
              <a:rPr lang="ru-RU" sz="1600" i="1"/>
              <a:t> Среди элитных новостроек появляется много жилых комплексов</a:t>
            </a:r>
          </a:p>
          <a:p>
            <a:pPr marL="342900" indent="-342900" algn="just">
              <a:buFontTx/>
              <a:buAutoNum type="arabicPeriod"/>
            </a:pPr>
            <a:endParaRPr lang="ru-RU" sz="1600" i="1"/>
          </a:p>
          <a:p>
            <a:pPr marL="342900" indent="-342900" algn="just">
              <a:buFontTx/>
              <a:buAutoNum type="arabicPeriod"/>
            </a:pPr>
            <a:r>
              <a:rPr lang="ru-RU" sz="1600" i="1"/>
              <a:t>  Инженерная начинка элитных домов становится таким же важным атрибутом элиты, как и внешний вид здания.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3" y="836613"/>
            <a:ext cx="7632700" cy="360362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2400" b="1" smtClean="0">
                <a:solidFill>
                  <a:srgbClr val="000000"/>
                </a:solidFill>
                <a:latin typeface="Arial" charset="0"/>
                <a:ea typeface="DejaVu Sans"/>
                <a:cs typeface="Arial" charset="0"/>
              </a:rPr>
              <a:t>2009 — 2013 гг. локаци</a:t>
            </a:r>
            <a:r>
              <a:rPr lang="ru-RU" sz="2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я</a:t>
            </a:r>
            <a:r>
              <a:rPr lang="ru-RU" sz="2400" b="1" smtClean="0">
                <a:solidFill>
                  <a:srgbClr val="000000"/>
                </a:solidFill>
                <a:latin typeface="Arial" charset="0"/>
                <a:ea typeface="DejaVu Sans"/>
                <a:cs typeface="DejaVu Sans"/>
              </a:rPr>
              <a:t> </a:t>
            </a:r>
            <a:r>
              <a:rPr lang="ru-RU" sz="3200" smtClean="0">
                <a:latin typeface="Arial" charset="0"/>
                <a:ea typeface="DejaVu Sans"/>
                <a:cs typeface="DejaVu Sans"/>
              </a:rPr>
              <a:t/>
            </a:r>
            <a:br>
              <a:rPr lang="ru-RU" sz="3200" smtClean="0">
                <a:latin typeface="Arial" charset="0"/>
                <a:ea typeface="DejaVu Sans"/>
                <a:cs typeface="DejaVu Sans"/>
              </a:rPr>
            </a:br>
            <a:r>
              <a:rPr lang="ru-RU" sz="3200" smtClean="0">
                <a:ea typeface="DejaVu Sans"/>
                <a:cs typeface="DejaVu Sans"/>
              </a:rPr>
              <a:t/>
            </a:r>
            <a:br>
              <a:rPr lang="ru-RU" sz="3200" smtClean="0">
                <a:ea typeface="DejaVu Sans"/>
                <a:cs typeface="DejaVu Sans"/>
              </a:rPr>
            </a:br>
            <a:endParaRPr lang="ru-RU" sz="3000" smtClean="0">
              <a:solidFill>
                <a:srgbClr val="404040"/>
              </a:solidFill>
              <a:latin typeface="Arial" charset="0"/>
              <a:ea typeface="DejaVu Sans"/>
              <a:cs typeface="DejaVu Sans"/>
            </a:endParaRPr>
          </a:p>
        </p:txBody>
      </p:sp>
      <p:graphicFrame>
        <p:nvGraphicFramePr>
          <p:cNvPr id="47177" name="Group 73"/>
          <p:cNvGraphicFramePr>
            <a:graphicFrameLocks noGrp="1"/>
          </p:cNvGraphicFramePr>
          <p:nvPr/>
        </p:nvGraphicFramePr>
        <p:xfrm>
          <a:off x="468313" y="1557338"/>
          <a:ext cx="8280400" cy="3095625"/>
        </p:xfrm>
        <a:graphic>
          <a:graphicData uri="http://schemas.openxmlformats.org/drawingml/2006/table">
            <a:tbl>
              <a:tblPr/>
              <a:tblGrid>
                <a:gridCol w="1654175"/>
                <a:gridCol w="1657350"/>
                <a:gridCol w="1655762"/>
                <a:gridCol w="1657350"/>
                <a:gridCol w="1655763"/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Район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Люкс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Элита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Бизнес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Общий итог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Адмиралтейский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Василеостровский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Выборгский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Красногвардейский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Московский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Петроградский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Приморский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Центральный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Общий итог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75" name="Прямоугольник 9"/>
          <p:cNvSpPr>
            <a:spLocks noChangeArrowheads="1"/>
          </p:cNvSpPr>
          <p:nvPr/>
        </p:nvSpPr>
        <p:spPr bwMode="auto">
          <a:xfrm>
            <a:off x="395288" y="836613"/>
            <a:ext cx="6840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solidFill>
                  <a:srgbClr val="000000"/>
                </a:solidFill>
              </a:rPr>
              <a:t>Распределение объектов по районам города: 2013 год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47176" name="Прямоугольник 10"/>
          <p:cNvSpPr>
            <a:spLocks noChangeArrowheads="1"/>
          </p:cNvSpPr>
          <p:nvPr/>
        </p:nvSpPr>
        <p:spPr bwMode="auto">
          <a:xfrm>
            <a:off x="250825" y="4724400"/>
            <a:ext cx="87852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SzPct val="45000"/>
            </a:pPr>
            <a:r>
              <a:rPr lang="ru-RU" sz="1600" i="1">
                <a:solidFill>
                  <a:srgbClr val="000000"/>
                </a:solidFill>
              </a:rPr>
              <a:t>Локация элиты расширяется. Дефицит участков в историческом центре   стимулирует  девелоперов осваивать  Приморский,  Московский, Красногвардейский, Выборгский районы, Петровский остров и др. Идет  процесс  редевелопирования  земель «серого» пояса и освоение набережных (Свердловская, Ушаковская, Октябрьская). </a:t>
            </a:r>
            <a:endParaRPr lang="ru-RU" sz="1600" i="1"/>
          </a:p>
          <a:p>
            <a:pPr algn="just">
              <a:buSzPct val="45000"/>
            </a:pPr>
            <a:endParaRPr lang="ru-RU" sz="1600" i="1"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3"/>
          <p:cNvSpPr>
            <a:spLocks noGrp="1"/>
          </p:cNvSpPr>
          <p:nvPr>
            <p:ph type="title"/>
          </p:nvPr>
        </p:nvSpPr>
        <p:spPr>
          <a:xfrm>
            <a:off x="684213" y="765175"/>
            <a:ext cx="7632700" cy="431800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000000"/>
                </a:solidFill>
                <a:latin typeface="Arial" charset="0"/>
              </a:rPr>
              <a:t>2009 — 2013 г. архитектура 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endParaRPr lang="ru-RU" sz="3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48131" name="Прямоугольник 6"/>
          <p:cNvSpPr>
            <a:spLocks noChangeArrowheads="1"/>
          </p:cNvSpPr>
          <p:nvPr/>
        </p:nvSpPr>
        <p:spPr bwMode="auto">
          <a:xfrm>
            <a:off x="395288" y="3860800"/>
            <a:ext cx="85693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solidFill>
                  <a:srgbClr val="000000"/>
                </a:solidFill>
                <a:cs typeface="Arial" charset="0"/>
              </a:rPr>
              <a:t>После периода поиска решений девелоперы вернулись к  классическому петербургскому стилю. Наиболее востребована архитектура «новой волны»  - аутентичные здания с историческим прошлым.</a:t>
            </a:r>
            <a:endParaRPr lang="ru-RU" sz="1600" i="1">
              <a:cs typeface="Arial" charset="0"/>
            </a:endParaRPr>
          </a:p>
        </p:txBody>
      </p:sp>
      <p:pic>
        <p:nvPicPr>
          <p:cNvPr id="48132" name="Picture 8" descr="C:\Users\Juliya.Lapshova\AppData\Local\Microsoft\Windows\Temporary Internet Files\Content.IE5\TMKJ8T7W\Зоологический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628775"/>
            <a:ext cx="2824163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1628775"/>
            <a:ext cx="25923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7" descr="C:\Users\Juliya.Lapshova\Downloads\Парадный кварт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6788" y="1628775"/>
            <a:ext cx="29178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3" y="476250"/>
            <a:ext cx="8856662" cy="4318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Как все начиналось?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684213" y="1989138"/>
            <a:ext cx="7488237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600" i="1">
                <a:solidFill>
                  <a:srgbClr val="000000"/>
                </a:solidFill>
                <a:cs typeface="Arial" charset="0"/>
              </a:rPr>
              <a:t> В Петербурге в начале 90-х не было крупных инвестиций и пятен под застройку, поэтому рынок элиты  начался с активного расселения коммуналок в центре  и переоборудования их под элитные квартиры.  </a:t>
            </a:r>
          </a:p>
          <a:p>
            <a:pPr marL="342900" indent="-342900" algn="just">
              <a:buFontTx/>
              <a:buAutoNum type="arabicPeriod"/>
            </a:pPr>
            <a:endParaRPr lang="ru-RU" sz="1600" i="1">
              <a:solidFill>
                <a:srgbClr val="000000"/>
              </a:solidFill>
              <a:cs typeface="Arial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600" i="1">
                <a:solidFill>
                  <a:srgbClr val="000000"/>
                </a:solidFill>
                <a:cs typeface="Arial" charset="0"/>
              </a:rPr>
              <a:t> Типичная элитная квартира начала  90-х – площадь 150 -300 кв.м, роспись потолков, эрмитажные интерьеры с позолотой, богатое убранство. </a:t>
            </a:r>
          </a:p>
          <a:p>
            <a:pPr marL="342900" indent="-342900" algn="just">
              <a:buFontTx/>
              <a:buAutoNum type="arabicPeriod"/>
            </a:pPr>
            <a:endParaRPr lang="ru-RU" sz="1600" i="1">
              <a:solidFill>
                <a:srgbClr val="000000"/>
              </a:solidFill>
              <a:cs typeface="Arial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z="1600" i="1">
                <a:solidFill>
                  <a:srgbClr val="000000"/>
                </a:solidFill>
                <a:cs typeface="Arial" charset="0"/>
              </a:rPr>
              <a:t>Первые элитные новостройки начали появляться в центре Петербурга только в начале 2000-х, в их числе  - четыре элитных дома </a:t>
            </a:r>
            <a:r>
              <a:rPr lang="en-US" sz="1600" i="1">
                <a:solidFill>
                  <a:srgbClr val="000000"/>
                </a:solidFill>
                <a:cs typeface="Arial" charset="0"/>
              </a:rPr>
              <a:t>RBI</a:t>
            </a:r>
            <a:r>
              <a:rPr lang="ru-RU" sz="1600" i="1">
                <a:solidFill>
                  <a:srgbClr val="000000"/>
                </a:solidFill>
                <a:cs typeface="Arial" charset="0"/>
              </a:rPr>
              <a:t>.</a:t>
            </a:r>
            <a:endParaRPr lang="ru-RU" sz="1600" i="1">
              <a:cs typeface="Arial" charset="0"/>
            </a:endParaRPr>
          </a:p>
          <a:p>
            <a:pPr marL="342900" indent="-342900">
              <a:buFontTx/>
              <a:buAutoNum type="arabicPeriod"/>
            </a:pPr>
            <a:endParaRPr lang="ru-RU" sz="1100" i="1">
              <a:solidFill>
                <a:srgbClr val="595959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3"/>
          <p:cNvSpPr>
            <a:spLocks noGrp="1"/>
          </p:cNvSpPr>
          <p:nvPr>
            <p:ph type="title"/>
          </p:nvPr>
        </p:nvSpPr>
        <p:spPr>
          <a:xfrm>
            <a:off x="684213" y="908050"/>
            <a:ext cx="7920037" cy="288925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000000"/>
                </a:solidFill>
                <a:latin typeface="Arial" charset="0"/>
              </a:rPr>
              <a:t>2009 — 2011 г. Архитектура 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1600" i="1" smtClean="0">
                <a:latin typeface="Arial" charset="0"/>
              </a:rPr>
              <a:t>Из отзывов покупателей элитного жилья об одном из элитных объектов </a:t>
            </a:r>
            <a:br>
              <a:rPr lang="ru-RU" sz="1600" i="1" smtClean="0">
                <a:latin typeface="Arial" charset="0"/>
              </a:rPr>
            </a:br>
            <a:r>
              <a:rPr lang="ru-RU" sz="1600" i="1" smtClean="0">
                <a:latin typeface="Arial" charset="0"/>
              </a:rPr>
              <a:t> 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50179" name="Прямоугольник 5"/>
          <p:cNvSpPr>
            <a:spLocks noChangeArrowheads="1"/>
          </p:cNvSpPr>
          <p:nvPr/>
        </p:nvSpPr>
        <p:spPr bwMode="auto">
          <a:xfrm>
            <a:off x="107950" y="5300663"/>
            <a:ext cx="84248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>
              <a:cs typeface="Arial" charset="0"/>
            </a:endParaRPr>
          </a:p>
        </p:txBody>
      </p:sp>
      <p:sp>
        <p:nvSpPr>
          <p:cNvPr id="50180" name="Прямоугольник 6"/>
          <p:cNvSpPr>
            <a:spLocks noChangeArrowheads="1"/>
          </p:cNvSpPr>
          <p:nvPr/>
        </p:nvSpPr>
        <p:spPr bwMode="auto">
          <a:xfrm>
            <a:off x="323850" y="1557338"/>
            <a:ext cx="83518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i="1"/>
              <a:t>«Здесь есть наше любимое панорманое застекление, эркеры.  Архитектура питерская. Причем, именно не Васька, есть такие дома на Петроградке  и совершенно потрясающий  дом по диагонали от Петропавловки». 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50181" name="Прямоугольник 7"/>
          <p:cNvSpPr>
            <a:spLocks noChangeArrowheads="1"/>
          </p:cNvSpPr>
          <p:nvPr/>
        </p:nvSpPr>
        <p:spPr bwMode="auto">
          <a:xfrm>
            <a:off x="107950" y="2636838"/>
            <a:ext cx="86407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i="1">
                <a:solidFill>
                  <a:srgbClr val="222222"/>
                </a:solidFill>
              </a:rPr>
              <a:t>«Очень интересный дизайн. Такие потрясающие холлы.  Тут все очень сбалансированное. Нет ничего такого вычурного. Все очень к месту.</a:t>
            </a:r>
            <a:r>
              <a:rPr lang="ru-RU" sz="1400" i="1">
                <a:solidFill>
                  <a:srgbClr val="000000"/>
                </a:solidFill>
              </a:rPr>
              <a:t> Такая какая-то продуманность. Эксклюзивность и  непохожесть. Вот этим дом цепляет, запоминается»</a:t>
            </a:r>
            <a:endParaRPr lang="ru-RU" sz="1400" i="1">
              <a:latin typeface="Calibri" pitchFamily="34" charset="0"/>
            </a:endParaRPr>
          </a:p>
        </p:txBody>
      </p:sp>
      <p:sp>
        <p:nvSpPr>
          <p:cNvPr id="50182" name="Прямоугольник 8"/>
          <p:cNvSpPr>
            <a:spLocks noChangeArrowheads="1"/>
          </p:cNvSpPr>
          <p:nvPr/>
        </p:nvSpPr>
        <p:spPr bwMode="auto">
          <a:xfrm>
            <a:off x="395288" y="3716338"/>
            <a:ext cx="8569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/>
              <a:t>«Это очень красиво. Вижу здесь закрытую  территорию, свободные планировки, мансарды, застекление –  это все очень здорово</a:t>
            </a:r>
            <a:r>
              <a:rPr lang="ru-RU" sz="1400"/>
              <a:t>»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50183" name="Прямоугольник 9"/>
          <p:cNvSpPr>
            <a:spLocks noChangeArrowheads="1"/>
          </p:cNvSpPr>
          <p:nvPr/>
        </p:nvSpPr>
        <p:spPr bwMode="auto">
          <a:xfrm>
            <a:off x="179388" y="4437063"/>
            <a:ext cx="86407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i="1">
                <a:solidFill>
                  <a:srgbClr val="000000"/>
                </a:solidFill>
              </a:rPr>
              <a:t>«</a:t>
            </a:r>
            <a:r>
              <a:rPr lang="ru-RU" sz="1400" i="1">
                <a:solidFill>
                  <a:srgbClr val="000000"/>
                </a:solidFill>
              </a:rPr>
              <a:t>По организации внутреннего пространства схож с теми объектами, что мы смотрели. Не нагромождено, но все атрибуты уюта во внутреннем дворе есть»</a:t>
            </a:r>
            <a:endParaRPr lang="ru-RU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3"/>
          <p:cNvSpPr>
            <a:spLocks noGrp="1"/>
          </p:cNvSpPr>
          <p:nvPr>
            <p:ph type="title"/>
          </p:nvPr>
        </p:nvSpPr>
        <p:spPr>
          <a:xfrm>
            <a:off x="684213" y="908050"/>
            <a:ext cx="7632700" cy="288925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000000"/>
                </a:solidFill>
                <a:latin typeface="Arial" charset="0"/>
              </a:rPr>
              <a:t>2009 — 2013 г.: планировки 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endParaRPr lang="ru-RU" sz="3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52227" name="Прямоугольник 6"/>
          <p:cNvSpPr>
            <a:spLocks noChangeArrowheads="1"/>
          </p:cNvSpPr>
          <p:nvPr/>
        </p:nvSpPr>
        <p:spPr bwMode="auto">
          <a:xfrm>
            <a:off x="179388" y="4076700"/>
            <a:ext cx="83534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i="1">
                <a:solidFill>
                  <a:srgbClr val="000000"/>
                </a:solidFill>
                <a:cs typeface="Arial" charset="0"/>
              </a:rPr>
              <a:t>С</a:t>
            </a:r>
            <a:r>
              <a:rPr lang="ru-RU" sz="1600" i="1">
                <a:solidFill>
                  <a:srgbClr val="000000"/>
                </a:solidFill>
                <a:ea typeface="DejaVu Sans"/>
                <a:cs typeface="Arial" charset="0"/>
              </a:rPr>
              <a:t>тремление к  рационализации пространства. Огромные  квартиры  уходят в прошлое.  Средн</a:t>
            </a:r>
            <a:r>
              <a:rPr lang="ru-RU" sz="1600" i="1">
                <a:solidFill>
                  <a:srgbClr val="000000"/>
                </a:solidFill>
                <a:cs typeface="Arial" charset="0"/>
              </a:rPr>
              <a:t>яя</a:t>
            </a:r>
            <a:r>
              <a:rPr lang="ru-RU" sz="1600" i="1">
                <a:solidFill>
                  <a:srgbClr val="000000"/>
                </a:solidFill>
                <a:ea typeface="DejaVu Sans"/>
                <a:cs typeface="DejaVu Sans"/>
              </a:rPr>
              <a:t> площадь элитн</a:t>
            </a:r>
            <a:r>
              <a:rPr lang="ru-RU" sz="1600" i="1">
                <a:solidFill>
                  <a:srgbClr val="000000"/>
                </a:solidFill>
                <a:cs typeface="Arial" charset="0"/>
              </a:rPr>
              <a:t>ой квартиры</a:t>
            </a:r>
            <a:r>
              <a:rPr lang="ru-RU" sz="1600" i="1">
                <a:solidFill>
                  <a:srgbClr val="000000"/>
                </a:solidFill>
                <a:ea typeface="DejaVu Sans"/>
                <a:cs typeface="DejaVu Sans"/>
              </a:rPr>
              <a:t> уменьшается с 100 до 85 кв.м. На рынке появляется </a:t>
            </a:r>
            <a:r>
              <a:rPr lang="ru-RU" sz="1600" i="1">
                <a:solidFill>
                  <a:srgbClr val="000000"/>
                </a:solidFill>
                <a:cs typeface="Arial" charset="0"/>
              </a:rPr>
              <a:t>элитные </a:t>
            </a:r>
            <a:r>
              <a:rPr lang="ru-RU" sz="1600" i="1">
                <a:solidFill>
                  <a:srgbClr val="000000"/>
                </a:solidFill>
                <a:ea typeface="DejaVu Sans"/>
                <a:cs typeface="DejaVu Sans"/>
              </a:rPr>
              <a:t>«однушки» (до 60 кв.м). Покупатель становится более требовательным к планировкам, что  стимулирует девелоперов предлагать разнообразные и нестандартные планировочные решения (квартиры с террасами, мансардами, зимними садами). </a:t>
            </a:r>
            <a:endParaRPr lang="ru-RU" sz="1600" i="1">
              <a:ea typeface="DejaVu Sans"/>
              <a:cs typeface="DejaVu Sans"/>
            </a:endParaRPr>
          </a:p>
          <a:p>
            <a:pPr algn="just"/>
            <a:r>
              <a:rPr lang="ru-RU" sz="1600" i="1">
                <a:solidFill>
                  <a:srgbClr val="000000"/>
                </a:solidFill>
                <a:ea typeface="DejaVu Sans"/>
                <a:cs typeface="DejaVu Sans"/>
              </a:rPr>
              <a:t> </a:t>
            </a:r>
            <a:endParaRPr lang="ru-RU" sz="1600" i="1">
              <a:ea typeface="DejaVu Sans"/>
              <a:cs typeface="DejaVu Sans"/>
            </a:endParaRPr>
          </a:p>
        </p:txBody>
      </p:sp>
      <p:pic>
        <p:nvPicPr>
          <p:cNvPr id="5222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84313"/>
            <a:ext cx="35274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2" descr="N:\Управление PR\Фотоархив\Шпалерная37\Отделка Таврический_фото\таврчиеский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1484313"/>
            <a:ext cx="3706812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3"/>
          <p:cNvSpPr>
            <a:spLocks noGrp="1"/>
          </p:cNvSpPr>
          <p:nvPr>
            <p:ph type="title"/>
          </p:nvPr>
        </p:nvSpPr>
        <p:spPr>
          <a:xfrm>
            <a:off x="684213" y="1052513"/>
            <a:ext cx="7632700" cy="144462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000000"/>
                </a:solidFill>
                <a:latin typeface="Arial" charset="0"/>
              </a:rPr>
              <a:t> 2009 - 2013 гг. инженерия и инфраструктура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endParaRPr lang="ru-RU" sz="3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53251" name="Прямоугольник 8"/>
          <p:cNvSpPr>
            <a:spLocks noChangeArrowheads="1"/>
          </p:cNvSpPr>
          <p:nvPr/>
        </p:nvSpPr>
        <p:spPr bwMode="auto">
          <a:xfrm>
            <a:off x="395288" y="4365625"/>
            <a:ext cx="85693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i="1">
                <a:solidFill>
                  <a:srgbClr val="000000"/>
                </a:solidFill>
                <a:cs typeface="Arial" charset="0"/>
              </a:rPr>
              <a:t>Растут требования покупателей к качеству инженерии, внутреннему пространству дома и благоустройству придомовой территории, которые становятся такими же атрибутами элитного жилья, как внешний вид здания. В оформлении МОПов  – эксклюзивная отделка по индивидуальным дизайн-проектам. </a:t>
            </a:r>
            <a:endParaRPr lang="ru-RU" sz="1600" i="1">
              <a:cs typeface="Arial" charset="0"/>
            </a:endParaRPr>
          </a:p>
        </p:txBody>
      </p:sp>
      <p:pic>
        <p:nvPicPr>
          <p:cNvPr id="53252" name="Picture 3" descr="C:\Users\Juliya.Lapshova\AppData\Local\Microsoft\Windows\Temporary Internet Files\Content.IE5\TMKJ8T7W\IMG_0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00213"/>
            <a:ext cx="2376487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1773238"/>
            <a:ext cx="30972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2" descr="N:\Управление PR\Фотоархив\Новгородская23\александрия\Frame_16_newStilobat 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177323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3" y="1052513"/>
            <a:ext cx="7632700" cy="5048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Arial" pitchFamily="34" charset="0"/>
              </a:rPr>
              <a:t>2009 — 2013 гг. Портрет покупателя элиты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Прямоугольник 5"/>
          <p:cNvSpPr>
            <a:spLocks noChangeArrowheads="1"/>
          </p:cNvSpPr>
          <p:nvPr/>
        </p:nvSpPr>
        <p:spPr bwMode="auto">
          <a:xfrm>
            <a:off x="107950" y="5300663"/>
            <a:ext cx="84248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000000"/>
                </a:solidFill>
                <a:cs typeface="Arial" charset="0"/>
              </a:rPr>
              <a:t>.</a:t>
            </a:r>
            <a:endParaRPr lang="ru-RU" sz="1600">
              <a:cs typeface="Arial" charset="0"/>
            </a:endParaRPr>
          </a:p>
        </p:txBody>
      </p:sp>
      <p:sp>
        <p:nvSpPr>
          <p:cNvPr id="54276" name="Прямоугольник 7"/>
          <p:cNvSpPr>
            <a:spLocks noChangeArrowheads="1"/>
          </p:cNvSpPr>
          <p:nvPr/>
        </p:nvSpPr>
        <p:spPr bwMode="auto">
          <a:xfrm>
            <a:off x="0" y="3244850"/>
            <a:ext cx="3995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45000"/>
              <a:buFont typeface="StarSymbol"/>
              <a:buNone/>
            </a:pPr>
            <a:r>
              <a:rPr lang="ru-RU" sz="1400">
                <a:solidFill>
                  <a:srgbClr val="000000"/>
                </a:solidFill>
              </a:rPr>
              <a:t>Состоятельные пары с  детьми — 25%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5427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557338"/>
            <a:ext cx="20875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Прямоугольник 9"/>
          <p:cNvSpPr>
            <a:spLocks noChangeArrowheads="1"/>
          </p:cNvSpPr>
          <p:nvPr/>
        </p:nvSpPr>
        <p:spPr bwMode="auto">
          <a:xfrm>
            <a:off x="3419475" y="3244850"/>
            <a:ext cx="3240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00"/>
                </a:solidFill>
              </a:rPr>
              <a:t>Собственники бизнеса — 20%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5427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1484313"/>
            <a:ext cx="13985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0" name="Прямоугольник 11"/>
          <p:cNvSpPr>
            <a:spLocks noChangeArrowheads="1"/>
          </p:cNvSpPr>
          <p:nvPr/>
        </p:nvSpPr>
        <p:spPr bwMode="auto">
          <a:xfrm>
            <a:off x="6659563" y="2997200"/>
            <a:ext cx="2016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00"/>
                </a:solidFill>
              </a:rPr>
              <a:t>Инвесторы — 15 %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54281" name="Рисунок 1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573463"/>
            <a:ext cx="20891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2" name="Прямоугольник 13"/>
          <p:cNvSpPr>
            <a:spLocks noChangeArrowheads="1"/>
          </p:cNvSpPr>
          <p:nvPr/>
        </p:nvSpPr>
        <p:spPr bwMode="auto">
          <a:xfrm>
            <a:off x="179388" y="5418138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00"/>
                </a:solidFill>
              </a:rPr>
              <a:t>Топ-менджеры — 15%</a:t>
            </a:r>
            <a:r>
              <a:rPr lang="ru-RU">
                <a:solidFill>
                  <a:srgbClr val="000000"/>
                </a:solidFill>
              </a:rPr>
              <a:t> </a:t>
            </a:r>
            <a:endParaRPr lang="ru-RU">
              <a:latin typeface="Calibri" pitchFamily="34" charset="0"/>
            </a:endParaRPr>
          </a:p>
        </p:txBody>
      </p:sp>
      <p:pic>
        <p:nvPicPr>
          <p:cNvPr id="5428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3644900"/>
            <a:ext cx="22320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4" name="Прямоугольник 15"/>
          <p:cNvSpPr>
            <a:spLocks noChangeArrowheads="1"/>
          </p:cNvSpPr>
          <p:nvPr/>
        </p:nvSpPr>
        <p:spPr bwMode="auto">
          <a:xfrm>
            <a:off x="2268538" y="5445125"/>
            <a:ext cx="4319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00"/>
                </a:solidFill>
              </a:rPr>
              <a:t>Взрослые дети состоятельных родителей — 10% 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5428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3500438"/>
            <a:ext cx="21145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6" name="Прямоугольник 17"/>
          <p:cNvSpPr>
            <a:spLocks noChangeArrowheads="1"/>
          </p:cNvSpPr>
          <p:nvPr/>
        </p:nvSpPr>
        <p:spPr bwMode="auto">
          <a:xfrm>
            <a:off x="6516688" y="4941888"/>
            <a:ext cx="24479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solidFill>
                  <a:srgbClr val="000000"/>
                </a:solidFill>
              </a:rPr>
              <a:t>Успешные молодые менедежеры (с ростом доходов переходят в бизнес-класс)  — 15 %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54287" name="Picture 2" descr="http://www.tajapi.com/api%20images1/947423_2792719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1557338"/>
            <a:ext cx="25527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3" y="549275"/>
            <a:ext cx="8459787" cy="6477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Arial" pitchFamily="34" charset="0"/>
              </a:rPr>
              <a:t>2009 — 2013 гг. Предложение на рынке строящегося жилья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Прямоугольник 5"/>
          <p:cNvSpPr>
            <a:spLocks noChangeArrowheads="1"/>
          </p:cNvSpPr>
          <p:nvPr/>
        </p:nvSpPr>
        <p:spPr bwMode="auto">
          <a:xfrm>
            <a:off x="107950" y="4724400"/>
            <a:ext cx="89281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i="1">
                <a:solidFill>
                  <a:srgbClr val="000000"/>
                </a:solidFill>
              </a:rPr>
              <a:t>4</a:t>
            </a:r>
            <a:r>
              <a:rPr lang="en-US" sz="1600" i="1">
                <a:solidFill>
                  <a:srgbClr val="000000"/>
                </a:solidFill>
              </a:rPr>
              <a:t> </a:t>
            </a:r>
            <a:r>
              <a:rPr lang="ru-RU" sz="1600" i="1">
                <a:solidFill>
                  <a:srgbClr val="000000"/>
                </a:solidFill>
              </a:rPr>
              <a:t>проекта (Петроградский, Центральный, Приморский, Красногвардейский р-ны). Отличительная особенность – созвучие с градостроительной средой,  интересная архитектура, благоустроенная придомовая территория с «изюминкой»,включающая в т.ч. реконструированные памятники промышленной архитектуры в составе 2-х объектов.</a:t>
            </a:r>
            <a:endParaRPr lang="ru-RU" sz="1600" i="1"/>
          </a:p>
          <a:p>
            <a:pPr algn="just"/>
            <a:endParaRPr lang="ru-RU" sz="1600">
              <a:cs typeface="Arial" charset="0"/>
            </a:endParaRPr>
          </a:p>
        </p:txBody>
      </p:sp>
      <p:sp>
        <p:nvSpPr>
          <p:cNvPr id="55300" name="Прямоугольник 20"/>
          <p:cNvSpPr>
            <a:spLocks noChangeArrowheads="1"/>
          </p:cNvSpPr>
          <p:nvPr/>
        </p:nvSpPr>
        <p:spPr bwMode="auto">
          <a:xfrm>
            <a:off x="539750" y="5013325"/>
            <a:ext cx="7993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i="1">
              <a:cs typeface="Arial" charset="0"/>
            </a:endParaRPr>
          </a:p>
        </p:txBody>
      </p:sp>
      <p:graphicFrame>
        <p:nvGraphicFramePr>
          <p:cNvPr id="55355" name="Group 59"/>
          <p:cNvGraphicFramePr>
            <a:graphicFrameLocks noGrp="1"/>
          </p:cNvGraphicFramePr>
          <p:nvPr/>
        </p:nvGraphicFramePr>
        <p:xfrm>
          <a:off x="179388" y="1557338"/>
          <a:ext cx="8640762" cy="1660525"/>
        </p:xfrm>
        <a:graphic>
          <a:graphicData uri="http://schemas.openxmlformats.org/drawingml/2006/table">
            <a:tbl>
              <a:tblPr/>
              <a:tblGrid>
                <a:gridCol w="3652837"/>
                <a:gridCol w="1287463"/>
                <a:gridCol w="2036762"/>
                <a:gridCol w="1663700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кв.2009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кв.2010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кв.2012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объектов в продаже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девелоперов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Средняя цена по рынку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104 305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108 578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128 473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Цены, верхний ценовой сегмент (руб.)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645 920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496 450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460919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347" name="Picture 4" descr="N:\Управление PR\РЕДИЗАЙН САЙТА ХОЛДИНГА\Тексты ВСЕ\Тексты ВСЕ\Наши проекты\Фотографии + описание\Строящиеся\Элитная недвижимость\Дом бизнес-класса Новелла\Новелла Глаавная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573463"/>
            <a:ext cx="18732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49" name="Picture 3" descr="N:\Управление PR\РЕДИЗАЙН САЙТА ХОЛДИНГА\Тексты ВСЕ\Тексты ВСЕ\Наши проекты\Фотографии + описание\Строящиеся\Элитная недвижимость\Дом бизнес-класса Четыре горизонта\Четыре горизонта Главная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3573463"/>
            <a:ext cx="165576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50" name="Picture 5" descr="N:\Управление PR\РЕДИЗАЙН САЙТА ХОЛДИНГА\Тексты ВСЕ\Тексты ВСЕ\Наши проекты\Фотографии + описание\Строящиеся\Элитная недвижимость\Дом благородных семейств Собрание\Собрание Главное фото `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573463"/>
            <a:ext cx="16557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5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3573463"/>
            <a:ext cx="1366838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56" name="Rectangle 60"/>
          <p:cNvSpPr>
            <a:spLocks noChangeArrowheads="1"/>
          </p:cNvSpPr>
          <p:nvPr/>
        </p:nvSpPr>
        <p:spPr bwMode="auto">
          <a:xfrm>
            <a:off x="250825" y="3284538"/>
            <a:ext cx="5229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solidFill>
                  <a:srgbClr val="000000"/>
                </a:solidFill>
              </a:rPr>
              <a:t>Объекты</a:t>
            </a:r>
            <a:r>
              <a:rPr lang="en-US" sz="1600">
                <a:solidFill>
                  <a:srgbClr val="000000"/>
                </a:solidFill>
              </a:rPr>
              <a:t> RBI</a:t>
            </a:r>
            <a:r>
              <a:rPr lang="ru-RU" sz="1600">
                <a:solidFill>
                  <a:srgbClr val="000000"/>
                </a:solidFill>
              </a:rPr>
              <a:t>: </a:t>
            </a:r>
            <a:r>
              <a:rPr lang="ru-RU" sz="1600"/>
              <a:t/>
            </a:r>
            <a:br>
              <a:rPr lang="ru-RU" sz="1600"/>
            </a:br>
            <a:endParaRPr lang="ru-RU" sz="1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3" y="1052513"/>
            <a:ext cx="7632700" cy="1444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ea typeface="DejaVu Sans"/>
                <a:cs typeface="Arial" pitchFamily="34" charset="0"/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Прямоугольник 5"/>
          <p:cNvSpPr>
            <a:spLocks noChangeArrowheads="1"/>
          </p:cNvSpPr>
          <p:nvPr/>
        </p:nvSpPr>
        <p:spPr bwMode="auto">
          <a:xfrm>
            <a:off x="107950" y="5445125"/>
            <a:ext cx="8424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000000"/>
                </a:solidFill>
                <a:cs typeface="Arial" charset="0"/>
              </a:rPr>
              <a:t>.</a:t>
            </a:r>
            <a:endParaRPr lang="ru-RU" sz="1600"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1484313"/>
            <a:ext cx="8785225" cy="44926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/>
              <a:t>Кол-во объектов  в продаже</a:t>
            </a:r>
            <a:r>
              <a:rPr lang="ru-RU" sz="1600" i="1"/>
              <a:t> -76, из них:</a:t>
            </a:r>
          </a:p>
          <a:p>
            <a:r>
              <a:rPr lang="ru-RU" sz="1600" i="1"/>
              <a:t>Объекты класса люкс  -  33%,</a:t>
            </a:r>
          </a:p>
          <a:p>
            <a:r>
              <a:rPr lang="ru-RU" sz="1600" i="1"/>
              <a:t>Объекты бизнес-класса  -  67 %</a:t>
            </a:r>
          </a:p>
          <a:p>
            <a:r>
              <a:rPr lang="ru-RU" sz="1600" b="1" i="1"/>
              <a:t>Кол-во девелоперов</a:t>
            </a:r>
            <a:r>
              <a:rPr lang="ru-RU" sz="1600" i="1"/>
              <a:t> -39</a:t>
            </a:r>
          </a:p>
          <a:p>
            <a:r>
              <a:rPr lang="ru-RU" sz="1600" b="1" i="1"/>
              <a:t>Средняя цена по рынку</a:t>
            </a:r>
            <a:r>
              <a:rPr lang="ru-RU" sz="1600" i="1"/>
              <a:t>  -128 114 руб.</a:t>
            </a:r>
          </a:p>
          <a:p>
            <a:r>
              <a:rPr lang="ru-RU" sz="1600" b="1" i="1"/>
              <a:t>Цены, верхний ценовой сегмент</a:t>
            </a:r>
            <a:r>
              <a:rPr lang="ru-RU" sz="1600" i="1"/>
              <a:t>  -332 608 руб.</a:t>
            </a:r>
            <a:endParaRPr lang="ru-RU" sz="1600" b="1" i="1">
              <a:cs typeface="Arial" charset="0"/>
            </a:endParaRPr>
          </a:p>
          <a:p>
            <a:r>
              <a:rPr lang="ru-RU" sz="1600" b="1" i="1">
                <a:cs typeface="Arial" charset="0"/>
              </a:rPr>
              <a:t>Рост цены</a:t>
            </a:r>
            <a:r>
              <a:rPr lang="ru-RU" sz="1600" i="1">
                <a:cs typeface="Arial" charset="0"/>
              </a:rPr>
              <a:t>: элитны проекты  -   1,6 %;  бизнес - класс  - на 4%</a:t>
            </a:r>
          </a:p>
          <a:p>
            <a:r>
              <a:rPr lang="ru-RU" sz="1600" b="1" i="1">
                <a:cs typeface="Arial" charset="0"/>
              </a:rPr>
              <a:t>Основные тенденции:</a:t>
            </a:r>
          </a:p>
          <a:p>
            <a:pPr>
              <a:buFontTx/>
              <a:buAutoNum type="arabicPeriod"/>
            </a:pPr>
            <a:r>
              <a:rPr lang="ru-RU" sz="1600" i="1">
                <a:cs typeface="Arial" charset="0"/>
              </a:rPr>
              <a:t>Сохраняется дефицит новых интересных проектов и дефицит  премиальных локаций</a:t>
            </a:r>
          </a:p>
          <a:p>
            <a:pPr>
              <a:buFontTx/>
              <a:buAutoNum type="arabicPeriod"/>
            </a:pPr>
            <a:r>
              <a:rPr lang="ru-RU" sz="1600" i="1">
                <a:cs typeface="Arial" charset="0"/>
              </a:rPr>
              <a:t> География предложения расширяется за счет освоения новых территорий</a:t>
            </a:r>
          </a:p>
          <a:p>
            <a:pPr>
              <a:buFontTx/>
              <a:buAutoNum type="arabicPeriod"/>
            </a:pPr>
            <a:r>
              <a:rPr lang="ru-RU" sz="1600" i="1">
                <a:cs typeface="Arial" charset="0"/>
              </a:rPr>
              <a:t> Все больше  квартир с разнообразными планировками - квартиры с террасами, мансардами, зимними садами.  Растет доля однокомнатных квартир в проектах бизнес - класса.  </a:t>
            </a:r>
          </a:p>
          <a:p>
            <a:pPr>
              <a:buFontTx/>
              <a:buAutoNum type="arabicPeriod"/>
            </a:pPr>
            <a:r>
              <a:rPr lang="ru-RU" sz="1600" i="1">
                <a:cs typeface="Arial" charset="0"/>
              </a:rPr>
              <a:t>Все больше значение приобретает  удобно организованное пространство для жизни,  когда все необходимое есть под рукой (либо это собственная инфраструктура только для жителей дома, либо дополнительные площади определенного назначения, имеющиеся в составе многофункционального комплекса). </a:t>
            </a:r>
          </a:p>
        </p:txBody>
      </p:sp>
      <p:sp>
        <p:nvSpPr>
          <p:cNvPr id="56325" name="Прямоугольник 4"/>
          <p:cNvSpPr>
            <a:spLocks noChangeArrowheads="1"/>
          </p:cNvSpPr>
          <p:nvPr/>
        </p:nvSpPr>
        <p:spPr bwMode="auto">
          <a:xfrm>
            <a:off x="684213" y="765175"/>
            <a:ext cx="806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ea typeface="DejaVu Sans"/>
                <a:cs typeface="Arial" charset="0"/>
              </a:rPr>
              <a:t>2013 гг. Итоги 1-го полугодия </a:t>
            </a:r>
            <a:endParaRPr lang="ru-RU" sz="2400">
              <a:latin typeface="Calibri" pitchFamily="34" charset="0"/>
              <a:ea typeface="DejaVu Sans"/>
              <a:cs typeface="Arial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3"/>
          <p:cNvSpPr>
            <a:spLocks noGrp="1"/>
          </p:cNvSpPr>
          <p:nvPr>
            <p:ph type="title"/>
          </p:nvPr>
        </p:nvSpPr>
        <p:spPr>
          <a:xfrm>
            <a:off x="684213" y="1125538"/>
            <a:ext cx="7559675" cy="215900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Ключевые факторы успеха  элитного проекта </a:t>
            </a:r>
            <a:r>
              <a:rPr lang="ru-RU" sz="2400" smtClean="0">
                <a:ea typeface="DejaVu Sans"/>
                <a:cs typeface="Arial" charset="0"/>
              </a:rPr>
              <a:t/>
            </a:r>
            <a:br>
              <a:rPr lang="ru-RU" sz="2400" smtClean="0">
                <a:ea typeface="DejaVu Sans"/>
                <a:cs typeface="Arial" charset="0"/>
              </a:rPr>
            </a:br>
            <a:r>
              <a:rPr lang="ru-RU" sz="3200" smtClean="0">
                <a:ea typeface="DejaVu Sans"/>
                <a:cs typeface="Arial" charset="0"/>
              </a:rPr>
              <a:t/>
            </a:r>
            <a:br>
              <a:rPr lang="ru-RU" sz="3200" smtClean="0">
                <a:ea typeface="DejaVu Sans"/>
                <a:cs typeface="Arial" charset="0"/>
              </a:rPr>
            </a:br>
            <a:r>
              <a:rPr lang="ru-RU" sz="3200" smtClean="0">
                <a:ea typeface="DejaVu Sans"/>
                <a:cs typeface="Arial" charset="0"/>
              </a:rPr>
              <a:t/>
            </a:r>
            <a:br>
              <a:rPr lang="ru-RU" sz="3200" smtClean="0">
                <a:ea typeface="DejaVu Sans"/>
                <a:cs typeface="Arial" charset="0"/>
              </a:rPr>
            </a:br>
            <a:endParaRPr lang="ru-RU" sz="3000" smtClean="0">
              <a:solidFill>
                <a:srgbClr val="404040"/>
              </a:solidFill>
              <a:latin typeface="Arial" charset="0"/>
              <a:ea typeface="DejaVu Sans"/>
              <a:cs typeface="Arial" charset="0"/>
            </a:endParaRPr>
          </a:p>
        </p:txBody>
      </p:sp>
      <p:sp>
        <p:nvSpPr>
          <p:cNvPr id="59395" name="Прямоугольник 5"/>
          <p:cNvSpPr>
            <a:spLocks noChangeArrowheads="1"/>
          </p:cNvSpPr>
          <p:nvPr/>
        </p:nvSpPr>
        <p:spPr bwMode="auto">
          <a:xfrm>
            <a:off x="107950" y="5300663"/>
            <a:ext cx="84248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000000"/>
                </a:solidFill>
                <a:cs typeface="Arial" charset="0"/>
              </a:rPr>
              <a:t>.</a:t>
            </a:r>
            <a:endParaRPr lang="ru-RU" sz="1600">
              <a:cs typeface="Arial" charset="0"/>
            </a:endParaRPr>
          </a:p>
        </p:txBody>
      </p:sp>
      <p:sp>
        <p:nvSpPr>
          <p:cNvPr id="59396" name="Прямоугольник 13"/>
          <p:cNvSpPr>
            <a:spLocks noChangeArrowheads="1"/>
          </p:cNvSpPr>
          <p:nvPr/>
        </p:nvSpPr>
        <p:spPr bwMode="auto">
          <a:xfrm>
            <a:off x="179388" y="5418138"/>
            <a:ext cx="2520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9397" name="Прямоугольник 15"/>
          <p:cNvSpPr>
            <a:spLocks noChangeArrowheads="1"/>
          </p:cNvSpPr>
          <p:nvPr/>
        </p:nvSpPr>
        <p:spPr bwMode="auto">
          <a:xfrm>
            <a:off x="2268538" y="5445125"/>
            <a:ext cx="4319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</p:txBody>
      </p:sp>
      <p:sp>
        <p:nvSpPr>
          <p:cNvPr id="59398" name="Прямоугольник 17"/>
          <p:cNvSpPr>
            <a:spLocks noChangeArrowheads="1"/>
          </p:cNvSpPr>
          <p:nvPr/>
        </p:nvSpPr>
        <p:spPr bwMode="auto">
          <a:xfrm>
            <a:off x="6516688" y="4941888"/>
            <a:ext cx="24479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400">
              <a:latin typeface="Calibri" pitchFamily="34" charset="0"/>
            </a:endParaRPr>
          </a:p>
        </p:txBody>
      </p:sp>
      <p:sp>
        <p:nvSpPr>
          <p:cNvPr id="59399" name="Прямоугольник 18"/>
          <p:cNvSpPr>
            <a:spLocks noChangeArrowheads="1"/>
          </p:cNvSpPr>
          <p:nvPr/>
        </p:nvSpPr>
        <p:spPr bwMode="auto">
          <a:xfrm>
            <a:off x="179388" y="1484313"/>
            <a:ext cx="8856662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00"/>
                </a:solidFill>
                <a:cs typeface="Arial" charset="0"/>
              </a:rPr>
              <a:t>Современный  элитный объект должен отвечать 3-м важным составляющим, которые определяют успех проекта на рынке:  </a:t>
            </a:r>
            <a:endParaRPr lang="ru-RU" sz="1400">
              <a:cs typeface="Arial" charset="0"/>
            </a:endParaRPr>
          </a:p>
          <a:p>
            <a:r>
              <a:rPr lang="ru-RU" sz="1400">
                <a:solidFill>
                  <a:srgbClr val="000000"/>
                </a:solidFill>
                <a:cs typeface="Arial" charset="0"/>
              </a:rPr>
              <a:t>1. </a:t>
            </a:r>
            <a:r>
              <a:rPr lang="ru-RU" sz="1400" b="1">
                <a:solidFill>
                  <a:srgbClr val="000000"/>
                </a:solidFill>
                <a:cs typeface="Arial" charset="0"/>
              </a:rPr>
              <a:t>Единство внешнего и внутреннего содержания:</a:t>
            </a:r>
            <a:endParaRPr lang="ru-RU" sz="1400" b="1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         архитектура дома, стилевое решение фасадов, внутренней отделки и оформление придомовой</a:t>
            </a:r>
            <a:endParaRPr lang="ru-RU" sz="1400"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         территории должны формировать общий образ дома</a:t>
            </a:r>
            <a:endParaRPr lang="ru-RU" sz="140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         у дома должно быть «свое лицо», безликие объекты теряют интерес со стороны покупателей</a:t>
            </a:r>
            <a:endParaRPr lang="ru-RU" sz="140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        стиль дома должен соответсовать философии и стилю жизни владельцев квартир</a:t>
            </a:r>
          </a:p>
          <a:p>
            <a:pPr>
              <a:buFont typeface="Arial" charset="0"/>
              <a:buNone/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2. </a:t>
            </a:r>
            <a:r>
              <a:rPr lang="ru-RU" sz="1400" b="1">
                <a:solidFill>
                  <a:srgbClr val="000000"/>
                </a:solidFill>
                <a:cs typeface="Arial" charset="0"/>
              </a:rPr>
              <a:t>Выверенность  планировочных решений</a:t>
            </a:r>
            <a:r>
              <a:rPr lang="ru-RU" sz="1400">
                <a:solidFill>
                  <a:srgbClr val="000000"/>
                </a:solidFill>
                <a:cs typeface="Arial" charset="0"/>
              </a:rPr>
              <a:t>: </a:t>
            </a:r>
            <a:endParaRPr lang="ru-RU" sz="140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       продуманное зонирование </a:t>
            </a:r>
            <a:endParaRPr lang="ru-RU" sz="140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       функциональные помещения (гардеробные, кладовые и др.) в правильных местах</a:t>
            </a:r>
            <a:endParaRPr lang="ru-RU" sz="140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       эргономичные размеры площадей </a:t>
            </a:r>
          </a:p>
          <a:p>
            <a:pPr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       качественная инженерная начинка</a:t>
            </a:r>
            <a:endParaRPr lang="ru-RU" sz="1400">
              <a:cs typeface="Arial" charset="0"/>
            </a:endParaRPr>
          </a:p>
          <a:p>
            <a:r>
              <a:rPr lang="ru-RU" sz="1400">
                <a:solidFill>
                  <a:srgbClr val="000000"/>
                </a:solidFill>
                <a:cs typeface="Arial" charset="0"/>
              </a:rPr>
              <a:t>3. </a:t>
            </a:r>
            <a:r>
              <a:rPr lang="ru-RU" sz="1400" b="1">
                <a:solidFill>
                  <a:srgbClr val="000000"/>
                </a:solidFill>
                <a:cs typeface="Arial" charset="0"/>
              </a:rPr>
              <a:t>Соответствие критериям классности объектов:</a:t>
            </a:r>
            <a:endParaRPr lang="ru-RU" sz="1400" b="1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       входные группы оформлены в соответствии с классом объекта</a:t>
            </a:r>
            <a:endParaRPr lang="ru-RU" sz="140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        паркинг с определенным кол-вом м/мест</a:t>
            </a:r>
            <a:endParaRPr lang="ru-RU" sz="140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        высота потолков</a:t>
            </a:r>
            <a:endParaRPr lang="ru-RU" sz="1400"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        оформление  мест общественного пользования и др</a:t>
            </a:r>
            <a:r>
              <a:rPr lang="ru-RU" sz="1600">
                <a:solidFill>
                  <a:srgbClr val="000000"/>
                </a:solidFill>
                <a:cs typeface="Arial" charset="0"/>
              </a:rPr>
              <a:t>.</a:t>
            </a:r>
            <a:endParaRPr lang="ru-RU" sz="1600">
              <a:cs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Прямоугольник 3"/>
          <p:cNvSpPr>
            <a:spLocks noChangeArrowheads="1"/>
          </p:cNvSpPr>
          <p:nvPr/>
        </p:nvSpPr>
        <p:spPr bwMode="auto">
          <a:xfrm>
            <a:off x="2484438" y="2636838"/>
            <a:ext cx="5472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cs typeface="Arial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323850" y="476250"/>
            <a:ext cx="8569325" cy="431800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latin typeface="Arial" charset="0"/>
                <a:ea typeface="DejaVu Sans"/>
                <a:cs typeface="Arial" charset="0"/>
              </a:rPr>
              <a:t>1998 — 2004 гг: локация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4213" y="2060575"/>
            <a:ext cx="259238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Заголовок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213" y="2374900"/>
            <a:ext cx="74882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213" y="3068638"/>
            <a:ext cx="2592387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Заголовок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213" y="3382963"/>
            <a:ext cx="74882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213" y="4724400"/>
            <a:ext cx="259238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Заголовок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388" y="5040313"/>
            <a:ext cx="4248150" cy="100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latin typeface="Arial" pitchFamily="34" charset="0"/>
                <a:ea typeface="DejaVu Sans"/>
                <a:cs typeface="Arial" pitchFamily="34" charset="0"/>
              </a:rPr>
              <a:t>Большинство  элитных объектов  расположены в «золотом треугольнике» в историческом центре Петербурга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7" name="Прямоугольник 12"/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17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44663"/>
            <a:ext cx="40322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Прямоугольник 15"/>
          <p:cNvSpPr>
            <a:spLocks noChangeArrowheads="1"/>
          </p:cNvSpPr>
          <p:nvPr/>
        </p:nvSpPr>
        <p:spPr bwMode="auto">
          <a:xfrm>
            <a:off x="4859338" y="5013325"/>
            <a:ext cx="3673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i="1"/>
              <a:t>Начинается освоение Крестовского острова </a:t>
            </a:r>
            <a:endParaRPr lang="ru-RU" sz="1600" i="1">
              <a:latin typeface="Calibri" pitchFamily="34" charset="0"/>
            </a:endParaRPr>
          </a:p>
        </p:txBody>
      </p:sp>
      <p:pic>
        <p:nvPicPr>
          <p:cNvPr id="17420" name="Picture 2" descr="http://elite.stroyinvest.ru/img/webpage/10/222_karta_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989138"/>
            <a:ext cx="4313238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>
          <a:xfrm>
            <a:off x="323850" y="765175"/>
            <a:ext cx="8640763" cy="142875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000000"/>
                </a:solidFill>
                <a:latin typeface="Arial" charset="0"/>
              </a:rPr>
              <a:t>1998 - 2004 гг .: архитектура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000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213" y="2060575"/>
            <a:ext cx="259238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323850" y="1557338"/>
            <a:ext cx="8640763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i="1">
                <a:solidFill>
                  <a:srgbClr val="000000"/>
                </a:solidFill>
                <a:cs typeface="Arial" charset="0"/>
              </a:rPr>
              <a:t>Основная черта  — смешение архитектурных стилей. Строятся совершенно разные дома — от аляпистых «средневековых замков» до ультрасовременных из стекла и бетона. В историческом центре преобладают реконструированные особняки с расселенными «коммуналками», во внешнем убранстве которых подчеркивается старина и делается акцент на роскошь.   </a:t>
            </a:r>
            <a:endParaRPr lang="ru-RU" sz="1600" i="1">
              <a:cs typeface="Arial" charset="0"/>
            </a:endParaRPr>
          </a:p>
          <a:p>
            <a:endParaRPr lang="ru-RU" sz="110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213" y="3068638"/>
            <a:ext cx="2592387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213" y="3382963"/>
            <a:ext cx="74882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213" y="4724400"/>
            <a:ext cx="259238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Заголовок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4213" y="5040313"/>
            <a:ext cx="748823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18441" name="Прямоугольник 12"/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18442" name="Рисунок 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213100"/>
            <a:ext cx="28082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141663"/>
            <a:ext cx="24479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Рисунок 9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3141663"/>
            <a:ext cx="28813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>
          <a:xfrm>
            <a:off x="684213" y="549275"/>
            <a:ext cx="8280400" cy="358775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000000"/>
                </a:solidFill>
                <a:latin typeface="Arial" charset="0"/>
              </a:rPr>
              <a:t>1998 -2004 г.: планировки</a:t>
            </a:r>
            <a:endParaRPr lang="ru-RU" sz="3000" b="1" smtClean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213" y="2060575"/>
            <a:ext cx="259238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Заголовок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213" y="2374900"/>
            <a:ext cx="74882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213" y="3068638"/>
            <a:ext cx="2592387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Заголовок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213" y="3382963"/>
            <a:ext cx="74882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19463" name="Прямоугольник 15"/>
          <p:cNvSpPr>
            <a:spLocks noChangeArrowheads="1"/>
          </p:cNvSpPr>
          <p:nvPr/>
        </p:nvSpPr>
        <p:spPr bwMode="auto">
          <a:xfrm>
            <a:off x="250825" y="4508500"/>
            <a:ext cx="83534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solidFill>
                  <a:srgbClr val="000000"/>
                </a:solidFill>
                <a:cs typeface="Arial" charset="0"/>
              </a:rPr>
              <a:t>Характерная площадь  – 150-300 кв.м. В моде — двухуровневые квартиры с высокими потолками (от 3 м), просторными холлами, гостиными, гигантскими коридорами, ванными комнатами и санузлами.</a:t>
            </a:r>
            <a:endParaRPr lang="ru-RU" sz="1600" i="1">
              <a:cs typeface="Arial" charset="0"/>
            </a:endParaRPr>
          </a:p>
        </p:txBody>
      </p:sp>
      <p:pic>
        <p:nvPicPr>
          <p:cNvPr id="19464" name="Picture 6" descr="http://static.bn.ru/images/photo/2013_05/20130513132034172770614s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087563"/>
            <a:ext cx="25923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3" descr="http://static.bn.ru/images/photo/2013_06/20130611131757869185771s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2060575"/>
            <a:ext cx="2989262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7" descr="http://static.bn.ru/images/photo/2013_02/544020_1361535841sb.jpg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4563" y="2058988"/>
            <a:ext cx="294005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>
          <a:xfrm>
            <a:off x="684213" y="404813"/>
            <a:ext cx="7416800" cy="503237"/>
          </a:xfrm>
        </p:spPr>
        <p:txBody>
          <a:bodyPr/>
          <a:lstStyle/>
          <a:p>
            <a:pPr algn="l" eaLnBrk="1" hangingPunct="1"/>
            <a:r>
              <a:rPr lang="ru-RU" sz="2400" b="1" smtClean="0">
                <a:solidFill>
                  <a:srgbClr val="000000"/>
                </a:solidFill>
                <a:latin typeface="Arial" charset="0"/>
                <a:ea typeface="DejaVu Sans"/>
                <a:cs typeface="Arial" charset="0"/>
              </a:rPr>
              <a:t>1998 -2004 г.: инженерия и инфраструктура</a:t>
            </a:r>
            <a:r>
              <a:rPr lang="ru-RU" sz="2400" smtClean="0">
                <a:latin typeface="Arial" charset="0"/>
                <a:ea typeface="DejaVu Sans"/>
                <a:cs typeface="Arial" charset="0"/>
              </a:rPr>
              <a:t/>
            </a:r>
            <a:br>
              <a:rPr lang="ru-RU" sz="2400" smtClean="0">
                <a:latin typeface="Arial" charset="0"/>
                <a:ea typeface="DejaVu Sans"/>
                <a:cs typeface="Arial" charset="0"/>
              </a:rPr>
            </a:br>
            <a:endParaRPr lang="ru-RU" sz="2400" smtClean="0">
              <a:solidFill>
                <a:srgbClr val="404040"/>
              </a:solidFill>
              <a:latin typeface="Arial" charset="0"/>
              <a:ea typeface="DejaVu Sans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213" y="2060575"/>
            <a:ext cx="259238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Заголовок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213" y="2374900"/>
            <a:ext cx="7488237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213" y="3068638"/>
            <a:ext cx="2592387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Заголовок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213" y="3382963"/>
            <a:ext cx="748823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250825" y="4076700"/>
            <a:ext cx="85693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i="1">
                <a:solidFill>
                  <a:srgbClr val="000000"/>
                </a:solidFill>
                <a:cs typeface="Arial" charset="0"/>
              </a:rPr>
              <a:t>Не сформированы критерии классности и стандарты качества элитных объектов. Каждый девелопер определяет их для себя сам. В оформлении МОПов используются разные стили. До 2000 г. превалируют дворцовые интерьеры с хрустальными люстрами. В новых элитных домах  появляются МОПы в  стиле хай-тек.  Есть много «невыдержанных» объектов с дорогими квартирами,но входными группами с дешевой отделкой. У большинства объектов отсутствует оформленная придомовая территория</a:t>
            </a:r>
            <a:r>
              <a:rPr lang="ru-RU" sz="1200">
                <a:solidFill>
                  <a:srgbClr val="000000"/>
                </a:solidFill>
                <a:latin typeface="Calibri" pitchFamily="34" charset="0"/>
              </a:rPr>
              <a:t>.  </a:t>
            </a:r>
            <a:endParaRPr lang="ru-RU" sz="1200">
              <a:latin typeface="Calibri" pitchFamily="34" charset="0"/>
            </a:endParaRPr>
          </a:p>
        </p:txBody>
      </p:sp>
      <p:pic>
        <p:nvPicPr>
          <p:cNvPr id="20488" name="Picture 4" descr="http://nextproekt.ru/images/stories/stati/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84313"/>
            <a:ext cx="338455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6" descr="http://img-fotki.yandex.ru/get/26/fotosait99.5/0_13ea3_f2eb4166_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484313"/>
            <a:ext cx="3529013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3" y="620713"/>
            <a:ext cx="7632700" cy="287337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2781300"/>
            <a:ext cx="295275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900113" y="1773238"/>
            <a:ext cx="1511300" cy="503237"/>
          </a:xfrm>
          <a:prstGeom prst="wedgeRoundRectCallout">
            <a:avLst>
              <a:gd name="adj1" fmla="val 134660"/>
              <a:gd name="adj2" fmla="val 1806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Хочу большой…</a:t>
            </a:r>
          </a:p>
        </p:txBody>
      </p:sp>
      <p:sp>
        <p:nvSpPr>
          <p:cNvPr id="19" name="Овальная выноска 18"/>
          <p:cNvSpPr/>
          <p:nvPr/>
        </p:nvSpPr>
        <p:spPr>
          <a:xfrm>
            <a:off x="5219700" y="1484313"/>
            <a:ext cx="1584325" cy="1296987"/>
          </a:xfrm>
          <a:prstGeom prst="wedgeEllipseCallout">
            <a:avLst>
              <a:gd name="adj1" fmla="val -89006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…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дорогой</a:t>
            </a: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7092950" y="2924175"/>
            <a:ext cx="1366838" cy="1081088"/>
          </a:xfrm>
          <a:prstGeom prst="wedgeRoundRectCallout">
            <a:avLst>
              <a:gd name="adj1" fmla="val -232204"/>
              <a:gd name="adj2" fmla="val -374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….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и  чтобы с башенками </a:t>
            </a:r>
          </a:p>
        </p:txBody>
      </p:sp>
      <p:pic>
        <p:nvPicPr>
          <p:cNvPr id="21511" name="Рисунок 1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484313"/>
            <a:ext cx="13684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кругленная прямоугольная выноска 25"/>
          <p:cNvSpPr/>
          <p:nvPr/>
        </p:nvSpPr>
        <p:spPr>
          <a:xfrm>
            <a:off x="539750" y="3068638"/>
            <a:ext cx="1223963" cy="1081087"/>
          </a:xfrm>
          <a:prstGeom prst="wedgeRoundRectCallout">
            <a:avLst>
              <a:gd name="adj1" fmla="val 209944"/>
              <a:gd name="adj2" fmla="val -570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крутой дом в центре …</a:t>
            </a:r>
          </a:p>
        </p:txBody>
      </p:sp>
      <p:pic>
        <p:nvPicPr>
          <p:cNvPr id="21513" name="Picture 3" descr="http://ib3.keep4u.ru/b/2013/05/15/ab/abc6f849c8601915072e491b3ae9fdf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4149725"/>
            <a:ext cx="150018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863600" y="549275"/>
            <a:ext cx="8280400" cy="3587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ru-RU" sz="3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515" name="Прямоугольник 12"/>
          <p:cNvSpPr>
            <a:spLocks noChangeArrowheads="1"/>
          </p:cNvSpPr>
          <p:nvPr/>
        </p:nvSpPr>
        <p:spPr bwMode="auto">
          <a:xfrm>
            <a:off x="539750" y="260350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ea typeface="DejaVu Sans"/>
                <a:cs typeface="Arial" charset="0"/>
              </a:rPr>
              <a:t>1998 -2004 гг.: Портрет покупателя элиты</a:t>
            </a:r>
            <a:endParaRPr lang="ru-RU" sz="2400" b="1">
              <a:latin typeface="Calibri" pitchFamily="34" charset="0"/>
              <a:ea typeface="DejaVu Sans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>
          <a:xfrm>
            <a:off x="250825" y="476250"/>
            <a:ext cx="8713788" cy="360363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00"/>
                </a:solidFill>
                <a:latin typeface="Arial" charset="0"/>
              </a:rPr>
              <a:t>1998 — 2004 г. Предложение на рынке строящегося элитного жилья </a:t>
            </a:r>
            <a:endParaRPr lang="ru-RU" sz="2400" b="1" smtClean="0"/>
          </a:p>
        </p:txBody>
      </p:sp>
      <p:sp>
        <p:nvSpPr>
          <p:cNvPr id="23555" name="Прямоугольник 10"/>
          <p:cNvSpPr>
            <a:spLocks noChangeArrowheads="1"/>
          </p:cNvSpPr>
          <p:nvPr/>
        </p:nvSpPr>
        <p:spPr bwMode="auto">
          <a:xfrm>
            <a:off x="1116013" y="5229225"/>
            <a:ext cx="8424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solidFill>
                  <a:srgbClr val="000000"/>
                </a:solidFill>
                <a:cs typeface="Arial" charset="0"/>
              </a:rPr>
              <a:t>.</a:t>
            </a:r>
            <a:endParaRPr lang="ru-RU" sz="1600">
              <a:cs typeface="Arial" charset="0"/>
            </a:endParaRPr>
          </a:p>
        </p:txBody>
      </p:sp>
      <p:graphicFrame>
        <p:nvGraphicFramePr>
          <p:cNvPr id="24655" name="Group 79"/>
          <p:cNvGraphicFramePr>
            <a:graphicFrameLocks noGrp="1"/>
          </p:cNvGraphicFramePr>
          <p:nvPr/>
        </p:nvGraphicFramePr>
        <p:xfrm>
          <a:off x="395288" y="1484313"/>
          <a:ext cx="8280400" cy="2270126"/>
        </p:xfrm>
        <a:graphic>
          <a:graphicData uri="http://schemas.openxmlformats.org/drawingml/2006/table">
            <a:tbl>
              <a:tblPr/>
              <a:tblGrid>
                <a:gridCol w="2540000"/>
                <a:gridCol w="1819275"/>
                <a:gridCol w="1887537"/>
                <a:gridCol w="2033588"/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Показатели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5000"/>
                        <a:buFont typeface="StarSymbol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Arial" charset="0"/>
                        </a:rPr>
                        <a:t>1998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Narrow" pitchFamily="34" charset="0"/>
                          <a:cs typeface="Arial" charset="0"/>
                        </a:rPr>
                        <a:t>г.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Narrow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5000"/>
                        <a:buFont typeface="StarSymbol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Август 2003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5000"/>
                        <a:buFont typeface="StarSymbol"/>
                        <a:buChar char=""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Февраль 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45000"/>
                        <a:buFont typeface="StarSymbol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объектов в продаже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девелоперов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Цена на  объекты класса  люкс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 данных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0-4100$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2287-4088 $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Средняя цена на элитную  квартиру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430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(средняя цена рынка)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950-1100$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2989 $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88" name="Рисунок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005263"/>
            <a:ext cx="15843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9" name="Picture 2" descr="N:\Управление PR\РЕДИЗАЙН САЙТА ХОЛДИНГА\ФОТОГРАФИИ ОБЪЕКТОВ. Все\realizovannye\Zaharievskaya\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3933825"/>
            <a:ext cx="1511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0" name="Picture 3" descr="N:\Управление PR\РЕДИЗАЙН САЙТА ХОЛДИНГА\ФОТОГРАФИИ ОБЪЕКТОВ. Все\realizovannye\Zhukovskogo\gogen01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4005263"/>
            <a:ext cx="83026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91" name="Picture 1" descr="N:\Управление PR\РЕДИЗАЙН САЙТА ХОЛДИНГА\ФОТОГРАФИИ ОБЪЕКТОВ. Все\realizovannye\M_Posadskaya\posadskaya_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4005263"/>
            <a:ext cx="158273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2" name="Rectangle 78"/>
          <p:cNvSpPr>
            <a:spLocks noChangeArrowheads="1"/>
          </p:cNvSpPr>
          <p:nvPr/>
        </p:nvSpPr>
        <p:spPr bwMode="auto">
          <a:xfrm>
            <a:off x="179388" y="5300663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solidFill>
                  <a:srgbClr val="000000"/>
                </a:solidFill>
              </a:rPr>
              <a:t>4-е элитных объекта построены в историческом центре (Центральный и Петроградский районы)  в традициях петербургской классической  архитектуры: строгий  аристократизм зданий слегка разбавлен современными элементами отделки</a:t>
            </a:r>
            <a:r>
              <a:rPr lang="ru-RU" sz="1600" i="1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3593" name="Rectangle 80"/>
          <p:cNvSpPr>
            <a:spLocks noChangeArrowheads="1"/>
          </p:cNvSpPr>
          <p:nvPr/>
        </p:nvSpPr>
        <p:spPr bwMode="auto">
          <a:xfrm>
            <a:off x="250825" y="3860800"/>
            <a:ext cx="8174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0000"/>
                </a:solidFill>
              </a:rPr>
              <a:t>Объекты</a:t>
            </a:r>
            <a:r>
              <a:rPr lang="en-US" sz="1400" b="1">
                <a:solidFill>
                  <a:srgbClr val="000000"/>
                </a:solidFill>
              </a:rPr>
              <a:t> RBI</a:t>
            </a:r>
            <a:r>
              <a:rPr lang="ru-RU" sz="1400" b="1">
                <a:solidFill>
                  <a:srgbClr val="000000"/>
                </a:solidFill>
              </a:rPr>
              <a:t>: </a:t>
            </a:r>
            <a:r>
              <a:rPr lang="ru-RU" sz="1400" b="1"/>
              <a:t/>
            </a:r>
            <a:br>
              <a:rPr lang="ru-RU" sz="1400" b="1"/>
            </a:br>
            <a:endParaRPr lang="ru-RU" sz="1400" b="1"/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755650" y="5013325"/>
            <a:ext cx="12239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/>
              <a:t>1998 г.</a:t>
            </a:r>
            <a:br>
              <a:rPr lang="ru-RU" sz="1400" b="1"/>
            </a:br>
            <a:endParaRPr lang="ru-RU" sz="1400" b="1"/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2268538" y="5013325"/>
            <a:ext cx="1511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/>
              <a:t>1999 г.</a:t>
            </a:r>
            <a:br>
              <a:rPr lang="ru-RU" sz="1400" b="1"/>
            </a:br>
            <a:endParaRPr lang="ru-RU" sz="1400" b="1"/>
          </a:p>
        </p:txBody>
      </p:sp>
      <p:sp>
        <p:nvSpPr>
          <p:cNvPr id="23597" name="Rectangle 45"/>
          <p:cNvSpPr>
            <a:spLocks noChangeArrowheads="1"/>
          </p:cNvSpPr>
          <p:nvPr/>
        </p:nvSpPr>
        <p:spPr bwMode="auto">
          <a:xfrm>
            <a:off x="6659563" y="4941888"/>
            <a:ext cx="1657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/>
              <a:t>1998  - 2003 гг.</a:t>
            </a:r>
            <a:br>
              <a:rPr lang="ru-RU" sz="1400" b="1"/>
            </a:br>
            <a:endParaRPr lang="ru-RU" sz="1400" b="1"/>
          </a:p>
        </p:txBody>
      </p:sp>
      <p:sp>
        <p:nvSpPr>
          <p:cNvPr id="23598" name="Rectangle 46"/>
          <p:cNvSpPr>
            <a:spLocks noChangeArrowheads="1"/>
          </p:cNvSpPr>
          <p:nvPr/>
        </p:nvSpPr>
        <p:spPr bwMode="auto">
          <a:xfrm>
            <a:off x="4427538" y="4941888"/>
            <a:ext cx="1873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b="1"/>
              <a:t>2001 г.</a:t>
            </a:r>
            <a:br>
              <a:rPr lang="ru-RU" sz="1400" b="1"/>
            </a:br>
            <a:endParaRPr lang="ru-RU" sz="14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2693</Words>
  <Application>Microsoft Office PowerPoint</Application>
  <PresentationFormat>Экран (4:3)</PresentationFormat>
  <Paragraphs>373</Paragraphs>
  <Slides>37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Петербургская элита: от бизнеса к искусству  (1998 – 2013 гг.) </vt:lpstr>
      <vt:lpstr>Слайд 2</vt:lpstr>
      <vt:lpstr>Как все начиналось? </vt:lpstr>
      <vt:lpstr>1998 — 2004 гг: локация</vt:lpstr>
      <vt:lpstr>1998 - 2004 гг .: архитектура </vt:lpstr>
      <vt:lpstr>1998 -2004 г.: планировки</vt:lpstr>
      <vt:lpstr>1998 -2004 г.: инженерия и инфраструктура </vt:lpstr>
      <vt:lpstr> </vt:lpstr>
      <vt:lpstr>1998 — 2004 г. Предложение на рынке строящегося элитного жилья </vt:lpstr>
      <vt:lpstr> </vt:lpstr>
      <vt:lpstr> 2005 — 2008 г. Основные черты периода</vt:lpstr>
      <vt:lpstr> </vt:lpstr>
      <vt:lpstr>2005-2008 гг.:  архитектура </vt:lpstr>
      <vt:lpstr> </vt:lpstr>
      <vt:lpstr>2005 -2008 гг. : инженерия и инфраструктура  </vt:lpstr>
      <vt:lpstr>2005 -2008 гг : инженерия и инфраструктура</vt:lpstr>
      <vt:lpstr>2005 — 2008 гг.: Портрет покупателя  </vt:lpstr>
      <vt:lpstr>2005 — 2008 г. Предложение на рынке строящегося жилья   </vt:lpstr>
      <vt:lpstr>  </vt:lpstr>
      <vt:lpstr>2008 — 2009 г. Основные черты периода</vt:lpstr>
      <vt:lpstr> </vt:lpstr>
      <vt:lpstr>2008-2009 гг.:  архитектура </vt:lpstr>
      <vt:lpstr> </vt:lpstr>
      <vt:lpstr>2008 -2009 гг. : Инженерия и инфраструктура  </vt:lpstr>
      <vt:lpstr>2008 — 2009 г. Предложение на рынке строящегося жилья   </vt:lpstr>
      <vt:lpstr>  </vt:lpstr>
      <vt:lpstr>2009 — 2013 г. Основные черты периода</vt:lpstr>
      <vt:lpstr>2009 — 2013 гг. локация   </vt:lpstr>
      <vt:lpstr>2009 — 2013 г. архитектура   </vt:lpstr>
      <vt:lpstr>2009 — 2011 г. Архитектура  Из отзывов покупателей элитного жилья об одном из элитных объектов    </vt:lpstr>
      <vt:lpstr>2009 — 2013 г.: планировки   </vt:lpstr>
      <vt:lpstr> 2009 - 2013 гг. инженерия и инфраструктура   </vt:lpstr>
      <vt:lpstr>2009 — 2013 гг. Портрет покупателя элиты   </vt:lpstr>
      <vt:lpstr>   2009 — 2013 гг. Предложение на рынке строящегося жилья   </vt:lpstr>
      <vt:lpstr>    </vt:lpstr>
      <vt:lpstr>Ключевые факторы успеха  элитного проекта    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материала</dc:title>
  <dc:creator>Alexey.Golushkin</dc:creator>
  <cp:lastModifiedBy>Vera.Serejina</cp:lastModifiedBy>
  <cp:revision>90</cp:revision>
  <dcterms:created xsi:type="dcterms:W3CDTF">2013-04-10T13:01:26Z</dcterms:created>
  <dcterms:modified xsi:type="dcterms:W3CDTF">2013-08-23T10:36:45Z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0x0101002FC365F05C6981418F838F8A32DCCF2D</vt:lpwstr>
  </property>
</Properties>
</file>