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6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97" autoAdjust="0"/>
    <p:restoredTop sz="94660"/>
  </p:normalViewPr>
  <p:slideViewPr>
    <p:cSldViewPr snapToGrid="0">
      <p:cViewPr>
        <p:scale>
          <a:sx n="70" d="100"/>
          <a:sy n="70" d="100"/>
        </p:scale>
        <p:origin x="-442" y="-1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5053C22-602A-45B0-97B1-A43EAAFD58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1AC6668-B1F7-4237-92EE-25EB2261E2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0D6B2BE-A5D8-4CE5-8AB5-5AB1F54B4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AB364-AF4E-4125-A014-1499C2875824}" type="datetimeFigureOut">
              <a:rPr lang="ru-RU" smtClean="0"/>
              <a:pPr/>
              <a:t>01.04.2018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9DACE47-82B1-4BBF-8EA5-97B7CD93E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ADBDBDD-C9D5-40E3-B8D7-95F7CBE4A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872A-8223-409E-B2BF-4DCF36B440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8837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2620CAE-3BAF-4F31-A95A-5D61EE35D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8D76E83-E0F5-41F0-81EC-CAF6D318FA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2EB1685-3293-455E-81AA-786229B62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AB364-AF4E-4125-A014-1499C2875824}" type="datetimeFigureOut">
              <a:rPr lang="ru-RU" smtClean="0"/>
              <a:pPr/>
              <a:t>01.04.2018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6F350B1-82EB-416E-BE24-6098D4893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5086A9B-BAD0-4AEA-98FC-9DE078E35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872A-8223-409E-B2BF-4DCF36B440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866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3F088CD9-2516-4EA5-ADA5-4DB1F6B092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FE715A8-3090-4E26-8B5B-B1E56622A4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59EFDA2-C5AE-4F4A-A431-91248056B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AB364-AF4E-4125-A014-1499C2875824}" type="datetimeFigureOut">
              <a:rPr lang="ru-RU" smtClean="0"/>
              <a:pPr/>
              <a:t>01.04.2018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FE810AE-BF2E-4FC7-9562-C75DA1116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BB8F2D3-0C94-4DB3-BD76-C2630D4B2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872A-8223-409E-B2BF-4DCF36B440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2127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EB1DC24-017E-4B37-A36F-F3802FF9D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16C26D1-06DB-4D50-B9C4-618F97731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1C5CB2A-4FCA-4237-8503-C73913D76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AB364-AF4E-4125-A014-1499C2875824}" type="datetimeFigureOut">
              <a:rPr lang="ru-RU" smtClean="0"/>
              <a:pPr/>
              <a:t>01.04.2018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1B01E24-D470-478D-9BE9-4FC3EEC2A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4156C6B-61A5-4A73-A133-6628B377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872A-8223-409E-B2BF-4DCF36B440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0188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F85751F-549C-4533-ADC7-79D94718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2C90AA7-435D-4BA7-BB88-F69B9955C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AD11D07-49D1-46BE-BB65-9BD151172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AB364-AF4E-4125-A014-1499C2875824}" type="datetimeFigureOut">
              <a:rPr lang="ru-RU" smtClean="0"/>
              <a:pPr/>
              <a:t>01.04.2018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8B6AA54-2128-4273-AA8C-EB643472F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3A73C78-BA04-4343-845F-20BED325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872A-8223-409E-B2BF-4DCF36B440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163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ACA3694-A657-4885-9CFC-075FC73A2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5313DD6-230B-4835-8CE3-2581527BFB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7E54D47-7A87-4FA7-8F03-09E3372B12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FB70406-DC36-4636-9653-4F336DDE4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AB364-AF4E-4125-A014-1499C2875824}" type="datetimeFigureOut">
              <a:rPr lang="ru-RU" smtClean="0"/>
              <a:pPr/>
              <a:t>01.04.2018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0E18F31-9117-475D-A394-94A69102B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1428A53-FD62-4033-9D14-F2E6A93D7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872A-8223-409E-B2BF-4DCF36B440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1654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ACDE78E-687B-437F-8D03-D9053650A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C013679-7D87-403F-8855-E4E652B3D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24F1A2B-61BA-46AB-8C7F-E9EBA91CC2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CE8265EC-F0B0-48A2-A2D6-B55965F171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22046633-6929-45E2-898C-6BB664D2C6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A940780F-C83A-4CAF-90ED-B5502201E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AB364-AF4E-4125-A014-1499C2875824}" type="datetimeFigureOut">
              <a:rPr lang="ru-RU" smtClean="0"/>
              <a:pPr/>
              <a:t>01.04.2018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C02EA6B5-80DF-4E28-9B4C-5D7F12B3D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EE254515-B788-4F42-AD30-29446BFF6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872A-8223-409E-B2BF-4DCF36B440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1007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2928709-2EBA-435F-A9C8-C01C4AF90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C3BC7A54-22D5-4913-BF02-2454E3747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AB364-AF4E-4125-A014-1499C2875824}" type="datetimeFigureOut">
              <a:rPr lang="ru-RU" smtClean="0"/>
              <a:pPr/>
              <a:t>01.04.2018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288843AA-2210-41FD-A0D2-488F97CAD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4E840B1-92DC-4CDC-A020-11F5A4AEA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872A-8223-409E-B2BF-4DCF36B440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7879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A0F7E086-BF99-44A6-850F-0E2A83988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AB364-AF4E-4125-A014-1499C2875824}" type="datetimeFigureOut">
              <a:rPr lang="ru-RU" smtClean="0"/>
              <a:pPr/>
              <a:t>01.04.2018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4F566B45-E233-4F3B-990F-EF856D61C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D618F5F8-06A2-45F0-958E-0AD543F1A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872A-8223-409E-B2BF-4DCF36B440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2644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90AED99-9A20-428D-9B7A-89458B2FD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72BF539-EFA6-4DF4-BC24-1DA5BAC5F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D397E81-0FBF-45D6-82D8-731B41CA7C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A76A176-735C-4016-A8CF-C230EFEB9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AB364-AF4E-4125-A014-1499C2875824}" type="datetimeFigureOut">
              <a:rPr lang="ru-RU" smtClean="0"/>
              <a:pPr/>
              <a:t>01.04.2018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05A1523-4D69-44FA-94EA-59B9974A5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761BB27-322B-4288-8D50-BB9B03393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872A-8223-409E-B2BF-4DCF36B440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2531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654E27D-545A-4E44-8800-72F2C9331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3281838E-0E2C-41A8-8A7E-371B0DE17E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111B7A5-9D91-4F6E-8080-0FFEA64DC4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10CD303-94B1-416A-8E69-42C25C088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AB364-AF4E-4125-A014-1499C2875824}" type="datetimeFigureOut">
              <a:rPr lang="ru-RU" smtClean="0"/>
              <a:pPr/>
              <a:t>01.04.2018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4538BFC-E738-458F-B08D-9999A6739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8CA9F3A-180A-41CB-90E7-C802AEF24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B872A-8223-409E-B2BF-4DCF36B440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2641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09DC86D-D2A6-44B8-B1B6-40772D210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B119448-81E8-470F-8CB9-0561763C29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192DAF3-CD91-4DA4-A799-301C87D0A5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AB364-AF4E-4125-A014-1499C2875824}" type="datetimeFigureOut">
              <a:rPr lang="ru-RU" smtClean="0"/>
              <a:pPr/>
              <a:t>01.04.2018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8CAEF15-29E8-4AA2-A013-A3C963C10D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C31E9D0-9C13-478A-BA4A-4EC96C4B00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B872A-8223-409E-B2BF-4DCF36B440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8094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C2D5370-828F-40C7-8BCD-DA66A5D8CE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1175659"/>
            <a:ext cx="11473542" cy="1722022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Сергей Геннадьевич Стерник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профессор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Финуниверситета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 Правительстве РФ,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д.э.н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., профессор,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гендиректор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ООО 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Стерникс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Консалтинг», сертифицированный «Деловой Россией» аналитик-эксперт рынка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недвижимости,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79035497765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@yandex.ru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70012D1-3D2B-43DC-AFB4-CEF77F890E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1629" y="3144837"/>
            <a:ext cx="11059884" cy="2591933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Жилищный рынок Москвы. Итоги года и особенности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развития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(доклад на конференции «Анализ и прогноз рынка недвижимости и строительства» Сочинского Всероссийского жилищного конгресса 20.04.2018)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5F98CF9-432B-4EB6-92D8-A731ECFA4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1F698C3-8C86-4AEF-80CC-24A005D19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77882" y="188640"/>
            <a:ext cx="3535363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813488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DCD67800-37AC-4E14-89B0-F79DCB3FB86D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165600" y="1573887"/>
            <a:ext cx="0" cy="3710227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B3BCFF37-DB0E-4687-BB8D-F2B569A8154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/>
          <a:stretch/>
        </p:blipFill>
        <p:spPr>
          <a:xfrm>
            <a:off x="4283922" y="1573886"/>
            <a:ext cx="3537345" cy="3710227"/>
          </a:xfrm>
          <a:prstGeom prst="rect">
            <a:avLst/>
          </a:prstGeom>
        </p:spPr>
      </p:pic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C300B82D-24CD-4A0B-A150-9B7E9184BF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/>
          <a:stretch/>
        </p:blipFill>
        <p:spPr>
          <a:xfrm>
            <a:off x="484632" y="1573886"/>
            <a:ext cx="3517119" cy="3710227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84404417-A4CD-4851-849F-A00F5B13949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/>
          <a:srcRect/>
          <a:stretch/>
        </p:blipFill>
        <p:spPr>
          <a:xfrm>
            <a:off x="8162336" y="1573887"/>
            <a:ext cx="3517120" cy="3710226"/>
          </a:xfrm>
          <a:prstGeom prst="rect">
            <a:avLst/>
          </a:prstGeom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xmlns="" id="{20F1788F-A5AE-4188-8274-F7F2E3833ECD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7995920" y="1573887"/>
            <a:ext cx="0" cy="3710227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07148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283944B-37B5-46DA-861E-B7C06B8B2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 Москву, в Москву…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702A0D6-42B1-4145-8653-4AD6D3E4C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228600" algn="just">
              <a:lnSpc>
                <a:spcPct val="150000"/>
              </a:lnSpc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Соотношение объемов поглощения на первичном рынке Москвы и Московской области за 2017 год составило 37,3 / 62,7%. В 2016 г. указанное соотношение составляло 27,4 / 72,6%, т.е. доля Москвы растет, демонстрируя переориентирование потока покупателей на относительно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подешевевший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рынок (с учетом факторов качества и местоположения).</a:t>
            </a:r>
          </a:p>
          <a:p>
            <a:pPr indent="228600" algn="just">
              <a:lnSpc>
                <a:spcPct val="150000"/>
              </a:lnSpc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На вторичном рынке Московской области число зарегистрированных сделок с жильем третий год подряд (начиная с 1 кв. 2015 года) продолжало снижаться, и по итогам за год составило 49 392 единиц (- 20% к 2016 г.).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47737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152203FE-A36C-4625-A880-00AEA78E67A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3326" y="1021405"/>
            <a:ext cx="10765348" cy="5265294"/>
          </a:xfrm>
          <a:prstGeom prst="rect">
            <a:avLst/>
          </a:prstGeom>
        </p:spPr>
      </p:pic>
      <p:sp>
        <p:nvSpPr>
          <p:cNvPr id="11" name="Объект 10">
            <a:extLst>
              <a:ext uri="{FF2B5EF4-FFF2-40B4-BE49-F238E27FC236}">
                <a16:creationId xmlns:a16="http://schemas.microsoft.com/office/drawing/2014/main" xmlns="" id="{D20AE64C-ADCF-4773-9F87-D0F63C570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23529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4CA972AE-74DE-4033-9378-D23465AB1D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3467" y="1149806"/>
            <a:ext cx="10905066" cy="4558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21098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3" descr="Изображение выглядит как музык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xmlns="" id="{C0D8EF00-E4A4-47D9-949F-B80B47A471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3467" y="1152567"/>
            <a:ext cx="10905066" cy="455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92266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Изображение выглядит как снимок экран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xmlns="" id="{876BEEC6-4AC9-4573-975C-37C22427F2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4835" y="643466"/>
            <a:ext cx="10662329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62791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C3C857EB-935A-4B17-B5E9-4A01BB7381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3467" y="996195"/>
            <a:ext cx="10905066" cy="486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6030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Изображение выглядит как снимок экрана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xmlns="" id="{0339D816-397B-40F6-94BC-DAB76CC592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3467" y="1096075"/>
            <a:ext cx="10905066" cy="4665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63779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91C573E-4C8B-49FE-8C88-279FEBF3D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Для первичного и вторичного рынков Москвы: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7AA60FC-84BB-4883-8AE5-AEE1FDE2B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Объем предложения (вследствие значительного роста объема поглощения) перестал расти и начал снижаться;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Объем предъявленного спроса продолжил свой рост;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 результате соотношение спрос/предложение перешло в положительную зону;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 результате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стабилизация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цен с вероятностью возможного повышения.</a:t>
            </a:r>
          </a:p>
          <a:p>
            <a:endParaRPr lang="ru-RU" b="1" dirty="0"/>
          </a:p>
          <a:p>
            <a:pPr marL="0" indent="0" algn="ctr">
              <a:buNone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842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259D817-3A07-44FE-A08B-E63326ABC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187"/>
            <a:ext cx="10515600" cy="1554501"/>
          </a:xfrm>
        </p:spPr>
        <p:txBody>
          <a:bodyPr>
            <a:noAutofit/>
          </a:bodyPr>
          <a:lstStyle/>
          <a:p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000" b="1" dirty="0"/>
              <a:t>Основными источниками данных являются порталы Блумберга, Росстата, Росреестра, ЦБ РФ и др., а также ЕРЗ (Единый реестр застройщиков), аналитических центров и компаний-участников рынка, включая собственные данные ООО «Стерникс Консалтинг».</a:t>
            </a:r>
            <a:br>
              <a:rPr lang="ru-RU" sz="2000" b="1" dirty="0"/>
            </a:br>
            <a:r>
              <a:rPr lang="ru-RU" sz="2400" dirty="0"/>
              <a:t> 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E15BA66-C2A6-4A74-BE01-BF0CF2B54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ru-RU" dirty="0"/>
              <a:t>По данным МВФ, в 2017 году начался синхронный рост мировой экономики: все семь крупнейших экономик мира – США, Китай, Германия, Япония, Франция, Великобритания, Индия – выросли более чем на 1,5%. И впервые после финансового кризиса росли все 45 стран, которые отслеживает ОЭСР. </a:t>
            </a:r>
          </a:p>
          <a:p>
            <a:pPr lvl="1" algn="just"/>
            <a:endParaRPr lang="ru-RU" dirty="0"/>
          </a:p>
          <a:p>
            <a:pPr lvl="1" algn="just"/>
            <a:r>
              <a:rPr lang="ru-RU" dirty="0"/>
              <a:t>МВФ повысил прогноз по росту мирового ВВП до 3,9% в 2018 и 2019 гг., отметив «наиболее полномасштабное синхронное ускорение мирового роста с 2010 г.». </a:t>
            </a:r>
          </a:p>
          <a:p>
            <a:pPr lvl="1" algn="just"/>
            <a:endParaRPr lang="ru-RU" dirty="0"/>
          </a:p>
          <a:p>
            <a:pPr lvl="1" algn="just"/>
            <a:r>
              <a:rPr lang="ru-RU" dirty="0"/>
              <a:t>Санкции и торгово-валютное противостояние</a:t>
            </a:r>
          </a:p>
          <a:p>
            <a:pPr lvl="1"/>
            <a:endParaRPr lang="ru-RU" dirty="0"/>
          </a:p>
          <a:p>
            <a:pPr lvl="1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3969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B7658B6-F359-433D-85BC-F7301FBF1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5846"/>
          </a:xfrm>
        </p:spPr>
        <p:txBody>
          <a:bodyPr>
            <a:normAutofit fontScale="90000"/>
          </a:bodyPr>
          <a:lstStyle/>
          <a:p>
            <a:pPr indent="457200">
              <a:lnSpc>
                <a:spcPct val="150000"/>
              </a:lnSpc>
            </a:pPr>
            <a:r>
              <a:rPr lang="ru-RU" sz="2200" dirty="0"/>
              <a:t/>
            </a:r>
            <a:br>
              <a:rPr lang="ru-RU" sz="2200" dirty="0"/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 РФ в прошедшем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году не произошло устойчивого восстановления макроэкономики, рост ВВП составил 1,5%, но сохранялась значительная внутригодовая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волатильность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FF6EDC2E-0264-48F9-9E3F-96E22F3209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03451" y="1504313"/>
            <a:ext cx="8728865" cy="4138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7604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F1A8DEF-C2A5-40CE-87B2-C0695DF88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>
              <a:lnSpc>
                <a:spcPct val="100000"/>
              </a:lnSpc>
            </a:pPr>
            <a:r>
              <a:rPr lang="ru-RU" sz="2700" dirty="0"/>
              <a:t/>
            </a:r>
            <a:br>
              <a:rPr lang="ru-RU" sz="2700" dirty="0"/>
            </a:br>
            <a:r>
              <a:rPr lang="ru-RU" sz="2700" b="1" dirty="0"/>
              <a:t>Увеличение доли скрытых доходов населения по отношению к доле оплаты труда и критическое расходование сбережений населения в 2017 году является макрофинансовым фактором роста платежеспособного спроса на рынке недвижимости? </a:t>
            </a:r>
            <a:r>
              <a:rPr lang="ru-RU" sz="3100" dirty="0"/>
              <a:t/>
            </a:r>
            <a:br>
              <a:rPr lang="ru-RU" sz="3100" dirty="0"/>
            </a:br>
            <a:endParaRPr lang="ru-RU" sz="3100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1261EA8B-724F-4081-B0BE-CF947CA55F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58047250"/>
              </p:ext>
            </p:extLst>
          </p:nvPr>
        </p:nvGraphicFramePr>
        <p:xfrm>
          <a:off x="953311" y="1945533"/>
          <a:ext cx="10301591" cy="4474724"/>
        </p:xfrm>
        <a:graphic>
          <a:graphicData uri="http://schemas.openxmlformats.org/drawingml/2006/table">
            <a:tbl>
              <a:tblPr firstRow="1" firstCol="1" bandRow="1"/>
              <a:tblGrid>
                <a:gridCol w="5150244">
                  <a:extLst>
                    <a:ext uri="{9D8B030D-6E8A-4147-A177-3AD203B41FA5}">
                      <a16:colId xmlns:a16="http://schemas.microsoft.com/office/drawing/2014/main" xmlns="" val="1644281172"/>
                    </a:ext>
                  </a:extLst>
                </a:gridCol>
                <a:gridCol w="5151347">
                  <a:extLst>
                    <a:ext uri="{9D8B030D-6E8A-4147-A177-3AD203B41FA5}">
                      <a16:colId xmlns:a16="http://schemas.microsoft.com/office/drawing/2014/main" xmlns="" val="2848716596"/>
                    </a:ext>
                  </a:extLst>
                </a:gridCol>
              </a:tblGrid>
              <a:tr h="4474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Потребление домашних хозяйств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Рост 3,4%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01646401"/>
                  </a:ext>
                </a:extLst>
              </a:tr>
              <a:tr h="4474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Дефлятор ВВП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Рост 5,5%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74743952"/>
                  </a:ext>
                </a:extLst>
              </a:tr>
              <a:tr h="4474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Дефлятор потребления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Рост 3,3%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00754053"/>
                  </a:ext>
                </a:extLst>
              </a:tr>
              <a:tr h="8949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Номинальные доходы населения составили 55,1 трлн.руб.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Рост 1,8%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37390284"/>
                  </a:ext>
                </a:extLst>
              </a:tr>
              <a:tr h="4474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т.ч. оплата труда 22,7 трлн.руб.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Рост 2,3%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8487916"/>
                  </a:ext>
                </a:extLst>
              </a:tr>
              <a:tr h="8949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Оплата труда, включая скрытые доходы – 44,0 трлн.руб.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Рост 7%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59912781"/>
                  </a:ext>
                </a:extLst>
              </a:tr>
              <a:tr h="8949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Сбережения населения по итогам 2017 г. – 4,6 трлн.руб.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Падение 24,6%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57566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10259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C58867D-44CD-411A-B40F-94DE3C781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indent="457200">
              <a:lnSpc>
                <a:spcPct val="150000"/>
              </a:lnSpc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 2017 году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падение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реальных располагаемых доходов населения составило только 1,7%, что значительно меньше, чем в 2016 году, когда падение достигло 5,8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%.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Это второй благоприятный макроэкономический сигнал для рынка недвижимости, хотя и пока весьма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слабый.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ECD47EEC-31FE-4BB0-9D76-F607C64298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1743464"/>
            <a:ext cx="10616514" cy="506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42381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FAC588A-73E5-41A4-B24A-5C01170BF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724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Все хотят посмотреть в завтрашний день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1DDDD2C-A440-4F14-992E-14177A8C0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658" y="1237796"/>
            <a:ext cx="11408228" cy="4351338"/>
          </a:xfrm>
        </p:spPr>
        <p:txBody>
          <a:bodyPr>
            <a:noAutofit/>
          </a:bodyPr>
          <a:lstStyle/>
          <a:p>
            <a:pPr indent="228600" algn="just">
              <a:lnSpc>
                <a:spcPct val="150000"/>
              </a:lnSpc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Инфляция в России достигла исторического минимума 2,7% (США 2,1%, Европа 1,4%), но </a:t>
            </a:r>
            <a:r>
              <a:rPr lang="ru-RU" sz="1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инфляционные ожидания россиян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по-прежнему выражаются в двузначных числах. Это связано как с продолжающимся падением реальных доходов населения, так и с недостатками информационной политики ЦБ. </a:t>
            </a:r>
          </a:p>
          <a:p>
            <a:pPr indent="228600" algn="just">
              <a:lnSpc>
                <a:spcPct val="150000"/>
              </a:lnSpc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Даже после декабрьского сокращения ключевой ставки на 50 базисных пунктов (до 7,75%) она по-прежнему сильно превышает инфляцию. Консерватизм регулятора во многом связан с </a:t>
            </a:r>
            <a:r>
              <a:rPr lang="ru-RU" sz="1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высокими инфляционными ожиданиями.</a:t>
            </a:r>
          </a:p>
          <a:p>
            <a:pPr indent="228600" algn="just">
              <a:lnSpc>
                <a:spcPct val="150000"/>
              </a:lnSpc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В экономике сформировались условия для «инфляционных качелей», то есть такой ситуации, при   которой   инфляция, опустившись  до  минимальных  значений, может вернуться к фоновым показателям в 3,5-4%+. Это создает </a:t>
            </a:r>
            <a:r>
              <a:rPr lang="ru-RU" sz="1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риски очередного тура снижения реальных зарплат в частном секторе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, так как бизнес реагирует на такие колебания, как правило, с определенным запаздыванием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6878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8022424C-7D9E-4248-B6BA-D9368AE65F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68771" y="840259"/>
            <a:ext cx="10879762" cy="518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66127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Изображение выглядит как текст, карт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xmlns="" id="{E2183371-DAE3-434B-8B93-0FD1FE1266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30438" y="643466"/>
            <a:ext cx="9731123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91150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Изображение выглядит как снимок экран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xmlns="" id="{D895FAFA-47F3-4CD1-A032-80EDC92B31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/>
          <a:srcRect l="1638" r="1" b="1"/>
          <a:stretch/>
        </p:blipFill>
        <p:spPr>
          <a:xfrm>
            <a:off x="643467" y="643467"/>
            <a:ext cx="10905066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659305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</TotalTime>
  <Words>493</Words>
  <Application>Microsoft Office PowerPoint</Application>
  <PresentationFormat>Произвольный</PresentationFormat>
  <Paragraphs>42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Сергей Геннадьевич Стерник,   профессор Финуниверситета при Правительстве РФ, д.э.н., профессор,  гендиректор ООО  «Стерникс Консалтинг», сертифицированный «Деловой Россией» аналитик-эксперт рынка недвижимости, 79035497765@yandex.ru</vt:lpstr>
      <vt:lpstr>  Основными источниками данных являются порталы Блумберга, Росстата, Росреестра, ЦБ РФ и др., а также ЕРЗ (Единый реестр застройщиков), аналитических центров и компаний-участников рынка, включая собственные данные ООО «Стерникс Консалтинг».   </vt:lpstr>
      <vt:lpstr> В РФ в прошедшем году не произошло устойчивого восстановления макроэкономики, рост ВВП составил 1,5%, но сохранялась значительная внутригодовая волатильность. </vt:lpstr>
      <vt:lpstr> Увеличение доли скрытых доходов населения по отношению к доле оплаты труда и критическое расходование сбережений населения в 2017 году является макрофинансовым фактором роста платежеспособного спроса на рынке недвижимости?  </vt:lpstr>
      <vt:lpstr>В 2017 году падение реальных располагаемых доходов населения составило только 1,7%, что значительно меньше, чем в 2016 году, когда падение достигло 5,8%.  Это второй благоприятный макроэкономический сигнал для рынка недвижимости, хотя и пока весьма слабый.</vt:lpstr>
      <vt:lpstr>Все хотят посмотреть в завтрашний день</vt:lpstr>
      <vt:lpstr>Слайд 7</vt:lpstr>
      <vt:lpstr>Слайд 8</vt:lpstr>
      <vt:lpstr>Слайд 9</vt:lpstr>
      <vt:lpstr>Слайд 10</vt:lpstr>
      <vt:lpstr>В Москву, в Москву…</vt:lpstr>
      <vt:lpstr>Слайд 12</vt:lpstr>
      <vt:lpstr>Слайд 13</vt:lpstr>
      <vt:lpstr>Слайд 14</vt:lpstr>
      <vt:lpstr>Слайд 15</vt:lpstr>
      <vt:lpstr>Слайд 16</vt:lpstr>
      <vt:lpstr>Слайд 17</vt:lpstr>
      <vt:lpstr>Для первичного и вторичного рынков Москвы: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Сергей Геннадьевич Стерник 79035497765@yandex.ru</dc:title>
  <dc:creator>Сергей Стерник</dc:creator>
  <cp:lastModifiedBy>lenovo</cp:lastModifiedBy>
  <cp:revision>32</cp:revision>
  <dcterms:created xsi:type="dcterms:W3CDTF">2018-03-28T06:51:49Z</dcterms:created>
  <dcterms:modified xsi:type="dcterms:W3CDTF">2018-04-01T13:15:05Z</dcterms:modified>
</cp:coreProperties>
</file>