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72" r:id="rId4"/>
    <p:sldId id="260" r:id="rId5"/>
    <p:sldId id="261" r:id="rId6"/>
    <p:sldId id="273" r:id="rId7"/>
    <p:sldId id="274" r:id="rId8"/>
    <p:sldId id="276" r:id="rId9"/>
    <p:sldId id="267" r:id="rId10"/>
    <p:sldId id="270" r:id="rId11"/>
    <p:sldId id="277" r:id="rId12"/>
    <p:sldId id="258" r:id="rId13"/>
  </p:sldIdLst>
  <p:sldSz cx="10693400" cy="7561263"/>
  <p:notesSz cx="6794500" cy="99314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E49969"/>
    <a:srgbClr val="DABA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6" autoAdjust="0"/>
  </p:normalViewPr>
  <p:slideViewPr>
    <p:cSldViewPr>
      <p:cViewPr varScale="1">
        <p:scale>
          <a:sx n="93" d="100"/>
          <a:sy n="93" d="100"/>
        </p:scale>
        <p:origin x="-1074" y="-90"/>
      </p:cViewPr>
      <p:guideLst>
        <p:guide orient="horz"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_&#1053;&#1080;&#1085;&#1072;\&#1044;&#1054;&#1050;&#1059;&#1052;&#1045;&#1053;&#1058;&#1067;\&#1053;&#1080;&#1085;&#1091;&#1089;&#1077;&#1095;&#1082;&#1072;\bl\&#1086;&#1073;&#1079;&#1086;&#1088;&#1099;%20Blackwood\H1_2013\4%20&#1040;&#1087;&#1072;&#1088;&#1090;&#1072;&#1084;&#1077;&#1085;&#1090;&#1099;_&#1053;1_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1888782037110988E-2"/>
          <c:y val="7.8330521184851953E-2"/>
          <c:w val="0.87806190384419602"/>
          <c:h val="0.66874343832021066"/>
        </c:manualLayout>
      </c:layout>
      <c:lineChart>
        <c:grouping val="standard"/>
        <c:ser>
          <c:idx val="1"/>
          <c:order val="0"/>
          <c:marker>
            <c:symbol val="diamond"/>
            <c:size val="4"/>
          </c:marker>
          <c:dLbls>
            <c:dLbl>
              <c:idx val="15"/>
              <c:layout>
                <c:manualLayout>
                  <c:x val="0.34418675411034494"/>
                  <c:y val="-0.13245415530576621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sz="800" b="1"/>
                      <a:t>293</a:t>
                    </a:r>
                  </a:p>
                  <a:p>
                    <a:pPr>
                      <a:defRPr b="1"/>
                    </a:pPr>
                    <a:r>
                      <a:rPr lang="ru-RU" sz="800" b="1"/>
                      <a:t>тыс. руб.</a:t>
                    </a:r>
                    <a:endParaRPr lang="en-US" sz="800" b="1"/>
                  </a:p>
                </c:rich>
              </c:tx>
              <c:spPr/>
              <c:showVal val="1"/>
            </c:dLbl>
            <c:delete val="1"/>
          </c:dLbls>
          <c:cat>
            <c:numRef>
              <c:f>Значения!$C$50:$AI$50</c:f>
              <c:numCache>
                <c:formatCode>mmm\-yy</c:formatCode>
                <c:ptCount val="33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</c:numCache>
            </c:numRef>
          </c:cat>
          <c:val>
            <c:numRef>
              <c:f>Значения!$C$53:$AI$53</c:f>
              <c:numCache>
                <c:formatCode>0.0</c:formatCode>
                <c:ptCount val="33"/>
                <c:pt idx="0">
                  <c:v>216.59100000000001</c:v>
                </c:pt>
                <c:pt idx="1">
                  <c:v>215.67749999999998</c:v>
                </c:pt>
                <c:pt idx="2">
                  <c:v>217.23759999999999</c:v>
                </c:pt>
                <c:pt idx="3">
                  <c:v>211.75</c:v>
                </c:pt>
                <c:pt idx="4">
                  <c:v>214.73549999999997</c:v>
                </c:pt>
                <c:pt idx="5">
                  <c:v>207.2</c:v>
                </c:pt>
                <c:pt idx="6">
                  <c:v>210.52</c:v>
                </c:pt>
                <c:pt idx="7">
                  <c:v>222.53</c:v>
                </c:pt>
                <c:pt idx="8">
                  <c:v>267.65199999999999</c:v>
                </c:pt>
                <c:pt idx="9">
                  <c:v>270.89999999999981</c:v>
                </c:pt>
                <c:pt idx="10">
                  <c:v>281.82</c:v>
                </c:pt>
                <c:pt idx="11">
                  <c:v>292.29399999999964</c:v>
                </c:pt>
                <c:pt idx="12">
                  <c:v>298.76</c:v>
                </c:pt>
                <c:pt idx="13">
                  <c:v>295.95999999999981</c:v>
                </c:pt>
                <c:pt idx="14">
                  <c:v>292</c:v>
                </c:pt>
                <c:pt idx="15">
                  <c:v>292</c:v>
                </c:pt>
                <c:pt idx="16">
                  <c:v>292</c:v>
                </c:pt>
                <c:pt idx="17">
                  <c:v>329.08</c:v>
                </c:pt>
                <c:pt idx="18">
                  <c:v>316.54000000000002</c:v>
                </c:pt>
                <c:pt idx="19">
                  <c:v>304</c:v>
                </c:pt>
                <c:pt idx="20">
                  <c:v>299.5</c:v>
                </c:pt>
                <c:pt idx="21">
                  <c:v>306.89999999999981</c:v>
                </c:pt>
                <c:pt idx="22">
                  <c:v>308.05</c:v>
                </c:pt>
                <c:pt idx="23">
                  <c:v>310.44</c:v>
                </c:pt>
                <c:pt idx="24">
                  <c:v>310.5</c:v>
                </c:pt>
                <c:pt idx="25">
                  <c:v>310</c:v>
                </c:pt>
                <c:pt idx="26">
                  <c:v>299.04700000000008</c:v>
                </c:pt>
                <c:pt idx="27">
                  <c:v>288.10000000000002</c:v>
                </c:pt>
                <c:pt idx="28">
                  <c:v>288.05</c:v>
                </c:pt>
                <c:pt idx="29">
                  <c:v>288.06299999999999</c:v>
                </c:pt>
                <c:pt idx="30">
                  <c:v>290</c:v>
                </c:pt>
                <c:pt idx="31">
                  <c:v>290.5</c:v>
                </c:pt>
                <c:pt idx="32">
                  <c:v>292.95800000000003</c:v>
                </c:pt>
              </c:numCache>
            </c:numRef>
          </c:val>
        </c:ser>
        <c:dLbls>
          <c:showVal val="1"/>
        </c:dLbls>
        <c:marker val="1"/>
        <c:axId val="96585600"/>
        <c:axId val="96587136"/>
      </c:lineChart>
      <c:dateAx>
        <c:axId val="96585600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6587136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96587136"/>
        <c:scaling>
          <c:orientation val="minMax"/>
          <c:max val="400"/>
          <c:min val="50"/>
        </c:scaling>
        <c:axPos val="l"/>
        <c:majorGridlines>
          <c:spPr>
            <a:ln w="3175">
              <a:solidFill>
                <a:srgbClr val="C0C0C0"/>
              </a:solidFill>
              <a:prstDash val="dash"/>
            </a:ln>
          </c:spPr>
        </c:majorGridlines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65856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47122-50C6-4F8C-B218-AE59CC2E2D75}" type="doc">
      <dgm:prSet loTypeId="urn:microsoft.com/office/officeart/2005/8/layout/h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2145CBC-D5BC-429B-A49F-CCD0FEE9C08A}">
      <dgm:prSet custT="1"/>
      <dgm:spPr/>
      <dgm:t>
        <a:bodyPr/>
        <a:lstStyle/>
        <a:p>
          <a:pPr rtl="0"/>
          <a:r>
            <a:rPr lang="ru-RU" sz="2600" dirty="0" smtClean="0">
              <a:latin typeface="Arial" pitchFamily="34" charset="0"/>
              <a:cs typeface="Arial" pitchFamily="34" charset="0"/>
            </a:rPr>
            <a:t>до кризиса</a:t>
          </a:r>
          <a:endParaRPr lang="ru-RU" sz="2600" dirty="0">
            <a:latin typeface="Arial" pitchFamily="34" charset="0"/>
            <a:cs typeface="Arial" pitchFamily="34" charset="0"/>
          </a:endParaRPr>
        </a:p>
      </dgm:t>
    </dgm:pt>
    <dgm:pt modelId="{D8045614-7DE1-4550-91F0-D88FC23F6C10}" type="parTrans" cxnId="{BFC50810-C568-421D-9383-E66CB64F0AEB}">
      <dgm:prSet/>
      <dgm:spPr/>
      <dgm:t>
        <a:bodyPr/>
        <a:lstStyle/>
        <a:p>
          <a:endParaRPr lang="ru-RU"/>
        </a:p>
      </dgm:t>
    </dgm:pt>
    <dgm:pt modelId="{79EF743F-8B70-4F5D-9D5E-4421BE37012B}" type="sibTrans" cxnId="{BFC50810-C568-421D-9383-E66CB64F0AEB}">
      <dgm:prSet/>
      <dgm:spPr/>
      <dgm:t>
        <a:bodyPr/>
        <a:lstStyle/>
        <a:p>
          <a:endParaRPr lang="ru-RU"/>
        </a:p>
      </dgm:t>
    </dgm:pt>
    <dgm:pt modelId="{DE600266-9AE5-472D-AEFE-140BFD8502B2}">
      <dgm:prSet custT="1"/>
      <dgm:spPr/>
      <dgm:t>
        <a:bodyPr/>
        <a:lstStyle/>
        <a:p>
          <a:pPr rtl="0"/>
          <a:r>
            <a:rPr lang="ru-RU" sz="2600" dirty="0" smtClean="0">
              <a:latin typeface="Arial" pitchFamily="34" charset="0"/>
              <a:cs typeface="Arial" pitchFamily="34" charset="0"/>
            </a:rPr>
            <a:t>после</a:t>
          </a:r>
          <a:r>
            <a:rPr lang="ru-RU" sz="4200" dirty="0" smtClean="0"/>
            <a:t> 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кризиса</a:t>
          </a:r>
        </a:p>
      </dgm:t>
    </dgm:pt>
    <dgm:pt modelId="{0D60542A-E08E-47A0-9B86-4C406FB853B3}" type="parTrans" cxnId="{5AC4CFC8-9831-4747-BDDB-0C8B3ADD0978}">
      <dgm:prSet/>
      <dgm:spPr/>
      <dgm:t>
        <a:bodyPr/>
        <a:lstStyle/>
        <a:p>
          <a:endParaRPr lang="ru-RU"/>
        </a:p>
      </dgm:t>
    </dgm:pt>
    <dgm:pt modelId="{F29D391B-DCB7-41D0-817D-CE23817FAA37}" type="sibTrans" cxnId="{5AC4CFC8-9831-4747-BDDB-0C8B3ADD0978}">
      <dgm:prSet/>
      <dgm:spPr/>
      <dgm:t>
        <a:bodyPr/>
        <a:lstStyle/>
        <a:p>
          <a:endParaRPr lang="ru-RU"/>
        </a:p>
      </dgm:t>
    </dgm:pt>
    <dgm:pt modelId="{0CEE491A-6371-4436-B43D-842DFD9A7422}">
      <dgm:prSet custT="1"/>
      <dgm:spPr/>
      <dgm:t>
        <a:bodyPr/>
        <a:lstStyle/>
        <a:p>
          <a:pPr algn="just"/>
          <a:r>
            <a:rPr lang="ru-RU" sz="1600" dirty="0" smtClean="0">
              <a:latin typeface="Arial" pitchFamily="34" charset="0"/>
              <a:cs typeface="Arial" pitchFamily="34" charset="0"/>
            </a:rPr>
            <a:t>спрос со стороны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экспатов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на качественную организованную аренду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9957A4AE-F5B8-4F4B-85C9-6827FFCD1357}" type="parTrans" cxnId="{EBDBF8DD-7330-4CB1-A407-1C8B8D0C1DD3}">
      <dgm:prSet/>
      <dgm:spPr/>
      <dgm:t>
        <a:bodyPr/>
        <a:lstStyle/>
        <a:p>
          <a:endParaRPr lang="ru-RU"/>
        </a:p>
      </dgm:t>
    </dgm:pt>
    <dgm:pt modelId="{87176F6E-F497-4FEF-AA25-700A5B9FA404}" type="sibTrans" cxnId="{EBDBF8DD-7330-4CB1-A407-1C8B8D0C1DD3}">
      <dgm:prSet/>
      <dgm:spPr/>
      <dgm:t>
        <a:bodyPr/>
        <a:lstStyle/>
        <a:p>
          <a:endParaRPr lang="ru-RU"/>
        </a:p>
      </dgm:t>
    </dgm:pt>
    <dgm:pt modelId="{3AA66AC8-FBB8-41D3-9C93-FD71B8341B55}">
      <dgm:prSet custT="1"/>
      <dgm:spPr/>
      <dgm:t>
        <a:bodyPr/>
        <a:lstStyle/>
        <a:p>
          <a:pPr algn="just"/>
          <a:r>
            <a:rPr lang="ru-RU" sz="1600" dirty="0" smtClean="0">
              <a:latin typeface="Arial" pitchFamily="34" charset="0"/>
              <a:cs typeface="Arial" pitchFamily="34" charset="0"/>
            </a:rPr>
            <a:t>спрос на «жилье» поблизости от работы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3F9F532-9E63-4F0B-A31D-DF51317ABD90}" type="parTrans" cxnId="{F33CE6A5-87F6-4040-B1DD-3BF1A1FC9573}">
      <dgm:prSet/>
      <dgm:spPr/>
      <dgm:t>
        <a:bodyPr/>
        <a:lstStyle/>
        <a:p>
          <a:endParaRPr lang="ru-RU"/>
        </a:p>
      </dgm:t>
    </dgm:pt>
    <dgm:pt modelId="{DDC7E20C-2E87-4A65-A94E-DFD333D89B75}" type="sibTrans" cxnId="{F33CE6A5-87F6-4040-B1DD-3BF1A1FC9573}">
      <dgm:prSet/>
      <dgm:spPr/>
      <dgm:t>
        <a:bodyPr/>
        <a:lstStyle/>
        <a:p>
          <a:endParaRPr lang="ru-RU"/>
        </a:p>
      </dgm:t>
    </dgm:pt>
    <dgm:pt modelId="{AD13CBB7-FF55-40C5-B144-8CCB36852862}">
      <dgm:prSet custT="1"/>
      <dgm:spPr/>
      <dgm:t>
        <a:bodyPr/>
        <a:lstStyle/>
        <a:p>
          <a:pPr algn="just"/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C6BA6D17-FAD7-44F6-9792-131852CCBFC0}" type="parTrans" cxnId="{0201FC71-60B3-4A6C-BA5A-31989A62E300}">
      <dgm:prSet/>
      <dgm:spPr/>
      <dgm:t>
        <a:bodyPr/>
        <a:lstStyle/>
        <a:p>
          <a:endParaRPr lang="ru-RU"/>
        </a:p>
      </dgm:t>
    </dgm:pt>
    <dgm:pt modelId="{210FBC1D-479F-40DF-9E8D-EE08070E08B0}" type="sibTrans" cxnId="{0201FC71-60B3-4A6C-BA5A-31989A62E300}">
      <dgm:prSet/>
      <dgm:spPr/>
      <dgm:t>
        <a:bodyPr/>
        <a:lstStyle/>
        <a:p>
          <a:endParaRPr lang="ru-RU"/>
        </a:p>
      </dgm:t>
    </dgm:pt>
    <dgm:pt modelId="{108B8F01-D382-434E-95C6-5381C4080CF4}">
      <dgm:prSet custT="1"/>
      <dgm:spPr/>
      <dgm:t>
        <a:bodyPr/>
        <a:lstStyle/>
        <a:p>
          <a:pPr algn="just"/>
          <a:r>
            <a:rPr lang="ru-RU" sz="1600" dirty="0" smtClean="0">
              <a:latin typeface="Arial" pitchFamily="34" charset="0"/>
              <a:cs typeface="Arial" pitchFamily="34" charset="0"/>
            </a:rPr>
            <a:t>спрос на новые форматы,  «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имиджевые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» покупки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04688E0-448B-4732-8BC6-B934714055BB}" type="parTrans" cxnId="{5F46CBF5-FD59-487B-9978-2BAB136E660F}">
      <dgm:prSet/>
      <dgm:spPr/>
      <dgm:t>
        <a:bodyPr/>
        <a:lstStyle/>
        <a:p>
          <a:endParaRPr lang="ru-RU"/>
        </a:p>
      </dgm:t>
    </dgm:pt>
    <dgm:pt modelId="{99B83C87-9A4C-42A9-98F9-136C879680A7}" type="sibTrans" cxnId="{5F46CBF5-FD59-487B-9978-2BAB136E660F}">
      <dgm:prSet/>
      <dgm:spPr/>
      <dgm:t>
        <a:bodyPr/>
        <a:lstStyle/>
        <a:p>
          <a:endParaRPr lang="ru-RU"/>
        </a:p>
      </dgm:t>
    </dgm:pt>
    <dgm:pt modelId="{517FE1EA-2192-418E-9E46-888A16AFDC74}">
      <dgm:prSet custT="1"/>
      <dgm:spPr/>
      <dgm:t>
        <a:bodyPr/>
        <a:lstStyle/>
        <a:p>
          <a:pPr algn="just"/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F2823774-DE73-49CC-8EBE-34C89E885050}" type="parTrans" cxnId="{66B298EF-4353-46A7-B9D5-071CFFD9A615}">
      <dgm:prSet/>
      <dgm:spPr/>
      <dgm:t>
        <a:bodyPr/>
        <a:lstStyle/>
        <a:p>
          <a:endParaRPr lang="ru-RU"/>
        </a:p>
      </dgm:t>
    </dgm:pt>
    <dgm:pt modelId="{D0C7FA90-F174-44A0-9AC9-F4743C996B6C}" type="sibTrans" cxnId="{66B298EF-4353-46A7-B9D5-071CFFD9A615}">
      <dgm:prSet/>
      <dgm:spPr/>
      <dgm:t>
        <a:bodyPr/>
        <a:lstStyle/>
        <a:p>
          <a:endParaRPr lang="ru-RU"/>
        </a:p>
      </dgm:t>
    </dgm:pt>
    <dgm:pt modelId="{664403D8-A0A5-4AF2-864C-B40857A16B40}">
      <dgm:prSet custT="1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спад офисного рынка и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реконцепция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офисных проектов</a:t>
          </a:r>
        </a:p>
      </dgm:t>
    </dgm:pt>
    <dgm:pt modelId="{5F03B1E3-FA00-4CAF-B81C-BC580C77885D}" type="parTrans" cxnId="{D263E2CA-432F-4DDF-99F8-23E7654FF879}">
      <dgm:prSet/>
      <dgm:spPr/>
      <dgm:t>
        <a:bodyPr/>
        <a:lstStyle/>
        <a:p>
          <a:endParaRPr lang="ru-RU"/>
        </a:p>
      </dgm:t>
    </dgm:pt>
    <dgm:pt modelId="{99DCC741-F674-4A25-A108-13B1B365CFB9}" type="sibTrans" cxnId="{D263E2CA-432F-4DDF-99F8-23E7654FF879}">
      <dgm:prSet/>
      <dgm:spPr/>
      <dgm:t>
        <a:bodyPr/>
        <a:lstStyle/>
        <a:p>
          <a:endParaRPr lang="ru-RU"/>
        </a:p>
      </dgm:t>
    </dgm:pt>
    <dgm:pt modelId="{4047A99C-08BE-4EA5-98E1-F563EFC97A16}">
      <dgm:prSet custT="1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развитие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промзон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– появление формата «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лофтов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»</a:t>
          </a:r>
        </a:p>
      </dgm:t>
    </dgm:pt>
    <dgm:pt modelId="{1DF416A9-98D9-4251-8106-1FC72FF8B4F2}" type="parTrans" cxnId="{D031EE2B-9509-4D05-AE04-5353C50C5CA0}">
      <dgm:prSet/>
      <dgm:spPr/>
      <dgm:t>
        <a:bodyPr/>
        <a:lstStyle/>
        <a:p>
          <a:endParaRPr lang="ru-RU"/>
        </a:p>
      </dgm:t>
    </dgm:pt>
    <dgm:pt modelId="{DF810EFD-BBDD-4B1F-B0DC-4F655448A582}" type="sibTrans" cxnId="{D031EE2B-9509-4D05-AE04-5353C50C5CA0}">
      <dgm:prSet/>
      <dgm:spPr/>
      <dgm:t>
        <a:bodyPr/>
        <a:lstStyle/>
        <a:p>
          <a:endParaRPr lang="ru-RU"/>
        </a:p>
      </dgm:t>
    </dgm:pt>
    <dgm:pt modelId="{0DF091CB-5CFB-4960-8BA2-AECD3303DCEB}">
      <dgm:prSet custT="1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 smtClean="0">
            <a:latin typeface="Arial" pitchFamily="34" charset="0"/>
            <a:cs typeface="Arial" pitchFamily="34" charset="0"/>
          </a:endParaRPr>
        </a:p>
      </dgm:t>
    </dgm:pt>
    <dgm:pt modelId="{CABCC6E4-B0B8-424D-A756-5C371B53569A}" type="parTrans" cxnId="{1EB1101E-8DB9-4F39-A7A9-BAC15BCF8109}">
      <dgm:prSet/>
      <dgm:spPr/>
      <dgm:t>
        <a:bodyPr/>
        <a:lstStyle/>
        <a:p>
          <a:endParaRPr lang="ru-RU"/>
        </a:p>
      </dgm:t>
    </dgm:pt>
    <dgm:pt modelId="{C7443DE3-3711-411C-996C-A8E9521EA5D8}" type="sibTrans" cxnId="{1EB1101E-8DB9-4F39-A7A9-BAC15BCF8109}">
      <dgm:prSet/>
      <dgm:spPr/>
      <dgm:t>
        <a:bodyPr/>
        <a:lstStyle/>
        <a:p>
          <a:endParaRPr lang="ru-RU"/>
        </a:p>
      </dgm:t>
    </dgm:pt>
    <dgm:pt modelId="{D207F0D0-A504-45A9-9CE1-67998B857F54}">
      <dgm:prSet custT="1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 smtClean="0">
            <a:latin typeface="Arial" pitchFamily="34" charset="0"/>
            <a:cs typeface="Arial" pitchFamily="34" charset="0"/>
          </a:endParaRPr>
        </a:p>
      </dgm:t>
    </dgm:pt>
    <dgm:pt modelId="{1656BB02-1EA4-4F3A-98F2-3A8251A457B3}" type="parTrans" cxnId="{6446A75C-6C62-4547-904F-D1C5D692DE8C}">
      <dgm:prSet/>
      <dgm:spPr/>
      <dgm:t>
        <a:bodyPr/>
        <a:lstStyle/>
        <a:p>
          <a:endParaRPr lang="ru-RU"/>
        </a:p>
      </dgm:t>
    </dgm:pt>
    <dgm:pt modelId="{022F9D14-8221-47A2-9F5C-2DF51EF516B0}" type="sibTrans" cxnId="{6446A75C-6C62-4547-904F-D1C5D692DE8C}">
      <dgm:prSet/>
      <dgm:spPr/>
      <dgm:t>
        <a:bodyPr/>
        <a:lstStyle/>
        <a:p>
          <a:endParaRPr lang="ru-RU"/>
        </a:p>
      </dgm:t>
    </dgm:pt>
    <dgm:pt modelId="{614243EE-AF65-4263-AD38-035BD9F0F358}">
      <dgm:prSet custT="1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 smtClean="0">
            <a:latin typeface="Arial" pitchFamily="34" charset="0"/>
            <a:cs typeface="Arial" pitchFamily="34" charset="0"/>
          </a:endParaRPr>
        </a:p>
      </dgm:t>
    </dgm:pt>
    <dgm:pt modelId="{43C6B865-A069-435B-AAEB-6A65B6E01CDE}" type="parTrans" cxnId="{D9534C6C-17CF-41AB-A119-876620F19059}">
      <dgm:prSet/>
      <dgm:spPr/>
      <dgm:t>
        <a:bodyPr/>
        <a:lstStyle/>
        <a:p>
          <a:endParaRPr lang="ru-RU"/>
        </a:p>
      </dgm:t>
    </dgm:pt>
    <dgm:pt modelId="{2074E113-3888-46B6-B0FB-133B879A76B8}" type="sibTrans" cxnId="{D9534C6C-17CF-41AB-A119-876620F19059}">
      <dgm:prSet/>
      <dgm:spPr/>
      <dgm:t>
        <a:bodyPr/>
        <a:lstStyle/>
        <a:p>
          <a:endParaRPr lang="ru-RU"/>
        </a:p>
      </dgm:t>
    </dgm:pt>
    <dgm:pt modelId="{29DECB30-C763-47E3-9F2C-EECEEA65E9BA}">
      <dgm:prSet custT="1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 smtClean="0">
            <a:latin typeface="Arial" pitchFamily="34" charset="0"/>
            <a:cs typeface="Arial" pitchFamily="34" charset="0"/>
          </a:endParaRPr>
        </a:p>
      </dgm:t>
    </dgm:pt>
    <dgm:pt modelId="{EEC5E0E7-CC91-4B8A-9694-29A241463890}" type="parTrans" cxnId="{D00C5751-5F8D-46D2-895D-B23A7F6B42DE}">
      <dgm:prSet/>
      <dgm:spPr/>
      <dgm:t>
        <a:bodyPr/>
        <a:lstStyle/>
        <a:p>
          <a:endParaRPr lang="ru-RU"/>
        </a:p>
      </dgm:t>
    </dgm:pt>
    <dgm:pt modelId="{6323C679-22D9-4106-B3AF-5301C42076C5}" type="sibTrans" cxnId="{D00C5751-5F8D-46D2-895D-B23A7F6B42DE}">
      <dgm:prSet/>
      <dgm:spPr/>
      <dgm:t>
        <a:bodyPr/>
        <a:lstStyle/>
        <a:p>
          <a:endParaRPr lang="ru-RU"/>
        </a:p>
      </dgm:t>
    </dgm:pt>
    <dgm:pt modelId="{3AF11829-7C48-4459-9235-C7076C80413F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максимизация выхода площадей за счет более ликвидной «жилой» составляющей, развитие формата МФК</a:t>
          </a:r>
        </a:p>
      </dgm:t>
    </dgm:pt>
    <dgm:pt modelId="{EFA1D78B-8713-4C33-933E-0083E5B00248}" type="parTrans" cxnId="{7A6C9259-23C9-4048-8E7B-3C518BDB42FD}">
      <dgm:prSet/>
      <dgm:spPr/>
      <dgm:t>
        <a:bodyPr/>
        <a:lstStyle/>
        <a:p>
          <a:endParaRPr lang="ru-RU"/>
        </a:p>
      </dgm:t>
    </dgm:pt>
    <dgm:pt modelId="{EB3F1131-9EDF-4DD7-99D5-E2C28219AA60}" type="sibTrans" cxnId="{7A6C9259-23C9-4048-8E7B-3C518BDB42FD}">
      <dgm:prSet/>
      <dgm:spPr/>
      <dgm:t>
        <a:bodyPr/>
        <a:lstStyle/>
        <a:p>
          <a:endParaRPr lang="ru-RU"/>
        </a:p>
      </dgm:t>
    </dgm:pt>
    <dgm:pt modelId="{7F14CD6E-E254-4943-B97D-94D53B81E17B}">
      <dgm:prSet custT="1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 smtClean="0">
            <a:latin typeface="Arial" pitchFamily="34" charset="0"/>
            <a:cs typeface="Arial" pitchFamily="34" charset="0"/>
          </a:endParaRPr>
        </a:p>
      </dgm:t>
    </dgm:pt>
    <dgm:pt modelId="{E0F39022-ED09-4603-A3D3-B1DB36821578}" type="parTrans" cxnId="{0CE507E9-605D-4354-B7DA-128DE7C68938}">
      <dgm:prSet/>
      <dgm:spPr/>
      <dgm:t>
        <a:bodyPr/>
        <a:lstStyle/>
        <a:p>
          <a:endParaRPr lang="ru-RU"/>
        </a:p>
      </dgm:t>
    </dgm:pt>
    <dgm:pt modelId="{6DF624C3-F561-4B21-B43C-BD09F4FEB0DC}" type="sibTrans" cxnId="{0CE507E9-605D-4354-B7DA-128DE7C68938}">
      <dgm:prSet/>
      <dgm:spPr/>
      <dgm:t>
        <a:bodyPr/>
        <a:lstStyle/>
        <a:p>
          <a:endParaRPr lang="ru-RU"/>
        </a:p>
      </dgm:t>
    </dgm:pt>
    <dgm:pt modelId="{A3A032B6-BD41-4381-8DAC-BDDF97D214E9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спрос на качественное жилье в рамках небольшого бюджета </a:t>
          </a:r>
        </a:p>
      </dgm:t>
    </dgm:pt>
    <dgm:pt modelId="{DF3B8793-280E-4528-AA29-80E2CEAC58C7}" type="parTrans" cxnId="{7D849164-D57A-4C15-9967-25F1D0B9F8DB}">
      <dgm:prSet/>
      <dgm:spPr/>
    </dgm:pt>
    <dgm:pt modelId="{A87E9068-566A-49F5-9130-95034E60E6B3}" type="sibTrans" cxnId="{7D849164-D57A-4C15-9967-25F1D0B9F8DB}">
      <dgm:prSet/>
      <dgm:spPr/>
    </dgm:pt>
    <dgm:pt modelId="{57C740FD-34A9-4F24-B14D-143D545A0040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latin typeface="Arial" pitchFamily="34" charset="0"/>
            <a:cs typeface="Arial" pitchFamily="34" charset="0"/>
          </a:endParaRPr>
        </a:p>
      </dgm:t>
    </dgm:pt>
    <dgm:pt modelId="{C9DFFF65-6862-4412-A7D1-343BE9EDB6E5}" type="parTrans" cxnId="{050DF602-8EAF-4C7A-8269-F45526122283}">
      <dgm:prSet/>
      <dgm:spPr/>
    </dgm:pt>
    <dgm:pt modelId="{9D50E0CB-A46B-451D-9EC0-BA96C9C7D414}" type="sibTrans" cxnId="{050DF602-8EAF-4C7A-8269-F45526122283}">
      <dgm:prSet/>
      <dgm:spPr/>
    </dgm:pt>
    <dgm:pt modelId="{FCBB30FA-CE19-4E45-B840-1F6E578DE1B9}" type="pres">
      <dgm:prSet presAssocID="{56147122-50C6-4F8C-B218-AE59CC2E2D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7B2F9C-0C2A-4654-B9DF-0E1834DC46F7}" type="pres">
      <dgm:prSet presAssocID="{22145CBC-D5BC-429B-A49F-CCD0FEE9C08A}" presName="composite" presStyleCnt="0"/>
      <dgm:spPr/>
    </dgm:pt>
    <dgm:pt modelId="{2681786D-27A1-4E00-BFC1-1CDF4119F85F}" type="pres">
      <dgm:prSet presAssocID="{22145CBC-D5BC-429B-A49F-CCD0FEE9C08A}" presName="parTx" presStyleLbl="alignNode1" presStyleIdx="0" presStyleCnt="2" custScaleY="99513" custLinFactNeighborX="-1" custLinFactNeighborY="-27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21AE0-A7DB-43C1-8D5F-D795C62EDE57}" type="pres">
      <dgm:prSet presAssocID="{22145CBC-D5BC-429B-A49F-CCD0FEE9C08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98FE2-29D4-4484-AA2D-AFA3DFD8FF23}" type="pres">
      <dgm:prSet presAssocID="{79EF743F-8B70-4F5D-9D5E-4421BE37012B}" presName="space" presStyleCnt="0"/>
      <dgm:spPr/>
    </dgm:pt>
    <dgm:pt modelId="{57A4B524-9EAD-418E-BC7A-6296CD29A744}" type="pres">
      <dgm:prSet presAssocID="{DE600266-9AE5-472D-AEFE-140BFD8502B2}" presName="composite" presStyleCnt="0"/>
      <dgm:spPr/>
    </dgm:pt>
    <dgm:pt modelId="{F11C950E-8E28-4364-A3EA-6BE097DF5B1D}" type="pres">
      <dgm:prSet presAssocID="{DE600266-9AE5-472D-AEFE-140BFD8502B2}" presName="parTx" presStyleLbl="alignNode1" presStyleIdx="1" presStyleCnt="2" custScaleY="100756" custLinFactNeighborX="112" custLinFactNeighborY="-294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3F52F-9FF1-46D8-8F95-2CC66FFC6832}" type="pres">
      <dgm:prSet presAssocID="{DE600266-9AE5-472D-AEFE-140BFD8502B2}" presName="desTx" presStyleLbl="alignAccFollowNode1" presStyleIdx="1" presStyleCnt="2" custLinFactNeighborX="-515" custLinFactNeighborY="-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1101E-8DB9-4F39-A7A9-BAC15BCF8109}" srcId="{DE600266-9AE5-472D-AEFE-140BFD8502B2}" destId="{0DF091CB-5CFB-4960-8BA2-AECD3303DCEB}" srcOrd="1" destOrd="0" parTransId="{CABCC6E4-B0B8-424D-A756-5C371B53569A}" sibTransId="{C7443DE3-3711-411C-996C-A8E9521EA5D8}"/>
    <dgm:cxn modelId="{8ABA65CC-CFD4-4140-B9F3-6129613182D1}" type="presOf" srcId="{D207F0D0-A504-45A9-9CE1-67998B857F54}" destId="{6663F52F-9FF1-46D8-8F95-2CC66FFC6832}" srcOrd="0" destOrd="9" presId="urn:microsoft.com/office/officeart/2005/8/layout/hList1"/>
    <dgm:cxn modelId="{FD415907-88D7-4D0A-93EF-50D9B40996B9}" type="presOf" srcId="{22145CBC-D5BC-429B-A49F-CCD0FEE9C08A}" destId="{2681786D-27A1-4E00-BFC1-1CDF4119F85F}" srcOrd="0" destOrd="0" presId="urn:microsoft.com/office/officeart/2005/8/layout/hList1"/>
    <dgm:cxn modelId="{4EFE9E97-2BF3-4A6D-BAEF-CCB82C7CCC10}" type="presOf" srcId="{614243EE-AF65-4263-AD38-035BD9F0F358}" destId="{6663F52F-9FF1-46D8-8F95-2CC66FFC6832}" srcOrd="0" destOrd="8" presId="urn:microsoft.com/office/officeart/2005/8/layout/hList1"/>
    <dgm:cxn modelId="{37D140B5-0C80-478C-A6E9-45C187150AD7}" type="presOf" srcId="{DE600266-9AE5-472D-AEFE-140BFD8502B2}" destId="{F11C950E-8E28-4364-A3EA-6BE097DF5B1D}" srcOrd="0" destOrd="0" presId="urn:microsoft.com/office/officeart/2005/8/layout/hList1"/>
    <dgm:cxn modelId="{011967ED-35F4-4D01-8C81-23D780DF79A9}" type="presOf" srcId="{57C740FD-34A9-4F24-B14D-143D545A0040}" destId="{6663F52F-9FF1-46D8-8F95-2CC66FFC6832}" srcOrd="0" destOrd="5" presId="urn:microsoft.com/office/officeart/2005/8/layout/hList1"/>
    <dgm:cxn modelId="{D9534C6C-17CF-41AB-A119-876620F19059}" srcId="{DE600266-9AE5-472D-AEFE-140BFD8502B2}" destId="{614243EE-AF65-4263-AD38-035BD9F0F358}" srcOrd="8" destOrd="0" parTransId="{43C6B865-A069-435B-AAEB-6A65B6E01CDE}" sibTransId="{2074E113-3888-46B6-B0FB-133B879A76B8}"/>
    <dgm:cxn modelId="{5F46CBF5-FD59-487B-9978-2BAB136E660F}" srcId="{22145CBC-D5BC-429B-A49F-CCD0FEE9C08A}" destId="{108B8F01-D382-434E-95C6-5381C4080CF4}" srcOrd="4" destOrd="0" parTransId="{304688E0-448B-4732-8BC6-B934714055BB}" sibTransId="{99B83C87-9A4C-42A9-98F9-136C879680A7}"/>
    <dgm:cxn modelId="{F33CE6A5-87F6-4040-B1DD-3BF1A1FC9573}" srcId="{22145CBC-D5BC-429B-A49F-CCD0FEE9C08A}" destId="{3AA66AC8-FBB8-41D3-9C93-FD71B8341B55}" srcOrd="2" destOrd="0" parTransId="{43F9F532-9E63-4F0B-A31D-DF51317ABD90}" sibTransId="{DDC7E20C-2E87-4A65-A94E-DFD333D89B75}"/>
    <dgm:cxn modelId="{CE304E4C-F95A-4C03-A420-CAFE7DAADE75}" type="presOf" srcId="{56147122-50C6-4F8C-B218-AE59CC2E2D75}" destId="{FCBB30FA-CE19-4E45-B840-1F6E578DE1B9}" srcOrd="0" destOrd="0" presId="urn:microsoft.com/office/officeart/2005/8/layout/hList1"/>
    <dgm:cxn modelId="{BFC50810-C568-421D-9383-E66CB64F0AEB}" srcId="{56147122-50C6-4F8C-B218-AE59CC2E2D75}" destId="{22145CBC-D5BC-429B-A49F-CCD0FEE9C08A}" srcOrd="0" destOrd="0" parTransId="{D8045614-7DE1-4550-91F0-D88FC23F6C10}" sibTransId="{79EF743F-8B70-4F5D-9D5E-4421BE37012B}"/>
    <dgm:cxn modelId="{37979F9D-37CD-4685-B630-813BD5B49FB1}" type="presOf" srcId="{3AA66AC8-FBB8-41D3-9C93-FD71B8341B55}" destId="{32E21AE0-A7DB-43C1-8D5F-D795C62EDE57}" srcOrd="0" destOrd="2" presId="urn:microsoft.com/office/officeart/2005/8/layout/hList1"/>
    <dgm:cxn modelId="{0201FC71-60B3-4A6C-BA5A-31989A62E300}" srcId="{22145CBC-D5BC-429B-A49F-CCD0FEE9C08A}" destId="{AD13CBB7-FF55-40C5-B144-8CCB36852862}" srcOrd="1" destOrd="0" parTransId="{C6BA6D17-FAD7-44F6-9792-131852CCBFC0}" sibTransId="{210FBC1D-479F-40DF-9E8D-EE08070E08B0}"/>
    <dgm:cxn modelId="{BD134234-AC1E-4999-B429-223AF9A97FAB}" type="presOf" srcId="{664403D8-A0A5-4AF2-864C-B40857A16B40}" destId="{6663F52F-9FF1-46D8-8F95-2CC66FFC6832}" srcOrd="0" destOrd="0" presId="urn:microsoft.com/office/officeart/2005/8/layout/hList1"/>
    <dgm:cxn modelId="{D263E2CA-432F-4DDF-99F8-23E7654FF879}" srcId="{DE600266-9AE5-472D-AEFE-140BFD8502B2}" destId="{664403D8-A0A5-4AF2-864C-B40857A16B40}" srcOrd="0" destOrd="0" parTransId="{5F03B1E3-FA00-4CAF-B81C-BC580C77885D}" sibTransId="{99DCC741-F674-4A25-A108-13B1B365CFB9}"/>
    <dgm:cxn modelId="{9D86024E-1B6F-4058-AA07-A0754846D92E}" type="presOf" srcId="{29DECB30-C763-47E3-9F2C-EECEEA65E9BA}" destId="{6663F52F-9FF1-46D8-8F95-2CC66FFC6832}" srcOrd="0" destOrd="7" presId="urn:microsoft.com/office/officeart/2005/8/layout/hList1"/>
    <dgm:cxn modelId="{0BFCC049-720D-4A1C-BCFA-7BC0708BCE0E}" type="presOf" srcId="{0DF091CB-5CFB-4960-8BA2-AECD3303DCEB}" destId="{6663F52F-9FF1-46D8-8F95-2CC66FFC6832}" srcOrd="0" destOrd="1" presId="urn:microsoft.com/office/officeart/2005/8/layout/hList1"/>
    <dgm:cxn modelId="{7D849164-D57A-4C15-9967-25F1D0B9F8DB}" srcId="{DE600266-9AE5-472D-AEFE-140BFD8502B2}" destId="{A3A032B6-BD41-4381-8DAC-BDDF97D214E9}" srcOrd="6" destOrd="0" parTransId="{DF3B8793-280E-4528-AA29-80E2CEAC58C7}" sibTransId="{A87E9068-566A-49F5-9130-95034E60E6B3}"/>
    <dgm:cxn modelId="{5AC4CFC8-9831-4747-BDDB-0C8B3ADD0978}" srcId="{56147122-50C6-4F8C-B218-AE59CC2E2D75}" destId="{DE600266-9AE5-472D-AEFE-140BFD8502B2}" srcOrd="1" destOrd="0" parTransId="{0D60542A-E08E-47A0-9B86-4C406FB853B3}" sibTransId="{F29D391B-DCB7-41D0-817D-CE23817FAA37}"/>
    <dgm:cxn modelId="{0CE507E9-605D-4354-B7DA-128DE7C68938}" srcId="{DE600266-9AE5-472D-AEFE-140BFD8502B2}" destId="{7F14CD6E-E254-4943-B97D-94D53B81E17B}" srcOrd="3" destOrd="0" parTransId="{E0F39022-ED09-4603-A3D3-B1DB36821578}" sibTransId="{6DF624C3-F561-4B21-B43C-BD09F4FEB0DC}"/>
    <dgm:cxn modelId="{17F4DFFC-8F74-483D-822A-4C8B78A28C65}" type="presOf" srcId="{0CEE491A-6371-4436-B43D-842DFD9A7422}" destId="{32E21AE0-A7DB-43C1-8D5F-D795C62EDE57}" srcOrd="0" destOrd="0" presId="urn:microsoft.com/office/officeart/2005/8/layout/hList1"/>
    <dgm:cxn modelId="{D00C5751-5F8D-46D2-895D-B23A7F6B42DE}" srcId="{DE600266-9AE5-472D-AEFE-140BFD8502B2}" destId="{29DECB30-C763-47E3-9F2C-EECEEA65E9BA}" srcOrd="7" destOrd="0" parTransId="{EEC5E0E7-CC91-4B8A-9694-29A241463890}" sibTransId="{6323C679-22D9-4106-B3AF-5301C42076C5}"/>
    <dgm:cxn modelId="{67E6EEB7-0CD1-43E9-8EF8-8DA96BCB52BA}" type="presOf" srcId="{7F14CD6E-E254-4943-B97D-94D53B81E17B}" destId="{6663F52F-9FF1-46D8-8F95-2CC66FFC6832}" srcOrd="0" destOrd="3" presId="urn:microsoft.com/office/officeart/2005/8/layout/hList1"/>
    <dgm:cxn modelId="{050DF602-8EAF-4C7A-8269-F45526122283}" srcId="{DE600266-9AE5-472D-AEFE-140BFD8502B2}" destId="{57C740FD-34A9-4F24-B14D-143D545A0040}" srcOrd="5" destOrd="0" parTransId="{C9DFFF65-6862-4412-A7D1-343BE9EDB6E5}" sibTransId="{9D50E0CB-A46B-451D-9EC0-BA96C9C7D414}"/>
    <dgm:cxn modelId="{6446A75C-6C62-4547-904F-D1C5D692DE8C}" srcId="{DE600266-9AE5-472D-AEFE-140BFD8502B2}" destId="{D207F0D0-A504-45A9-9CE1-67998B857F54}" srcOrd="9" destOrd="0" parTransId="{1656BB02-1EA4-4F3A-98F2-3A8251A457B3}" sibTransId="{022F9D14-8221-47A2-9F5C-2DF51EF516B0}"/>
    <dgm:cxn modelId="{EBDBF8DD-7330-4CB1-A407-1C8B8D0C1DD3}" srcId="{22145CBC-D5BC-429B-A49F-CCD0FEE9C08A}" destId="{0CEE491A-6371-4436-B43D-842DFD9A7422}" srcOrd="0" destOrd="0" parTransId="{9957A4AE-F5B8-4F4B-85C9-6827FFCD1357}" sibTransId="{87176F6E-F497-4FEF-AA25-700A5B9FA404}"/>
    <dgm:cxn modelId="{D031EE2B-9509-4D05-AE04-5353C50C5CA0}" srcId="{DE600266-9AE5-472D-AEFE-140BFD8502B2}" destId="{4047A99C-08BE-4EA5-98E1-F563EFC97A16}" srcOrd="2" destOrd="0" parTransId="{1DF416A9-98D9-4251-8106-1FC72FF8B4F2}" sibTransId="{DF810EFD-BBDD-4B1F-B0DC-4F655448A582}"/>
    <dgm:cxn modelId="{76FA07D8-EEAE-4EDE-B852-89EA2BF61387}" type="presOf" srcId="{108B8F01-D382-434E-95C6-5381C4080CF4}" destId="{32E21AE0-A7DB-43C1-8D5F-D795C62EDE57}" srcOrd="0" destOrd="4" presId="urn:microsoft.com/office/officeart/2005/8/layout/hList1"/>
    <dgm:cxn modelId="{48078678-6DF1-4033-A7D5-DB661041BF97}" type="presOf" srcId="{517FE1EA-2192-418E-9E46-888A16AFDC74}" destId="{32E21AE0-A7DB-43C1-8D5F-D795C62EDE57}" srcOrd="0" destOrd="3" presId="urn:microsoft.com/office/officeart/2005/8/layout/hList1"/>
    <dgm:cxn modelId="{7A6C9259-23C9-4048-8E7B-3C518BDB42FD}" srcId="{DE600266-9AE5-472D-AEFE-140BFD8502B2}" destId="{3AF11829-7C48-4459-9235-C7076C80413F}" srcOrd="4" destOrd="0" parTransId="{EFA1D78B-8713-4C33-933E-0083E5B00248}" sibTransId="{EB3F1131-9EDF-4DD7-99D5-E2C28219AA60}"/>
    <dgm:cxn modelId="{8D5634DC-DC18-4328-9757-6F179403E1B5}" type="presOf" srcId="{3AF11829-7C48-4459-9235-C7076C80413F}" destId="{6663F52F-9FF1-46D8-8F95-2CC66FFC6832}" srcOrd="0" destOrd="4" presId="urn:microsoft.com/office/officeart/2005/8/layout/hList1"/>
    <dgm:cxn modelId="{CC9E9940-51E6-4AEF-BF83-D555A785ECFE}" type="presOf" srcId="{4047A99C-08BE-4EA5-98E1-F563EFC97A16}" destId="{6663F52F-9FF1-46D8-8F95-2CC66FFC6832}" srcOrd="0" destOrd="2" presId="urn:microsoft.com/office/officeart/2005/8/layout/hList1"/>
    <dgm:cxn modelId="{66B298EF-4353-46A7-B9D5-071CFFD9A615}" srcId="{22145CBC-D5BC-429B-A49F-CCD0FEE9C08A}" destId="{517FE1EA-2192-418E-9E46-888A16AFDC74}" srcOrd="3" destOrd="0" parTransId="{F2823774-DE73-49CC-8EBE-34C89E885050}" sibTransId="{D0C7FA90-F174-44A0-9AC9-F4743C996B6C}"/>
    <dgm:cxn modelId="{603CE0E1-CB81-43D2-923D-B7C63C537550}" type="presOf" srcId="{AD13CBB7-FF55-40C5-B144-8CCB36852862}" destId="{32E21AE0-A7DB-43C1-8D5F-D795C62EDE57}" srcOrd="0" destOrd="1" presId="urn:microsoft.com/office/officeart/2005/8/layout/hList1"/>
    <dgm:cxn modelId="{E222366D-7DDF-441C-87DF-2921091A4A30}" type="presOf" srcId="{A3A032B6-BD41-4381-8DAC-BDDF97D214E9}" destId="{6663F52F-9FF1-46D8-8F95-2CC66FFC6832}" srcOrd="0" destOrd="6" presId="urn:microsoft.com/office/officeart/2005/8/layout/hList1"/>
    <dgm:cxn modelId="{E5A3241B-C36E-45DB-AE1E-2993373F3937}" type="presParOf" srcId="{FCBB30FA-CE19-4E45-B840-1F6E578DE1B9}" destId="{117B2F9C-0C2A-4654-B9DF-0E1834DC46F7}" srcOrd="0" destOrd="0" presId="urn:microsoft.com/office/officeart/2005/8/layout/hList1"/>
    <dgm:cxn modelId="{2EEED37D-73D5-4340-A141-FB9B2E62639A}" type="presParOf" srcId="{117B2F9C-0C2A-4654-B9DF-0E1834DC46F7}" destId="{2681786D-27A1-4E00-BFC1-1CDF4119F85F}" srcOrd="0" destOrd="0" presId="urn:microsoft.com/office/officeart/2005/8/layout/hList1"/>
    <dgm:cxn modelId="{0E13D2D8-5B01-41A6-A81C-7710364D7DA3}" type="presParOf" srcId="{117B2F9C-0C2A-4654-B9DF-0E1834DC46F7}" destId="{32E21AE0-A7DB-43C1-8D5F-D795C62EDE57}" srcOrd="1" destOrd="0" presId="urn:microsoft.com/office/officeart/2005/8/layout/hList1"/>
    <dgm:cxn modelId="{B99F73F8-0AD1-4A8F-B5EF-558877A282FC}" type="presParOf" srcId="{FCBB30FA-CE19-4E45-B840-1F6E578DE1B9}" destId="{ED998FE2-29D4-4484-AA2D-AFA3DFD8FF23}" srcOrd="1" destOrd="0" presId="urn:microsoft.com/office/officeart/2005/8/layout/hList1"/>
    <dgm:cxn modelId="{8ADF864F-E42B-49D5-9D91-E783FEA7F443}" type="presParOf" srcId="{FCBB30FA-CE19-4E45-B840-1F6E578DE1B9}" destId="{57A4B524-9EAD-418E-BC7A-6296CD29A744}" srcOrd="2" destOrd="0" presId="urn:microsoft.com/office/officeart/2005/8/layout/hList1"/>
    <dgm:cxn modelId="{C402E086-93DF-4230-8CC9-604F4F7DE437}" type="presParOf" srcId="{57A4B524-9EAD-418E-BC7A-6296CD29A744}" destId="{F11C950E-8E28-4364-A3EA-6BE097DF5B1D}" srcOrd="0" destOrd="0" presId="urn:microsoft.com/office/officeart/2005/8/layout/hList1"/>
    <dgm:cxn modelId="{0DD71ADC-6069-4D64-B1FE-FB255EC1412A}" type="presParOf" srcId="{57A4B524-9EAD-418E-BC7A-6296CD29A744}" destId="{6663F52F-9FF1-46D8-8F95-2CC66FFC68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F503B-E1AC-4E9C-B88E-A0A3221E2632}" type="doc">
      <dgm:prSet loTypeId="urn:microsoft.com/office/officeart/2005/8/layout/arrow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1E60144-BA22-4872-99D4-6CA92F2A17DC}">
      <dgm:prSet phldrT="[Текст]" custT="1"/>
      <dgm:spPr/>
      <dgm:t>
        <a:bodyPr vert="ver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гостиницы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F41CB827-889F-4A21-B1D7-9A4F0324A8AA}" type="parTrans" cxnId="{28F51BD1-B5B7-4633-AD8D-4846591C2125}">
      <dgm:prSet/>
      <dgm:spPr/>
      <dgm:t>
        <a:bodyPr/>
        <a:lstStyle/>
        <a:p>
          <a:endParaRPr lang="ru-RU"/>
        </a:p>
      </dgm:t>
    </dgm:pt>
    <dgm:pt modelId="{E06BDF0A-853C-496B-BDD0-548452444D10}" type="sibTrans" cxnId="{28F51BD1-B5B7-4633-AD8D-4846591C2125}">
      <dgm:prSet/>
      <dgm:spPr/>
      <dgm:t>
        <a:bodyPr/>
        <a:lstStyle/>
        <a:p>
          <a:endParaRPr lang="ru-RU"/>
        </a:p>
      </dgm:t>
    </dgm:pt>
    <dgm:pt modelId="{08E77646-1146-4FEE-937F-1661AEA80D63}">
      <dgm:prSet phldrT="[Текст]" custT="1"/>
      <dgm:spPr/>
      <dgm:t>
        <a:bodyPr vert="vert270"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жилые квартиры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9D44F5D-1B31-46FB-A631-A3D1181CB816}" type="parTrans" cxnId="{3895894A-E771-420F-8254-A064C8A462E9}">
      <dgm:prSet/>
      <dgm:spPr/>
      <dgm:t>
        <a:bodyPr/>
        <a:lstStyle/>
        <a:p>
          <a:endParaRPr lang="ru-RU"/>
        </a:p>
      </dgm:t>
    </dgm:pt>
    <dgm:pt modelId="{74ED0C77-675D-4261-8639-47005014BFDE}" type="sibTrans" cxnId="{3895894A-E771-420F-8254-A064C8A462E9}">
      <dgm:prSet/>
      <dgm:spPr/>
      <dgm:t>
        <a:bodyPr/>
        <a:lstStyle/>
        <a:p>
          <a:endParaRPr lang="ru-RU"/>
        </a:p>
      </dgm:t>
    </dgm:pt>
    <dgm:pt modelId="{5A360AC8-B3D8-4908-94CE-4C9734B2128E}" type="pres">
      <dgm:prSet presAssocID="{7D6F503B-E1AC-4E9C-B88E-A0A3221E2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528D8-F8CC-4C1A-8A7B-8098D8D9A1FC}" type="pres">
      <dgm:prSet presAssocID="{7D6F503B-E1AC-4E9C-B88E-A0A3221E2632}" presName="divider" presStyleLbl="fgShp" presStyleIdx="0" presStyleCnt="1"/>
      <dgm:spPr>
        <a:noFill/>
      </dgm:spPr>
    </dgm:pt>
    <dgm:pt modelId="{72151169-90DF-4753-A590-89CAE5674B95}" type="pres">
      <dgm:prSet presAssocID="{D1E60144-BA22-4872-99D4-6CA92F2A17DC}" presName="downArrow" presStyleLbl="node1" presStyleIdx="0" presStyleCnt="2" custLinFactNeighborX="2912" custLinFactNeighborY="-3229"/>
      <dgm:spPr/>
    </dgm:pt>
    <dgm:pt modelId="{08E15F52-0DCA-47F6-9D4E-A96C56B696ED}" type="pres">
      <dgm:prSet presAssocID="{D1E60144-BA22-4872-99D4-6CA92F2A17DC}" presName="downArrowText" presStyleLbl="revTx" presStyleIdx="0" presStyleCnt="2" custScaleX="32579" custScaleY="107157" custLinFactX="-28757" custLinFactNeighborX="-100000" custLinFactNeighborY="-3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55BAE-79CC-49E5-A473-D4A42DD803B0}" type="pres">
      <dgm:prSet presAssocID="{08E77646-1146-4FEE-937F-1661AEA80D63}" presName="upArrow" presStyleLbl="node1" presStyleIdx="1" presStyleCnt="2" custLinFactNeighborX="-77519" custLinFactNeighborY="-2009"/>
      <dgm:spPr/>
    </dgm:pt>
    <dgm:pt modelId="{AF120F34-29E2-4E86-ADAC-5D4FEF252AC8}" type="pres">
      <dgm:prSet presAssocID="{08E77646-1146-4FEE-937F-1661AEA80D63}" presName="upArrowText" presStyleLbl="revTx" presStyleIdx="1" presStyleCnt="2" custScaleX="37130" custScaleY="75622" custLinFactNeighborX="58085" custLinFactNeighborY="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0D8B80-771F-44C8-974D-C2A0333D81C3}" type="presOf" srcId="{08E77646-1146-4FEE-937F-1661AEA80D63}" destId="{AF120F34-29E2-4E86-ADAC-5D4FEF252AC8}" srcOrd="0" destOrd="0" presId="urn:microsoft.com/office/officeart/2005/8/layout/arrow3"/>
    <dgm:cxn modelId="{3895894A-E771-420F-8254-A064C8A462E9}" srcId="{7D6F503B-E1AC-4E9C-B88E-A0A3221E2632}" destId="{08E77646-1146-4FEE-937F-1661AEA80D63}" srcOrd="1" destOrd="0" parTransId="{39D44F5D-1B31-46FB-A631-A3D1181CB816}" sibTransId="{74ED0C77-675D-4261-8639-47005014BFDE}"/>
    <dgm:cxn modelId="{28F51BD1-B5B7-4633-AD8D-4846591C2125}" srcId="{7D6F503B-E1AC-4E9C-B88E-A0A3221E2632}" destId="{D1E60144-BA22-4872-99D4-6CA92F2A17DC}" srcOrd="0" destOrd="0" parTransId="{F41CB827-889F-4A21-B1D7-9A4F0324A8AA}" sibTransId="{E06BDF0A-853C-496B-BDD0-548452444D10}"/>
    <dgm:cxn modelId="{0D90F8FA-705C-445A-AB91-0E6A8D42B487}" type="presOf" srcId="{7D6F503B-E1AC-4E9C-B88E-A0A3221E2632}" destId="{5A360AC8-B3D8-4908-94CE-4C9734B2128E}" srcOrd="0" destOrd="0" presId="urn:microsoft.com/office/officeart/2005/8/layout/arrow3"/>
    <dgm:cxn modelId="{3EA3FE8E-FF1F-4CD2-BA4E-33D253934D37}" type="presOf" srcId="{D1E60144-BA22-4872-99D4-6CA92F2A17DC}" destId="{08E15F52-0DCA-47F6-9D4E-A96C56B696ED}" srcOrd="0" destOrd="0" presId="urn:microsoft.com/office/officeart/2005/8/layout/arrow3"/>
    <dgm:cxn modelId="{F96DBD3A-498D-4FC7-8111-68ED1E11E7D4}" type="presParOf" srcId="{5A360AC8-B3D8-4908-94CE-4C9734B2128E}" destId="{7AC528D8-F8CC-4C1A-8A7B-8098D8D9A1FC}" srcOrd="0" destOrd="0" presId="urn:microsoft.com/office/officeart/2005/8/layout/arrow3"/>
    <dgm:cxn modelId="{120B28A3-C70C-4071-99C3-A52C63FFC5F5}" type="presParOf" srcId="{5A360AC8-B3D8-4908-94CE-4C9734B2128E}" destId="{72151169-90DF-4753-A590-89CAE5674B95}" srcOrd="1" destOrd="0" presId="urn:microsoft.com/office/officeart/2005/8/layout/arrow3"/>
    <dgm:cxn modelId="{48D67619-0774-4C78-8B07-2E87B77C677F}" type="presParOf" srcId="{5A360AC8-B3D8-4908-94CE-4C9734B2128E}" destId="{08E15F52-0DCA-47F6-9D4E-A96C56B696ED}" srcOrd="2" destOrd="0" presId="urn:microsoft.com/office/officeart/2005/8/layout/arrow3"/>
    <dgm:cxn modelId="{E95B7EC4-5983-4F26-8FAC-24448D73DC16}" type="presParOf" srcId="{5A360AC8-B3D8-4908-94CE-4C9734B2128E}" destId="{D9C55BAE-79CC-49E5-A473-D4A42DD803B0}" srcOrd="3" destOrd="0" presId="urn:microsoft.com/office/officeart/2005/8/layout/arrow3"/>
    <dgm:cxn modelId="{59389724-85D4-4059-A126-B180EC5A6E0C}" type="presParOf" srcId="{5A360AC8-B3D8-4908-94CE-4C9734B2128E}" destId="{AF120F34-29E2-4E86-ADAC-5D4FEF252AC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65221-8FB4-4780-A4DC-23E9B7495FB7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0E5CE0E-990C-486D-B88D-72FA4FEDB5DE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Апартаменты с гостиничным сервисом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EF9B4A9-4B70-4893-9AB5-19B3740846A5}" type="parTrans" cxnId="{45433C39-B257-47D1-AD9D-504FFA934F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5D64E5A-1556-4E4C-9943-8960B67C1E49}" type="sibTrans" cxnId="{45433C39-B257-47D1-AD9D-504FFA934F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6DFBCBB-4330-49BC-A8D7-F224026BAA89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Апартаменты в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бизнес-зонах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E086373E-53A1-4D78-B14A-5020E7059F06}" type="parTrans" cxnId="{82CC9D4A-B7EF-413F-A867-6DD87F18BBC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0D146C0-FC52-4F44-83B5-E082271525D4}" type="sibTrans" cxnId="{82CC9D4A-B7EF-413F-A867-6DD87F18BBC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98C586-5C4E-4420-A4DA-B48B69505872}">
      <dgm:prSet phldrT="[Текст]"/>
      <dgm:spPr/>
      <dgm:t>
        <a:bodyPr/>
        <a:lstStyle/>
        <a:p>
          <a:r>
            <a:rPr lang="ru-RU" b="1" dirty="0" err="1" smtClean="0">
              <a:latin typeface="Arial" pitchFamily="34" charset="0"/>
              <a:cs typeface="Arial" pitchFamily="34" charset="0"/>
            </a:rPr>
            <a:t>Лофты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44CF573-FDA6-4929-A6C9-1B848320B0EF}" type="parTrans" cxnId="{0B723BF2-7BB6-4A14-A3ED-ACD5F88560C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6FCB261-F64B-48F5-A8C4-11770D3B8A99}" type="sibTrans" cxnId="{0B723BF2-7BB6-4A14-A3ED-ACD5F88560C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47B6668-5790-40C4-9DA8-7EF92F3BB856}" type="pres">
      <dgm:prSet presAssocID="{DA665221-8FB4-4780-A4DC-23E9B7495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ED9F3B-0146-40BB-8650-D8C4531946E1}" type="pres">
      <dgm:prSet presAssocID="{A0E5CE0E-990C-486D-B88D-72FA4FEDB5DE}" presName="composite" presStyleCnt="0"/>
      <dgm:spPr/>
    </dgm:pt>
    <dgm:pt modelId="{2EC7C3FF-5B7B-4CA5-9930-BC4CADD334EF}" type="pres">
      <dgm:prSet presAssocID="{A0E5CE0E-990C-486D-B88D-72FA4FEDB5D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F565A-D6C0-45F7-9B7D-051B53F18078}" type="pres">
      <dgm:prSet presAssocID="{A0E5CE0E-990C-486D-B88D-72FA4FEDB5DE}" presName="desTx" presStyleLbl="alignAccFollowNode1" presStyleIdx="0" presStyleCnt="3" custFlipVert="1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18B95-469E-43CD-AB4E-3AFAFEC5EC6F}" type="pres">
      <dgm:prSet presAssocID="{35D64E5A-1556-4E4C-9943-8960B67C1E49}" presName="space" presStyleCnt="0"/>
      <dgm:spPr/>
    </dgm:pt>
    <dgm:pt modelId="{7A47706E-43EE-4F05-812C-D0D240571F10}" type="pres">
      <dgm:prSet presAssocID="{C6DFBCBB-4330-49BC-A8D7-F224026BAA89}" presName="composite" presStyleCnt="0"/>
      <dgm:spPr/>
    </dgm:pt>
    <dgm:pt modelId="{435C8821-BF5B-4E3B-AC11-6491231EA4E7}" type="pres">
      <dgm:prSet presAssocID="{C6DFBCBB-4330-49BC-A8D7-F224026BAA8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13E6A-E2E5-4C3D-9F29-463F65BBBA52}" type="pres">
      <dgm:prSet presAssocID="{C6DFBCBB-4330-49BC-A8D7-F224026BAA89}" presName="desTx" presStyleLbl="alignAccFollowNode1" presStyleIdx="1" presStyleCnt="3" custAng="10800000" custFlipVert="1" custScaleY="100000" custLinFactNeighborX="642" custLinFactNeighborY="3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04EA6-6034-48F8-9845-37DFD9E1C1CF}" type="pres">
      <dgm:prSet presAssocID="{20D146C0-FC52-4F44-83B5-E082271525D4}" presName="space" presStyleCnt="0"/>
      <dgm:spPr/>
    </dgm:pt>
    <dgm:pt modelId="{37E19252-9865-4EB9-A34E-194EF8ACF1F1}" type="pres">
      <dgm:prSet presAssocID="{9898C586-5C4E-4420-A4DA-B48B69505872}" presName="composite" presStyleCnt="0"/>
      <dgm:spPr/>
    </dgm:pt>
    <dgm:pt modelId="{81C85E24-D7BD-4EFA-A1A3-DC0D227121C1}" type="pres">
      <dgm:prSet presAssocID="{9898C586-5C4E-4420-A4DA-B48B6950587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693DD-55F6-4C82-85B7-E1D20E75646F}" type="pres">
      <dgm:prSet presAssocID="{9898C586-5C4E-4420-A4DA-B48B6950587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890BF-6C66-4033-93FC-4A17A8D5AE27}" type="presOf" srcId="{DA665221-8FB4-4780-A4DC-23E9B7495FB7}" destId="{147B6668-5790-40C4-9DA8-7EF92F3BB856}" srcOrd="0" destOrd="0" presId="urn:microsoft.com/office/officeart/2005/8/layout/hList1"/>
    <dgm:cxn modelId="{B663C5CF-769B-4FBF-9C58-6B63D4848DA2}" type="presOf" srcId="{9898C586-5C4E-4420-A4DA-B48B69505872}" destId="{81C85E24-D7BD-4EFA-A1A3-DC0D227121C1}" srcOrd="0" destOrd="0" presId="urn:microsoft.com/office/officeart/2005/8/layout/hList1"/>
    <dgm:cxn modelId="{82CC9D4A-B7EF-413F-A867-6DD87F18BBC3}" srcId="{DA665221-8FB4-4780-A4DC-23E9B7495FB7}" destId="{C6DFBCBB-4330-49BC-A8D7-F224026BAA89}" srcOrd="1" destOrd="0" parTransId="{E086373E-53A1-4D78-B14A-5020E7059F06}" sibTransId="{20D146C0-FC52-4F44-83B5-E082271525D4}"/>
    <dgm:cxn modelId="{45433C39-B257-47D1-AD9D-504FFA934F6D}" srcId="{DA665221-8FB4-4780-A4DC-23E9B7495FB7}" destId="{A0E5CE0E-990C-486D-B88D-72FA4FEDB5DE}" srcOrd="0" destOrd="0" parTransId="{7EF9B4A9-4B70-4893-9AB5-19B3740846A5}" sibTransId="{35D64E5A-1556-4E4C-9943-8960B67C1E49}"/>
    <dgm:cxn modelId="{0B723BF2-7BB6-4A14-A3ED-ACD5F88560CB}" srcId="{DA665221-8FB4-4780-A4DC-23E9B7495FB7}" destId="{9898C586-5C4E-4420-A4DA-B48B69505872}" srcOrd="2" destOrd="0" parTransId="{644CF573-FDA6-4929-A6C9-1B848320B0EF}" sibTransId="{66FCB261-F64B-48F5-A8C4-11770D3B8A99}"/>
    <dgm:cxn modelId="{672103AD-70D1-468F-B46B-2FC4FDBE06E6}" type="presOf" srcId="{A0E5CE0E-990C-486D-B88D-72FA4FEDB5DE}" destId="{2EC7C3FF-5B7B-4CA5-9930-BC4CADD334EF}" srcOrd="0" destOrd="0" presId="urn:microsoft.com/office/officeart/2005/8/layout/hList1"/>
    <dgm:cxn modelId="{27845FB7-4E39-41C7-86F9-6963AB04EC36}" type="presOf" srcId="{C6DFBCBB-4330-49BC-A8D7-F224026BAA89}" destId="{435C8821-BF5B-4E3B-AC11-6491231EA4E7}" srcOrd="0" destOrd="0" presId="urn:microsoft.com/office/officeart/2005/8/layout/hList1"/>
    <dgm:cxn modelId="{1C91A4D6-09C4-4203-8910-A4D4D11093F3}" type="presParOf" srcId="{147B6668-5790-40C4-9DA8-7EF92F3BB856}" destId="{A4ED9F3B-0146-40BB-8650-D8C4531946E1}" srcOrd="0" destOrd="0" presId="urn:microsoft.com/office/officeart/2005/8/layout/hList1"/>
    <dgm:cxn modelId="{43B6BCCB-2DF2-4374-9D1C-1849B9EA9FB4}" type="presParOf" srcId="{A4ED9F3B-0146-40BB-8650-D8C4531946E1}" destId="{2EC7C3FF-5B7B-4CA5-9930-BC4CADD334EF}" srcOrd="0" destOrd="0" presId="urn:microsoft.com/office/officeart/2005/8/layout/hList1"/>
    <dgm:cxn modelId="{B8DB1AF6-59A3-418F-9B69-E72C974D8EF9}" type="presParOf" srcId="{A4ED9F3B-0146-40BB-8650-D8C4531946E1}" destId="{5B7F565A-D6C0-45F7-9B7D-051B53F18078}" srcOrd="1" destOrd="0" presId="urn:microsoft.com/office/officeart/2005/8/layout/hList1"/>
    <dgm:cxn modelId="{CE1B678D-ED0E-428A-B52F-02720A6581FC}" type="presParOf" srcId="{147B6668-5790-40C4-9DA8-7EF92F3BB856}" destId="{73918B95-469E-43CD-AB4E-3AFAFEC5EC6F}" srcOrd="1" destOrd="0" presId="urn:microsoft.com/office/officeart/2005/8/layout/hList1"/>
    <dgm:cxn modelId="{1ADD653F-14E0-4070-A147-738102B05035}" type="presParOf" srcId="{147B6668-5790-40C4-9DA8-7EF92F3BB856}" destId="{7A47706E-43EE-4F05-812C-D0D240571F10}" srcOrd="2" destOrd="0" presId="urn:microsoft.com/office/officeart/2005/8/layout/hList1"/>
    <dgm:cxn modelId="{201BBCB6-116C-4A4B-8F9C-B5212A77B1E2}" type="presParOf" srcId="{7A47706E-43EE-4F05-812C-D0D240571F10}" destId="{435C8821-BF5B-4E3B-AC11-6491231EA4E7}" srcOrd="0" destOrd="0" presId="urn:microsoft.com/office/officeart/2005/8/layout/hList1"/>
    <dgm:cxn modelId="{EF2507CA-205B-4DF0-AFF7-1CDF02678BA0}" type="presParOf" srcId="{7A47706E-43EE-4F05-812C-D0D240571F10}" destId="{56213E6A-E2E5-4C3D-9F29-463F65BBBA52}" srcOrd="1" destOrd="0" presId="urn:microsoft.com/office/officeart/2005/8/layout/hList1"/>
    <dgm:cxn modelId="{508A92A9-5261-45A3-A2FD-53D4083B128A}" type="presParOf" srcId="{147B6668-5790-40C4-9DA8-7EF92F3BB856}" destId="{C1104EA6-6034-48F8-9845-37DFD9E1C1CF}" srcOrd="3" destOrd="0" presId="urn:microsoft.com/office/officeart/2005/8/layout/hList1"/>
    <dgm:cxn modelId="{55F78C65-17BB-4F4D-A51D-80F848CD8D13}" type="presParOf" srcId="{147B6668-5790-40C4-9DA8-7EF92F3BB856}" destId="{37E19252-9865-4EB9-A34E-194EF8ACF1F1}" srcOrd="4" destOrd="0" presId="urn:microsoft.com/office/officeart/2005/8/layout/hList1"/>
    <dgm:cxn modelId="{EE20F5BB-0A0D-4B73-9E70-2151F6338D64}" type="presParOf" srcId="{37E19252-9865-4EB9-A34E-194EF8ACF1F1}" destId="{81C85E24-D7BD-4EFA-A1A3-DC0D227121C1}" srcOrd="0" destOrd="0" presId="urn:microsoft.com/office/officeart/2005/8/layout/hList1"/>
    <dgm:cxn modelId="{6D58FC7B-F2E1-45C2-8523-54416ACFB239}" type="presParOf" srcId="{37E19252-9865-4EB9-A34E-194EF8ACF1F1}" destId="{E3F693DD-55F6-4C82-85B7-E1D20E7564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665221-8FB4-4780-A4DC-23E9B7495FB7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0E5CE0E-990C-486D-B88D-72FA4FEDB5DE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Апартаменты с минимальными площадями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EF9B4A9-4B70-4893-9AB5-19B3740846A5}" type="parTrans" cxnId="{45433C39-B257-47D1-AD9D-504FFA934F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5D64E5A-1556-4E4C-9943-8960B67C1E49}" type="sibTrans" cxnId="{45433C39-B257-47D1-AD9D-504FFA934F6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98C586-5C4E-4420-A4DA-B48B69505872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Минимум социальной инфраструктуры в проекте/в окружении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44CF573-FDA6-4929-A6C9-1B848320B0EF}" type="parTrans" cxnId="{0B723BF2-7BB6-4A14-A3ED-ACD5F88560C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6FCB261-F64B-48F5-A8C4-11770D3B8A99}" type="sibTrans" cxnId="{0B723BF2-7BB6-4A14-A3ED-ACD5F88560C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DE8AC5B-9D4A-4734-9A90-3ED39EAC1381}">
      <dgm:prSet phldrT="[Текст]"/>
      <dgm:spPr/>
      <dgm:t>
        <a:bodyPr/>
        <a:lstStyle/>
        <a:p>
          <a:pPr algn="just">
            <a:spcAft>
              <a:spcPts val="1200"/>
            </a:spcAft>
          </a:pPr>
          <a:endParaRPr lang="ru-RU" i="1" dirty="0" smtClean="0">
            <a:latin typeface="Arial" pitchFamily="34" charset="0"/>
            <a:cs typeface="Arial" pitchFamily="34" charset="0"/>
          </a:endParaRPr>
        </a:p>
      </dgm:t>
    </dgm:pt>
    <dgm:pt modelId="{921C5F5F-5723-43FB-A8D3-6059060493A0}" type="parTrans" cxnId="{C44AD542-B4EF-4913-AE7C-FA7F378359F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AAB8B5C-DE42-4050-9AD0-143D3F57BD33}" type="sibTrans" cxnId="{C44AD542-B4EF-4913-AE7C-FA7F378359F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6DFBCBB-4330-49BC-A8D7-F224026BAA89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Апартаменты по низким ценам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0D146C0-FC52-4F44-83B5-E082271525D4}" type="sibTrans" cxnId="{82CC9D4A-B7EF-413F-A867-6DD87F18BBC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086373E-53A1-4D78-B14A-5020E7059F06}" type="parTrans" cxnId="{82CC9D4A-B7EF-413F-A867-6DD87F18BBC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645BBC6-D364-4C38-8EF2-72B982B8104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endParaRPr lang="ru-RU" sz="1200" i="1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B85711-92A4-4A1A-88D7-04C524D36664}" type="sibTrans" cxnId="{A6DA6F93-1D63-47C0-97E4-27FBC3FEFF5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F2438-F443-4575-BDCF-239267AEC4DC}" type="parTrans" cxnId="{A6DA6F93-1D63-47C0-97E4-27FBC3FEFF5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9913C65-06FC-46C6-BCD4-217DAA43792D}">
      <dgm:prSet custT="1"/>
      <dgm:spPr/>
      <dgm:t>
        <a:bodyPr/>
        <a:lstStyle/>
        <a:p>
          <a:endParaRPr lang="ru-RU" sz="1200" i="1" dirty="0"/>
        </a:p>
      </dgm:t>
    </dgm:pt>
    <dgm:pt modelId="{BEB8C824-E913-4715-9F02-04AADD7D4408}" type="parTrans" cxnId="{F49DE096-54EB-4660-8C1C-CFDDD25FB5DA}">
      <dgm:prSet/>
      <dgm:spPr/>
      <dgm:t>
        <a:bodyPr/>
        <a:lstStyle/>
        <a:p>
          <a:endParaRPr lang="ru-RU"/>
        </a:p>
      </dgm:t>
    </dgm:pt>
    <dgm:pt modelId="{80BE6BCC-48B3-468A-928E-8655F50F3459}" type="sibTrans" cxnId="{F49DE096-54EB-4660-8C1C-CFDDD25FB5DA}">
      <dgm:prSet/>
      <dgm:spPr/>
      <dgm:t>
        <a:bodyPr/>
        <a:lstStyle/>
        <a:p>
          <a:endParaRPr lang="ru-RU"/>
        </a:p>
      </dgm:t>
    </dgm:pt>
    <dgm:pt modelId="{147B6668-5790-40C4-9DA8-7EF92F3BB856}" type="pres">
      <dgm:prSet presAssocID="{DA665221-8FB4-4780-A4DC-23E9B7495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ED9F3B-0146-40BB-8650-D8C4531946E1}" type="pres">
      <dgm:prSet presAssocID="{A0E5CE0E-990C-486D-B88D-72FA4FEDB5DE}" presName="composite" presStyleCnt="0"/>
      <dgm:spPr/>
    </dgm:pt>
    <dgm:pt modelId="{2EC7C3FF-5B7B-4CA5-9930-BC4CADD334EF}" type="pres">
      <dgm:prSet presAssocID="{A0E5CE0E-990C-486D-B88D-72FA4FEDB5D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F565A-D6C0-45F7-9B7D-051B53F18078}" type="pres">
      <dgm:prSet presAssocID="{A0E5CE0E-990C-486D-B88D-72FA4FEDB5D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18B95-469E-43CD-AB4E-3AFAFEC5EC6F}" type="pres">
      <dgm:prSet presAssocID="{35D64E5A-1556-4E4C-9943-8960B67C1E49}" presName="space" presStyleCnt="0"/>
      <dgm:spPr/>
    </dgm:pt>
    <dgm:pt modelId="{7A47706E-43EE-4F05-812C-D0D240571F10}" type="pres">
      <dgm:prSet presAssocID="{C6DFBCBB-4330-49BC-A8D7-F224026BAA89}" presName="composite" presStyleCnt="0"/>
      <dgm:spPr/>
    </dgm:pt>
    <dgm:pt modelId="{435C8821-BF5B-4E3B-AC11-6491231EA4E7}" type="pres">
      <dgm:prSet presAssocID="{C6DFBCBB-4330-49BC-A8D7-F224026BAA8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13E6A-E2E5-4C3D-9F29-463F65BBBA52}" type="pres">
      <dgm:prSet presAssocID="{C6DFBCBB-4330-49BC-A8D7-F224026BAA8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04EA6-6034-48F8-9845-37DFD9E1C1CF}" type="pres">
      <dgm:prSet presAssocID="{20D146C0-FC52-4F44-83B5-E082271525D4}" presName="space" presStyleCnt="0"/>
      <dgm:spPr/>
    </dgm:pt>
    <dgm:pt modelId="{37E19252-9865-4EB9-A34E-194EF8ACF1F1}" type="pres">
      <dgm:prSet presAssocID="{9898C586-5C4E-4420-A4DA-B48B69505872}" presName="composite" presStyleCnt="0"/>
      <dgm:spPr/>
    </dgm:pt>
    <dgm:pt modelId="{81C85E24-D7BD-4EFA-A1A3-DC0D227121C1}" type="pres">
      <dgm:prSet presAssocID="{9898C586-5C4E-4420-A4DA-B48B6950587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693DD-55F6-4C82-85B7-E1D20E75646F}" type="pres">
      <dgm:prSet presAssocID="{9898C586-5C4E-4420-A4DA-B48B6950587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A6F93-1D63-47C0-97E4-27FBC3FEFF51}" srcId="{C6DFBCBB-4330-49BC-A8D7-F224026BAA89}" destId="{1645BBC6-D364-4C38-8EF2-72B982B81045}" srcOrd="0" destOrd="0" parTransId="{B20F2438-F443-4575-BDCF-239267AEC4DC}" sibTransId="{B1B85711-92A4-4A1A-88D7-04C524D36664}"/>
    <dgm:cxn modelId="{82CC9D4A-B7EF-413F-A867-6DD87F18BBC3}" srcId="{DA665221-8FB4-4780-A4DC-23E9B7495FB7}" destId="{C6DFBCBB-4330-49BC-A8D7-F224026BAA89}" srcOrd="1" destOrd="0" parTransId="{E086373E-53A1-4D78-B14A-5020E7059F06}" sibTransId="{20D146C0-FC52-4F44-83B5-E082271525D4}"/>
    <dgm:cxn modelId="{729649BA-CD70-400F-938A-96505923AF5B}" type="presOf" srcId="{1645BBC6-D364-4C38-8EF2-72B982B81045}" destId="{56213E6A-E2E5-4C3D-9F29-463F65BBBA52}" srcOrd="0" destOrd="0" presId="urn:microsoft.com/office/officeart/2005/8/layout/hList1"/>
    <dgm:cxn modelId="{33A08523-665E-4592-AEEC-C7640CE4A8FD}" type="presOf" srcId="{A0E5CE0E-990C-486D-B88D-72FA4FEDB5DE}" destId="{2EC7C3FF-5B7B-4CA5-9930-BC4CADD334EF}" srcOrd="0" destOrd="0" presId="urn:microsoft.com/office/officeart/2005/8/layout/hList1"/>
    <dgm:cxn modelId="{B2171104-440B-4196-93C8-2A10C20B830E}" type="presOf" srcId="{DA665221-8FB4-4780-A4DC-23E9B7495FB7}" destId="{147B6668-5790-40C4-9DA8-7EF92F3BB856}" srcOrd="0" destOrd="0" presId="urn:microsoft.com/office/officeart/2005/8/layout/hList1"/>
    <dgm:cxn modelId="{EAE2AB43-D5CB-4BAB-8CD4-FB2736580FBE}" type="presOf" srcId="{B9913C65-06FC-46C6-BCD4-217DAA43792D}" destId="{5B7F565A-D6C0-45F7-9B7D-051B53F18078}" srcOrd="0" destOrd="0" presId="urn:microsoft.com/office/officeart/2005/8/layout/hList1"/>
    <dgm:cxn modelId="{C7FDD7C8-9C3B-4A82-8284-DFE859B3C320}" type="presOf" srcId="{9898C586-5C4E-4420-A4DA-B48B69505872}" destId="{81C85E24-D7BD-4EFA-A1A3-DC0D227121C1}" srcOrd="0" destOrd="0" presId="urn:microsoft.com/office/officeart/2005/8/layout/hList1"/>
    <dgm:cxn modelId="{F75A610E-280A-4D12-BDB8-41EB53E4A437}" type="presOf" srcId="{1DE8AC5B-9D4A-4734-9A90-3ED39EAC1381}" destId="{E3F693DD-55F6-4C82-85B7-E1D20E75646F}" srcOrd="0" destOrd="0" presId="urn:microsoft.com/office/officeart/2005/8/layout/hList1"/>
    <dgm:cxn modelId="{45433C39-B257-47D1-AD9D-504FFA934F6D}" srcId="{DA665221-8FB4-4780-A4DC-23E9B7495FB7}" destId="{A0E5CE0E-990C-486D-B88D-72FA4FEDB5DE}" srcOrd="0" destOrd="0" parTransId="{7EF9B4A9-4B70-4893-9AB5-19B3740846A5}" sibTransId="{35D64E5A-1556-4E4C-9943-8960B67C1E49}"/>
    <dgm:cxn modelId="{F49DE096-54EB-4660-8C1C-CFDDD25FB5DA}" srcId="{A0E5CE0E-990C-486D-B88D-72FA4FEDB5DE}" destId="{B9913C65-06FC-46C6-BCD4-217DAA43792D}" srcOrd="0" destOrd="0" parTransId="{BEB8C824-E913-4715-9F02-04AADD7D4408}" sibTransId="{80BE6BCC-48B3-468A-928E-8655F50F3459}"/>
    <dgm:cxn modelId="{C44AD542-B4EF-4913-AE7C-FA7F378359F5}" srcId="{9898C586-5C4E-4420-A4DA-B48B69505872}" destId="{1DE8AC5B-9D4A-4734-9A90-3ED39EAC1381}" srcOrd="0" destOrd="0" parTransId="{921C5F5F-5723-43FB-A8D3-6059060493A0}" sibTransId="{5AAB8B5C-DE42-4050-9AD0-143D3F57BD33}"/>
    <dgm:cxn modelId="{0B723BF2-7BB6-4A14-A3ED-ACD5F88560CB}" srcId="{DA665221-8FB4-4780-A4DC-23E9B7495FB7}" destId="{9898C586-5C4E-4420-A4DA-B48B69505872}" srcOrd="2" destOrd="0" parTransId="{644CF573-FDA6-4929-A6C9-1B848320B0EF}" sibTransId="{66FCB261-F64B-48F5-A8C4-11770D3B8A99}"/>
    <dgm:cxn modelId="{3725D4BE-C04F-4220-B53E-5CCFA1F8CE45}" type="presOf" srcId="{C6DFBCBB-4330-49BC-A8D7-F224026BAA89}" destId="{435C8821-BF5B-4E3B-AC11-6491231EA4E7}" srcOrd="0" destOrd="0" presId="urn:microsoft.com/office/officeart/2005/8/layout/hList1"/>
    <dgm:cxn modelId="{03A033AC-4EEB-4E0D-841A-BA4004295A58}" type="presParOf" srcId="{147B6668-5790-40C4-9DA8-7EF92F3BB856}" destId="{A4ED9F3B-0146-40BB-8650-D8C4531946E1}" srcOrd="0" destOrd="0" presId="urn:microsoft.com/office/officeart/2005/8/layout/hList1"/>
    <dgm:cxn modelId="{9D72DB36-6562-4B9D-8213-66081593EC2C}" type="presParOf" srcId="{A4ED9F3B-0146-40BB-8650-D8C4531946E1}" destId="{2EC7C3FF-5B7B-4CA5-9930-BC4CADD334EF}" srcOrd="0" destOrd="0" presId="urn:microsoft.com/office/officeart/2005/8/layout/hList1"/>
    <dgm:cxn modelId="{0AD242EB-A8E5-428A-B91D-537E9959E80B}" type="presParOf" srcId="{A4ED9F3B-0146-40BB-8650-D8C4531946E1}" destId="{5B7F565A-D6C0-45F7-9B7D-051B53F18078}" srcOrd="1" destOrd="0" presId="urn:microsoft.com/office/officeart/2005/8/layout/hList1"/>
    <dgm:cxn modelId="{7D25547B-2933-48D3-8714-47E05D58BF53}" type="presParOf" srcId="{147B6668-5790-40C4-9DA8-7EF92F3BB856}" destId="{73918B95-469E-43CD-AB4E-3AFAFEC5EC6F}" srcOrd="1" destOrd="0" presId="urn:microsoft.com/office/officeart/2005/8/layout/hList1"/>
    <dgm:cxn modelId="{F6E51DEA-5E97-4E22-BB2F-94229B1B714C}" type="presParOf" srcId="{147B6668-5790-40C4-9DA8-7EF92F3BB856}" destId="{7A47706E-43EE-4F05-812C-D0D240571F10}" srcOrd="2" destOrd="0" presId="urn:microsoft.com/office/officeart/2005/8/layout/hList1"/>
    <dgm:cxn modelId="{0CFCC2C8-A8EE-4625-BC4C-7414F6E06A6A}" type="presParOf" srcId="{7A47706E-43EE-4F05-812C-D0D240571F10}" destId="{435C8821-BF5B-4E3B-AC11-6491231EA4E7}" srcOrd="0" destOrd="0" presId="urn:microsoft.com/office/officeart/2005/8/layout/hList1"/>
    <dgm:cxn modelId="{D19B6813-DBA6-4F1D-9015-6E51AECC6D80}" type="presParOf" srcId="{7A47706E-43EE-4F05-812C-D0D240571F10}" destId="{56213E6A-E2E5-4C3D-9F29-463F65BBBA52}" srcOrd="1" destOrd="0" presId="urn:microsoft.com/office/officeart/2005/8/layout/hList1"/>
    <dgm:cxn modelId="{BDD0A011-F3DC-4477-BA57-B4E59E32C933}" type="presParOf" srcId="{147B6668-5790-40C4-9DA8-7EF92F3BB856}" destId="{C1104EA6-6034-48F8-9845-37DFD9E1C1CF}" srcOrd="3" destOrd="0" presId="urn:microsoft.com/office/officeart/2005/8/layout/hList1"/>
    <dgm:cxn modelId="{B6A7D724-E789-43DA-82B9-9C14B87256C3}" type="presParOf" srcId="{147B6668-5790-40C4-9DA8-7EF92F3BB856}" destId="{37E19252-9865-4EB9-A34E-194EF8ACF1F1}" srcOrd="4" destOrd="0" presId="urn:microsoft.com/office/officeart/2005/8/layout/hList1"/>
    <dgm:cxn modelId="{C10680DD-B3B6-4B0C-A279-7E7BEECA3DF4}" type="presParOf" srcId="{37E19252-9865-4EB9-A34E-194EF8ACF1F1}" destId="{81C85E24-D7BD-4EFA-A1A3-DC0D227121C1}" srcOrd="0" destOrd="0" presId="urn:microsoft.com/office/officeart/2005/8/layout/hList1"/>
    <dgm:cxn modelId="{C30B22A9-8115-4BB3-B7BC-6F096FE75AAB}" type="presParOf" srcId="{37E19252-9865-4EB9-A34E-194EF8ACF1F1}" destId="{E3F693DD-55F6-4C82-85B7-E1D20E7564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8AD00F-1597-4A30-B4F2-C4D984FFA5E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46881FA-044D-4995-8407-4FA3675FD25F}">
      <dgm:prSet custT="1"/>
      <dgm:spPr/>
      <dgm:t>
        <a:bodyPr/>
        <a:lstStyle/>
        <a:p>
          <a:pPr rtl="0"/>
          <a:r>
            <a:rPr lang="ru-RU" sz="1200" b="0" i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Рост объемов предложения, в т. ч. за счет освоения </a:t>
          </a:r>
          <a:r>
            <a:rPr lang="ru-RU" sz="1200" b="0" i="1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промзон</a:t>
          </a:r>
          <a:r>
            <a:rPr lang="ru-RU" sz="1200" b="0" i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rtl="0"/>
          <a:r>
            <a:rPr lang="ru-RU" sz="1200" b="0" i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(«Полуостров ЗИЛ», </a:t>
          </a:r>
          <a:r>
            <a:rPr lang="ru-RU" sz="1200" b="0" i="1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Мантулинская</a:t>
          </a:r>
          <a:r>
            <a:rPr lang="ru-RU" sz="1200" b="0" i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7)</a:t>
          </a:r>
          <a:endParaRPr lang="ru-RU" sz="1200" b="0" i="1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43ADC30-1D1C-40AF-BAA0-68D9A91F9B9D}" type="parTrans" cxnId="{06AC7C4B-6FD7-4846-A9F2-FDC3BB830144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7E90F24-BE32-4F89-BD7C-048CB944F4E1}" type="sibTrans" cxnId="{06AC7C4B-6FD7-4846-A9F2-FDC3BB830144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EC7F8E0-81F5-44A1-A518-C4C244220112}">
      <dgm:prSet custT="1"/>
      <dgm:spPr/>
      <dgm:t>
        <a:bodyPr/>
        <a:lstStyle/>
        <a:p>
          <a:pPr rtl="0"/>
          <a:r>
            <a:rPr lang="ru-RU" sz="1200" b="0" i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Расширение за пределы МКАД</a:t>
          </a:r>
        </a:p>
      </dgm:t>
    </dgm:pt>
    <dgm:pt modelId="{BFEC84DB-400E-4002-9BAD-F34811615BD6}" type="parTrans" cxnId="{478E9CD2-9F56-49DA-A690-05898B6EE0C9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6FFA76B-BE01-45FD-8BD2-F6BD769FAF72}" type="sibTrans" cxnId="{478E9CD2-9F56-49DA-A690-05898B6EE0C9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52C7CC2-8977-45A2-9FCE-BF0D643A4109}">
      <dgm:prSet custT="1"/>
      <dgm:spPr/>
      <dgm:t>
        <a:bodyPr/>
        <a:lstStyle/>
        <a:p>
          <a:pPr rtl="0"/>
          <a:r>
            <a:rPr lang="ru-RU" sz="1200" b="0" i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Рост количества и улучшение условий ипотечных программ</a:t>
          </a:r>
          <a:endParaRPr lang="ru-RU" sz="1200" b="0" i="1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B76F3CF-CB9B-46FF-9D47-ACBEDFBBF675}" type="parTrans" cxnId="{D15DF504-1ECF-4F2F-A8DB-1E2307B790AD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1B66DE2-0696-42A2-A848-AEDFB4EAC764}" type="sibTrans" cxnId="{D15DF504-1ECF-4F2F-A8DB-1E2307B790AD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E6A5272-237C-4076-BA9C-94F4EC943079}">
      <dgm:prSet custT="1"/>
      <dgm:spPr/>
      <dgm:t>
        <a:bodyPr/>
        <a:lstStyle/>
        <a:p>
          <a:pPr rtl="0"/>
          <a:r>
            <a:rPr lang="ru-RU" sz="1200" b="0" i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«Признание» и дальнейшее регулирование формата, в </a:t>
          </a:r>
          <a:r>
            <a:rPr lang="ru-RU" sz="1200" b="0" i="1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т.ч</a:t>
          </a:r>
          <a:r>
            <a:rPr lang="ru-RU" sz="1200" b="0" i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юридических аспектов</a:t>
          </a:r>
          <a:endParaRPr lang="ru-RU" sz="1200" b="0" i="1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DAB20A4-A6AF-4F66-9371-36D1126A1589}" type="parTrans" cxnId="{3A6BC298-5B63-492B-AC65-6167A1865FF2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1C08621-894B-408D-9910-439F3DF40EBD}" type="sibTrans" cxnId="{3A6BC298-5B63-492B-AC65-6167A1865FF2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7DC0067-E1BF-45C7-AC3A-3101F2BC6BDA}">
      <dgm:prSet custT="1"/>
      <dgm:spPr/>
      <dgm:t>
        <a:bodyPr/>
        <a:lstStyle/>
        <a:p>
          <a:pPr rtl="0"/>
          <a:r>
            <a:rPr lang="ru-RU" sz="1200" b="0" i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Развитие арендного рынка (планы по </a:t>
          </a:r>
          <a:r>
            <a:rPr lang="ru-RU" sz="1200" b="0" i="1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стр-ву</a:t>
          </a:r>
          <a:r>
            <a:rPr lang="ru-RU" sz="1200" b="0" i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апарт-отелей, совмещение апартаментов в аренду и на продажу)</a:t>
          </a:r>
          <a:endParaRPr lang="ru-RU" sz="1200" b="0" i="1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2B2C69C-BAB9-40D4-A18D-D8408D1745E7}" type="parTrans" cxnId="{E7F8BE07-93CB-4187-8CB2-283CC6AA2BF3}">
      <dgm:prSet/>
      <dgm:spPr/>
      <dgm:t>
        <a:bodyPr/>
        <a:lstStyle/>
        <a:p>
          <a:endParaRPr lang="ru-RU"/>
        </a:p>
      </dgm:t>
    </dgm:pt>
    <dgm:pt modelId="{4B11BF9F-5B4B-4D38-B837-90CD2057347F}" type="sibTrans" cxnId="{E7F8BE07-93CB-4187-8CB2-283CC6AA2BF3}">
      <dgm:prSet/>
      <dgm:spPr/>
      <dgm:t>
        <a:bodyPr/>
        <a:lstStyle/>
        <a:p>
          <a:endParaRPr lang="ru-RU"/>
        </a:p>
      </dgm:t>
    </dgm:pt>
    <dgm:pt modelId="{7EC3FDC7-205D-425E-BB38-28413CBEA741}">
      <dgm:prSet custT="1"/>
      <dgm:spPr/>
      <dgm:t>
        <a:bodyPr/>
        <a:lstStyle/>
        <a:p>
          <a:pPr rtl="0"/>
          <a:r>
            <a:rPr lang="ru-RU" sz="1200" b="0" i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Дальнейшее развитие формата сервисных апартаментов</a:t>
          </a:r>
          <a:endParaRPr lang="ru-RU" sz="1200" b="0" i="1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948F732-A2D2-4FBB-91C8-912CD44C3E51}" type="parTrans" cxnId="{B74A52F5-09C6-4415-9D38-0036DC709FE8}">
      <dgm:prSet/>
      <dgm:spPr/>
      <dgm:t>
        <a:bodyPr/>
        <a:lstStyle/>
        <a:p>
          <a:endParaRPr lang="ru-RU"/>
        </a:p>
      </dgm:t>
    </dgm:pt>
    <dgm:pt modelId="{427EEE2A-ACCC-405A-9132-9C7C73AFDF6B}" type="sibTrans" cxnId="{B74A52F5-09C6-4415-9D38-0036DC709FE8}">
      <dgm:prSet/>
      <dgm:spPr/>
      <dgm:t>
        <a:bodyPr/>
        <a:lstStyle/>
        <a:p>
          <a:endParaRPr lang="ru-RU"/>
        </a:p>
      </dgm:t>
    </dgm:pt>
    <dgm:pt modelId="{F088048E-26DB-437A-8C1A-95ED689BD65B}" type="pres">
      <dgm:prSet presAssocID="{CA8AD00F-1597-4A30-B4F2-C4D984FFA5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90E02-6B51-46C5-9FE7-89381BBFD677}" type="pres">
      <dgm:prSet presAssocID="{446881FA-044D-4995-8407-4FA3675FD25F}" presName="parentLin" presStyleCnt="0"/>
      <dgm:spPr/>
    </dgm:pt>
    <dgm:pt modelId="{97E5D98E-1E93-4175-913E-989101F0BD4D}" type="pres">
      <dgm:prSet presAssocID="{446881FA-044D-4995-8407-4FA3675FD25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BAEAC7D-1889-4E13-A707-6B0E4E1A8D72}" type="pres">
      <dgm:prSet presAssocID="{446881FA-044D-4995-8407-4FA3675FD25F}" presName="parentText" presStyleLbl="node1" presStyleIdx="0" presStyleCnt="6" custScaleX="129926" custScaleY="208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E2279-8EF3-49AC-80EF-95EEFB9072E9}" type="pres">
      <dgm:prSet presAssocID="{446881FA-044D-4995-8407-4FA3675FD25F}" presName="negativeSpace" presStyleCnt="0"/>
      <dgm:spPr/>
    </dgm:pt>
    <dgm:pt modelId="{64152D00-5A66-466B-BEA3-309A99981939}" type="pres">
      <dgm:prSet presAssocID="{446881FA-044D-4995-8407-4FA3675FD25F}" presName="childText" presStyleLbl="conFgAcc1" presStyleIdx="0" presStyleCnt="6">
        <dgm:presLayoutVars>
          <dgm:bulletEnabled val="1"/>
        </dgm:presLayoutVars>
      </dgm:prSet>
      <dgm:spPr/>
    </dgm:pt>
    <dgm:pt modelId="{A4C5655C-E415-4072-B422-569C8AE3B272}" type="pres">
      <dgm:prSet presAssocID="{E7E90F24-BE32-4F89-BD7C-048CB944F4E1}" presName="spaceBetweenRectangles" presStyleCnt="0"/>
      <dgm:spPr/>
    </dgm:pt>
    <dgm:pt modelId="{D0469149-3107-4729-93C7-46A7261C17C9}" type="pres">
      <dgm:prSet presAssocID="{CEC7F8E0-81F5-44A1-A518-C4C244220112}" presName="parentLin" presStyleCnt="0"/>
      <dgm:spPr/>
    </dgm:pt>
    <dgm:pt modelId="{7302FC1F-B405-4B11-BB23-98DE7A548ED7}" type="pres">
      <dgm:prSet presAssocID="{CEC7F8E0-81F5-44A1-A518-C4C24422011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40C757D-618B-49DE-99A8-CFA47BE91B02}" type="pres">
      <dgm:prSet presAssocID="{CEC7F8E0-81F5-44A1-A518-C4C244220112}" presName="parentText" presStyleLbl="node1" presStyleIdx="1" presStyleCnt="6" custScaleX="129453" custScaleY="206533" custLinFactNeighborX="-1902" custLinFactNeighborY="-52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4A2E8-9940-4989-B890-621E3F5DDE18}" type="pres">
      <dgm:prSet presAssocID="{CEC7F8E0-81F5-44A1-A518-C4C244220112}" presName="negativeSpace" presStyleCnt="0"/>
      <dgm:spPr/>
    </dgm:pt>
    <dgm:pt modelId="{E53E6495-D584-4EBE-8F4E-E222C8235BF0}" type="pres">
      <dgm:prSet presAssocID="{CEC7F8E0-81F5-44A1-A518-C4C244220112}" presName="childText" presStyleLbl="conFgAcc1" presStyleIdx="1" presStyleCnt="6">
        <dgm:presLayoutVars>
          <dgm:bulletEnabled val="1"/>
        </dgm:presLayoutVars>
      </dgm:prSet>
      <dgm:spPr/>
    </dgm:pt>
    <dgm:pt modelId="{1D69DF4F-BCC8-4531-840B-9FDC52BE4871}" type="pres">
      <dgm:prSet presAssocID="{36FFA76B-BE01-45FD-8BD2-F6BD769FAF72}" presName="spaceBetweenRectangles" presStyleCnt="0"/>
      <dgm:spPr/>
    </dgm:pt>
    <dgm:pt modelId="{66FDC5AC-6BBC-4AE3-93FC-4A162A93EA5D}" type="pres">
      <dgm:prSet presAssocID="{252C7CC2-8977-45A2-9FCE-BF0D643A4109}" presName="parentLin" presStyleCnt="0"/>
      <dgm:spPr/>
    </dgm:pt>
    <dgm:pt modelId="{DA04F70B-B66D-4E91-ABF6-635D5A613073}" type="pres">
      <dgm:prSet presAssocID="{252C7CC2-8977-45A2-9FCE-BF0D643A410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BBC4AA5-BF1E-4567-BAF7-A456673BB380}" type="pres">
      <dgm:prSet presAssocID="{252C7CC2-8977-45A2-9FCE-BF0D643A4109}" presName="parentText" presStyleLbl="node1" presStyleIdx="2" presStyleCnt="6" custScaleX="129682" custScaleY="184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FD602-5818-4F32-8E33-BCD69ACCA411}" type="pres">
      <dgm:prSet presAssocID="{252C7CC2-8977-45A2-9FCE-BF0D643A4109}" presName="negativeSpace" presStyleCnt="0"/>
      <dgm:spPr/>
    </dgm:pt>
    <dgm:pt modelId="{56150D12-43CD-4B4D-93B7-3DBC4B2879C4}" type="pres">
      <dgm:prSet presAssocID="{252C7CC2-8977-45A2-9FCE-BF0D643A4109}" presName="childText" presStyleLbl="conFgAcc1" presStyleIdx="2" presStyleCnt="6">
        <dgm:presLayoutVars>
          <dgm:bulletEnabled val="1"/>
        </dgm:presLayoutVars>
      </dgm:prSet>
      <dgm:spPr/>
    </dgm:pt>
    <dgm:pt modelId="{AA7A39A3-69A3-4E9E-A3BF-EBF456CAAA35}" type="pres">
      <dgm:prSet presAssocID="{A1B66DE2-0696-42A2-A848-AEDFB4EAC764}" presName="spaceBetweenRectangles" presStyleCnt="0"/>
      <dgm:spPr/>
    </dgm:pt>
    <dgm:pt modelId="{CEB0E7C2-AE16-4183-AA76-B1C5F9EA3F3B}" type="pres">
      <dgm:prSet presAssocID="{EE6A5272-237C-4076-BA9C-94F4EC943079}" presName="parentLin" presStyleCnt="0"/>
      <dgm:spPr/>
    </dgm:pt>
    <dgm:pt modelId="{8BE04F92-54F6-4E6B-A518-6A0CE1514AF4}" type="pres">
      <dgm:prSet presAssocID="{EE6A5272-237C-4076-BA9C-94F4EC94307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37DDECD-42A9-416D-81C5-8AF2F95B6081}" type="pres">
      <dgm:prSet presAssocID="{EE6A5272-237C-4076-BA9C-94F4EC943079}" presName="parentText" presStyleLbl="node1" presStyleIdx="3" presStyleCnt="6" custScaleX="130356" custScaleY="173954" custLinFactNeighborX="-8673" custLinFactNeighborY="-99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A2366-B9C0-4A4A-8982-52918FB6393F}" type="pres">
      <dgm:prSet presAssocID="{EE6A5272-237C-4076-BA9C-94F4EC943079}" presName="negativeSpace" presStyleCnt="0"/>
      <dgm:spPr/>
    </dgm:pt>
    <dgm:pt modelId="{23F44BDE-D52F-4149-A9BE-A4120687DA92}" type="pres">
      <dgm:prSet presAssocID="{EE6A5272-237C-4076-BA9C-94F4EC943079}" presName="childText" presStyleLbl="conFgAcc1" presStyleIdx="3" presStyleCnt="6">
        <dgm:presLayoutVars>
          <dgm:bulletEnabled val="1"/>
        </dgm:presLayoutVars>
      </dgm:prSet>
      <dgm:spPr/>
    </dgm:pt>
    <dgm:pt modelId="{0181392A-AE69-444B-884E-F33ADFECC402}" type="pres">
      <dgm:prSet presAssocID="{01C08621-894B-408D-9910-439F3DF40EBD}" presName="spaceBetweenRectangles" presStyleCnt="0"/>
      <dgm:spPr/>
    </dgm:pt>
    <dgm:pt modelId="{1D44076E-D5D2-4933-8C15-54EF4E4997AB}" type="pres">
      <dgm:prSet presAssocID="{7EC3FDC7-205D-425E-BB38-28413CBEA741}" presName="parentLin" presStyleCnt="0"/>
      <dgm:spPr/>
    </dgm:pt>
    <dgm:pt modelId="{05C86740-A04B-4806-BB75-C1BA34E1D7D2}" type="pres">
      <dgm:prSet presAssocID="{7EC3FDC7-205D-425E-BB38-28413CBEA74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BFAEE20-953E-4238-BC1B-1BF3828D2CF5}" type="pres">
      <dgm:prSet presAssocID="{7EC3FDC7-205D-425E-BB38-28413CBEA741}" presName="parentText" presStyleLbl="node1" presStyleIdx="4" presStyleCnt="6" custScaleX="130247" custScaleY="157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D6414-CE74-4C95-AADD-3AADE4D44E3F}" type="pres">
      <dgm:prSet presAssocID="{7EC3FDC7-205D-425E-BB38-28413CBEA741}" presName="negativeSpace" presStyleCnt="0"/>
      <dgm:spPr/>
    </dgm:pt>
    <dgm:pt modelId="{6AC7D7E3-B56A-4F39-93DB-1EFFA4782F5C}" type="pres">
      <dgm:prSet presAssocID="{7EC3FDC7-205D-425E-BB38-28413CBEA741}" presName="childText" presStyleLbl="conFgAcc1" presStyleIdx="4" presStyleCnt="6">
        <dgm:presLayoutVars>
          <dgm:bulletEnabled val="1"/>
        </dgm:presLayoutVars>
      </dgm:prSet>
      <dgm:spPr/>
    </dgm:pt>
    <dgm:pt modelId="{F160835C-931E-4696-81F3-125F72807C1D}" type="pres">
      <dgm:prSet presAssocID="{427EEE2A-ACCC-405A-9132-9C7C73AFDF6B}" presName="spaceBetweenRectangles" presStyleCnt="0"/>
      <dgm:spPr/>
    </dgm:pt>
    <dgm:pt modelId="{8C1E2060-BADC-44D0-A522-DBD4299BBDC0}" type="pres">
      <dgm:prSet presAssocID="{87DC0067-E1BF-45C7-AC3A-3101F2BC6BDA}" presName="parentLin" presStyleCnt="0"/>
      <dgm:spPr/>
    </dgm:pt>
    <dgm:pt modelId="{67C97104-8577-45A8-9849-AE5FFC00DBEA}" type="pres">
      <dgm:prSet presAssocID="{87DC0067-E1BF-45C7-AC3A-3101F2BC6BD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D51686B-EB81-4417-8DA3-39F0268428B4}" type="pres">
      <dgm:prSet presAssocID="{87DC0067-E1BF-45C7-AC3A-3101F2BC6BDA}" presName="parentText" presStyleLbl="node1" presStyleIdx="5" presStyleCnt="6" custScaleX="130671" custScaleY="222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47428-E0A3-4A75-9AD3-7C96A27644DB}" type="pres">
      <dgm:prSet presAssocID="{87DC0067-E1BF-45C7-AC3A-3101F2BC6BDA}" presName="negativeSpace" presStyleCnt="0"/>
      <dgm:spPr/>
    </dgm:pt>
    <dgm:pt modelId="{D9C2F28E-3D5B-464C-B06B-01102AD12F34}" type="pres">
      <dgm:prSet presAssocID="{87DC0067-E1BF-45C7-AC3A-3101F2BC6BD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08A3927-93A7-4622-8816-7B40A35B2784}" type="presOf" srcId="{252C7CC2-8977-45A2-9FCE-BF0D643A4109}" destId="{EBBC4AA5-BF1E-4567-BAF7-A456673BB380}" srcOrd="1" destOrd="0" presId="urn:microsoft.com/office/officeart/2005/8/layout/list1"/>
    <dgm:cxn modelId="{08F40ADB-D063-4B6F-B9C0-C56184DC0BA1}" type="presOf" srcId="{446881FA-044D-4995-8407-4FA3675FD25F}" destId="{97E5D98E-1E93-4175-913E-989101F0BD4D}" srcOrd="0" destOrd="0" presId="urn:microsoft.com/office/officeart/2005/8/layout/list1"/>
    <dgm:cxn modelId="{3A6BC298-5B63-492B-AC65-6167A1865FF2}" srcId="{CA8AD00F-1597-4A30-B4F2-C4D984FFA5EA}" destId="{EE6A5272-237C-4076-BA9C-94F4EC943079}" srcOrd="3" destOrd="0" parTransId="{EDAB20A4-A6AF-4F66-9371-36D1126A1589}" sibTransId="{01C08621-894B-408D-9910-439F3DF40EBD}"/>
    <dgm:cxn modelId="{B74A52F5-09C6-4415-9D38-0036DC709FE8}" srcId="{CA8AD00F-1597-4A30-B4F2-C4D984FFA5EA}" destId="{7EC3FDC7-205D-425E-BB38-28413CBEA741}" srcOrd="4" destOrd="0" parTransId="{8948F732-A2D2-4FBB-91C8-912CD44C3E51}" sibTransId="{427EEE2A-ACCC-405A-9132-9C7C73AFDF6B}"/>
    <dgm:cxn modelId="{478E9CD2-9F56-49DA-A690-05898B6EE0C9}" srcId="{CA8AD00F-1597-4A30-B4F2-C4D984FFA5EA}" destId="{CEC7F8E0-81F5-44A1-A518-C4C244220112}" srcOrd="1" destOrd="0" parTransId="{BFEC84DB-400E-4002-9BAD-F34811615BD6}" sibTransId="{36FFA76B-BE01-45FD-8BD2-F6BD769FAF72}"/>
    <dgm:cxn modelId="{8B215BFB-BBBB-422E-8BB7-0A8E6E341296}" type="presOf" srcId="{CEC7F8E0-81F5-44A1-A518-C4C244220112}" destId="{340C757D-618B-49DE-99A8-CFA47BE91B02}" srcOrd="1" destOrd="0" presId="urn:microsoft.com/office/officeart/2005/8/layout/list1"/>
    <dgm:cxn modelId="{CD93AFA5-9E9D-4BF3-8383-A247073A3AC2}" type="presOf" srcId="{87DC0067-E1BF-45C7-AC3A-3101F2BC6BDA}" destId="{67C97104-8577-45A8-9849-AE5FFC00DBEA}" srcOrd="0" destOrd="0" presId="urn:microsoft.com/office/officeart/2005/8/layout/list1"/>
    <dgm:cxn modelId="{FBE979A4-7FBF-451E-AA9D-DFA015CC3529}" type="presOf" srcId="{7EC3FDC7-205D-425E-BB38-28413CBEA741}" destId="{8BFAEE20-953E-4238-BC1B-1BF3828D2CF5}" srcOrd="1" destOrd="0" presId="urn:microsoft.com/office/officeart/2005/8/layout/list1"/>
    <dgm:cxn modelId="{D064F9D6-9F2C-4B9A-8FBF-4755C5373E33}" type="presOf" srcId="{7EC3FDC7-205D-425E-BB38-28413CBEA741}" destId="{05C86740-A04B-4806-BB75-C1BA34E1D7D2}" srcOrd="0" destOrd="0" presId="urn:microsoft.com/office/officeart/2005/8/layout/list1"/>
    <dgm:cxn modelId="{2EABA993-8D18-4865-AF15-B03D29AEA5F0}" type="presOf" srcId="{CEC7F8E0-81F5-44A1-A518-C4C244220112}" destId="{7302FC1F-B405-4B11-BB23-98DE7A548ED7}" srcOrd="0" destOrd="0" presId="urn:microsoft.com/office/officeart/2005/8/layout/list1"/>
    <dgm:cxn modelId="{CE70B298-8746-4DA3-B9C4-DAAB71D8A959}" type="presOf" srcId="{87DC0067-E1BF-45C7-AC3A-3101F2BC6BDA}" destId="{CD51686B-EB81-4417-8DA3-39F0268428B4}" srcOrd="1" destOrd="0" presId="urn:microsoft.com/office/officeart/2005/8/layout/list1"/>
    <dgm:cxn modelId="{D15DF504-1ECF-4F2F-A8DB-1E2307B790AD}" srcId="{CA8AD00F-1597-4A30-B4F2-C4D984FFA5EA}" destId="{252C7CC2-8977-45A2-9FCE-BF0D643A4109}" srcOrd="2" destOrd="0" parTransId="{0B76F3CF-CB9B-46FF-9D47-ACBEDFBBF675}" sibTransId="{A1B66DE2-0696-42A2-A848-AEDFB4EAC764}"/>
    <dgm:cxn modelId="{1BFCFDC8-163C-4659-B28C-EA7697A6A930}" type="presOf" srcId="{CA8AD00F-1597-4A30-B4F2-C4D984FFA5EA}" destId="{F088048E-26DB-437A-8C1A-95ED689BD65B}" srcOrd="0" destOrd="0" presId="urn:microsoft.com/office/officeart/2005/8/layout/list1"/>
    <dgm:cxn modelId="{71E04E5D-AA25-4BCA-AC2B-FE441939AF65}" type="presOf" srcId="{252C7CC2-8977-45A2-9FCE-BF0D643A4109}" destId="{DA04F70B-B66D-4E91-ABF6-635D5A613073}" srcOrd="0" destOrd="0" presId="urn:microsoft.com/office/officeart/2005/8/layout/list1"/>
    <dgm:cxn modelId="{EF9E2638-7587-4066-B29C-24C230456CB1}" type="presOf" srcId="{446881FA-044D-4995-8407-4FA3675FD25F}" destId="{CBAEAC7D-1889-4E13-A707-6B0E4E1A8D72}" srcOrd="1" destOrd="0" presId="urn:microsoft.com/office/officeart/2005/8/layout/list1"/>
    <dgm:cxn modelId="{5B8A9990-09E0-47FA-A2E8-601F595D7F87}" type="presOf" srcId="{EE6A5272-237C-4076-BA9C-94F4EC943079}" destId="{F37DDECD-42A9-416D-81C5-8AF2F95B6081}" srcOrd="1" destOrd="0" presId="urn:microsoft.com/office/officeart/2005/8/layout/list1"/>
    <dgm:cxn modelId="{E7F8BE07-93CB-4187-8CB2-283CC6AA2BF3}" srcId="{CA8AD00F-1597-4A30-B4F2-C4D984FFA5EA}" destId="{87DC0067-E1BF-45C7-AC3A-3101F2BC6BDA}" srcOrd="5" destOrd="0" parTransId="{C2B2C69C-BAB9-40D4-A18D-D8408D1745E7}" sibTransId="{4B11BF9F-5B4B-4D38-B837-90CD2057347F}"/>
    <dgm:cxn modelId="{AC451DC2-151B-4FF1-A099-2728EA3C6A84}" type="presOf" srcId="{EE6A5272-237C-4076-BA9C-94F4EC943079}" destId="{8BE04F92-54F6-4E6B-A518-6A0CE1514AF4}" srcOrd="0" destOrd="0" presId="urn:microsoft.com/office/officeart/2005/8/layout/list1"/>
    <dgm:cxn modelId="{06AC7C4B-6FD7-4846-A9F2-FDC3BB830144}" srcId="{CA8AD00F-1597-4A30-B4F2-C4D984FFA5EA}" destId="{446881FA-044D-4995-8407-4FA3675FD25F}" srcOrd="0" destOrd="0" parTransId="{543ADC30-1D1C-40AF-BAA0-68D9A91F9B9D}" sibTransId="{E7E90F24-BE32-4F89-BD7C-048CB944F4E1}"/>
    <dgm:cxn modelId="{E1F99FA2-9CEA-412B-987A-C27B5B79A360}" type="presParOf" srcId="{F088048E-26DB-437A-8C1A-95ED689BD65B}" destId="{DD090E02-6B51-46C5-9FE7-89381BBFD677}" srcOrd="0" destOrd="0" presId="urn:microsoft.com/office/officeart/2005/8/layout/list1"/>
    <dgm:cxn modelId="{99B0CCBD-C6B3-4EB3-B52A-DDFB872F51BD}" type="presParOf" srcId="{DD090E02-6B51-46C5-9FE7-89381BBFD677}" destId="{97E5D98E-1E93-4175-913E-989101F0BD4D}" srcOrd="0" destOrd="0" presId="urn:microsoft.com/office/officeart/2005/8/layout/list1"/>
    <dgm:cxn modelId="{C60EE067-863B-45A2-98BE-1617AEFC1E69}" type="presParOf" srcId="{DD090E02-6B51-46C5-9FE7-89381BBFD677}" destId="{CBAEAC7D-1889-4E13-A707-6B0E4E1A8D72}" srcOrd="1" destOrd="0" presId="urn:microsoft.com/office/officeart/2005/8/layout/list1"/>
    <dgm:cxn modelId="{02A873CF-82EF-4D52-A353-338A23923D55}" type="presParOf" srcId="{F088048E-26DB-437A-8C1A-95ED689BD65B}" destId="{07BE2279-8EF3-49AC-80EF-95EEFB9072E9}" srcOrd="1" destOrd="0" presId="urn:microsoft.com/office/officeart/2005/8/layout/list1"/>
    <dgm:cxn modelId="{99E55DC7-8F24-4B4A-93A5-50D49AC58B81}" type="presParOf" srcId="{F088048E-26DB-437A-8C1A-95ED689BD65B}" destId="{64152D00-5A66-466B-BEA3-309A99981939}" srcOrd="2" destOrd="0" presId="urn:microsoft.com/office/officeart/2005/8/layout/list1"/>
    <dgm:cxn modelId="{955AAABE-A6FB-4C7D-9B38-DD2B8DC9164C}" type="presParOf" srcId="{F088048E-26DB-437A-8C1A-95ED689BD65B}" destId="{A4C5655C-E415-4072-B422-569C8AE3B272}" srcOrd="3" destOrd="0" presId="urn:microsoft.com/office/officeart/2005/8/layout/list1"/>
    <dgm:cxn modelId="{6DDBEF32-3BC7-489F-AE26-4ABACA6BA4F8}" type="presParOf" srcId="{F088048E-26DB-437A-8C1A-95ED689BD65B}" destId="{D0469149-3107-4729-93C7-46A7261C17C9}" srcOrd="4" destOrd="0" presId="urn:microsoft.com/office/officeart/2005/8/layout/list1"/>
    <dgm:cxn modelId="{AE107585-8222-404D-BD00-F3D2D8017A27}" type="presParOf" srcId="{D0469149-3107-4729-93C7-46A7261C17C9}" destId="{7302FC1F-B405-4B11-BB23-98DE7A548ED7}" srcOrd="0" destOrd="0" presId="urn:microsoft.com/office/officeart/2005/8/layout/list1"/>
    <dgm:cxn modelId="{D022D76C-604B-41A8-8B20-5E6AD56948ED}" type="presParOf" srcId="{D0469149-3107-4729-93C7-46A7261C17C9}" destId="{340C757D-618B-49DE-99A8-CFA47BE91B02}" srcOrd="1" destOrd="0" presId="urn:microsoft.com/office/officeart/2005/8/layout/list1"/>
    <dgm:cxn modelId="{50A48C08-AF0E-4BD2-B110-D91B10F910C3}" type="presParOf" srcId="{F088048E-26DB-437A-8C1A-95ED689BD65B}" destId="{3894A2E8-9940-4989-B890-621E3F5DDE18}" srcOrd="5" destOrd="0" presId="urn:microsoft.com/office/officeart/2005/8/layout/list1"/>
    <dgm:cxn modelId="{D25BD48F-3DCE-4A32-AE86-36067223CA76}" type="presParOf" srcId="{F088048E-26DB-437A-8C1A-95ED689BD65B}" destId="{E53E6495-D584-4EBE-8F4E-E222C8235BF0}" srcOrd="6" destOrd="0" presId="urn:microsoft.com/office/officeart/2005/8/layout/list1"/>
    <dgm:cxn modelId="{EB41C0E3-F6EF-4982-A5AB-D2681111A669}" type="presParOf" srcId="{F088048E-26DB-437A-8C1A-95ED689BD65B}" destId="{1D69DF4F-BCC8-4531-840B-9FDC52BE4871}" srcOrd="7" destOrd="0" presId="urn:microsoft.com/office/officeart/2005/8/layout/list1"/>
    <dgm:cxn modelId="{D39C99BD-E2F2-4CAF-9D1B-E9F9232B4AF5}" type="presParOf" srcId="{F088048E-26DB-437A-8C1A-95ED689BD65B}" destId="{66FDC5AC-6BBC-4AE3-93FC-4A162A93EA5D}" srcOrd="8" destOrd="0" presId="urn:microsoft.com/office/officeart/2005/8/layout/list1"/>
    <dgm:cxn modelId="{BFEA5855-30CB-455C-A52A-DA360DC8EA06}" type="presParOf" srcId="{66FDC5AC-6BBC-4AE3-93FC-4A162A93EA5D}" destId="{DA04F70B-B66D-4E91-ABF6-635D5A613073}" srcOrd="0" destOrd="0" presId="urn:microsoft.com/office/officeart/2005/8/layout/list1"/>
    <dgm:cxn modelId="{B6F34C02-2BF6-4202-9375-D3615702179C}" type="presParOf" srcId="{66FDC5AC-6BBC-4AE3-93FC-4A162A93EA5D}" destId="{EBBC4AA5-BF1E-4567-BAF7-A456673BB380}" srcOrd="1" destOrd="0" presId="urn:microsoft.com/office/officeart/2005/8/layout/list1"/>
    <dgm:cxn modelId="{B2DB93DF-B451-451F-B9FC-FF0E2545BD28}" type="presParOf" srcId="{F088048E-26DB-437A-8C1A-95ED689BD65B}" destId="{F10FD602-5818-4F32-8E33-BCD69ACCA411}" srcOrd="9" destOrd="0" presId="urn:microsoft.com/office/officeart/2005/8/layout/list1"/>
    <dgm:cxn modelId="{2033FB43-449D-4662-B322-4B693692DE4E}" type="presParOf" srcId="{F088048E-26DB-437A-8C1A-95ED689BD65B}" destId="{56150D12-43CD-4B4D-93B7-3DBC4B2879C4}" srcOrd="10" destOrd="0" presId="urn:microsoft.com/office/officeart/2005/8/layout/list1"/>
    <dgm:cxn modelId="{FAB50B15-8E35-4E72-A9C9-F44D5B95FC72}" type="presParOf" srcId="{F088048E-26DB-437A-8C1A-95ED689BD65B}" destId="{AA7A39A3-69A3-4E9E-A3BF-EBF456CAAA35}" srcOrd="11" destOrd="0" presId="urn:microsoft.com/office/officeart/2005/8/layout/list1"/>
    <dgm:cxn modelId="{10C2CF39-7FDE-4D57-8BC1-0CA2844E7877}" type="presParOf" srcId="{F088048E-26DB-437A-8C1A-95ED689BD65B}" destId="{CEB0E7C2-AE16-4183-AA76-B1C5F9EA3F3B}" srcOrd="12" destOrd="0" presId="urn:microsoft.com/office/officeart/2005/8/layout/list1"/>
    <dgm:cxn modelId="{429B7B82-09E2-4F05-8FB0-B87091D8CADA}" type="presParOf" srcId="{CEB0E7C2-AE16-4183-AA76-B1C5F9EA3F3B}" destId="{8BE04F92-54F6-4E6B-A518-6A0CE1514AF4}" srcOrd="0" destOrd="0" presId="urn:microsoft.com/office/officeart/2005/8/layout/list1"/>
    <dgm:cxn modelId="{4C0B665D-63E0-4915-9F4E-BD49D1802EB7}" type="presParOf" srcId="{CEB0E7C2-AE16-4183-AA76-B1C5F9EA3F3B}" destId="{F37DDECD-42A9-416D-81C5-8AF2F95B6081}" srcOrd="1" destOrd="0" presId="urn:microsoft.com/office/officeart/2005/8/layout/list1"/>
    <dgm:cxn modelId="{CCF38EA6-E283-4910-B907-0507B13A46CA}" type="presParOf" srcId="{F088048E-26DB-437A-8C1A-95ED689BD65B}" destId="{14AA2366-B9C0-4A4A-8982-52918FB6393F}" srcOrd="13" destOrd="0" presId="urn:microsoft.com/office/officeart/2005/8/layout/list1"/>
    <dgm:cxn modelId="{DEF1F324-EEF7-4E37-A7B9-D91F87780734}" type="presParOf" srcId="{F088048E-26DB-437A-8C1A-95ED689BD65B}" destId="{23F44BDE-D52F-4149-A9BE-A4120687DA92}" srcOrd="14" destOrd="0" presId="urn:microsoft.com/office/officeart/2005/8/layout/list1"/>
    <dgm:cxn modelId="{4720A880-D583-494C-BDE3-78CD6961AECA}" type="presParOf" srcId="{F088048E-26DB-437A-8C1A-95ED689BD65B}" destId="{0181392A-AE69-444B-884E-F33ADFECC402}" srcOrd="15" destOrd="0" presId="urn:microsoft.com/office/officeart/2005/8/layout/list1"/>
    <dgm:cxn modelId="{B662970E-8A0D-48C7-AFBE-8CA9856C9E33}" type="presParOf" srcId="{F088048E-26DB-437A-8C1A-95ED689BD65B}" destId="{1D44076E-D5D2-4933-8C15-54EF4E4997AB}" srcOrd="16" destOrd="0" presId="urn:microsoft.com/office/officeart/2005/8/layout/list1"/>
    <dgm:cxn modelId="{8AAB8E28-6779-4898-A527-7D213F9F5A5E}" type="presParOf" srcId="{1D44076E-D5D2-4933-8C15-54EF4E4997AB}" destId="{05C86740-A04B-4806-BB75-C1BA34E1D7D2}" srcOrd="0" destOrd="0" presId="urn:microsoft.com/office/officeart/2005/8/layout/list1"/>
    <dgm:cxn modelId="{33B99731-7E83-43AE-A1B2-8333C939A2E6}" type="presParOf" srcId="{1D44076E-D5D2-4933-8C15-54EF4E4997AB}" destId="{8BFAEE20-953E-4238-BC1B-1BF3828D2CF5}" srcOrd="1" destOrd="0" presId="urn:microsoft.com/office/officeart/2005/8/layout/list1"/>
    <dgm:cxn modelId="{D0A42AD6-652A-4028-8EB0-28A840BB5DBF}" type="presParOf" srcId="{F088048E-26DB-437A-8C1A-95ED689BD65B}" destId="{081D6414-CE74-4C95-AADD-3AADE4D44E3F}" srcOrd="17" destOrd="0" presId="urn:microsoft.com/office/officeart/2005/8/layout/list1"/>
    <dgm:cxn modelId="{88C686CA-6939-4627-B953-F5A6C821B13E}" type="presParOf" srcId="{F088048E-26DB-437A-8C1A-95ED689BD65B}" destId="{6AC7D7E3-B56A-4F39-93DB-1EFFA4782F5C}" srcOrd="18" destOrd="0" presId="urn:microsoft.com/office/officeart/2005/8/layout/list1"/>
    <dgm:cxn modelId="{D5DB558A-FEC0-4657-AE53-EBB2C0FC659B}" type="presParOf" srcId="{F088048E-26DB-437A-8C1A-95ED689BD65B}" destId="{F160835C-931E-4696-81F3-125F72807C1D}" srcOrd="19" destOrd="0" presId="urn:microsoft.com/office/officeart/2005/8/layout/list1"/>
    <dgm:cxn modelId="{DA12C50E-84CE-4363-8B26-6F3F3FA265E1}" type="presParOf" srcId="{F088048E-26DB-437A-8C1A-95ED689BD65B}" destId="{8C1E2060-BADC-44D0-A522-DBD4299BBDC0}" srcOrd="20" destOrd="0" presId="urn:microsoft.com/office/officeart/2005/8/layout/list1"/>
    <dgm:cxn modelId="{85DCFAD3-8766-4190-8591-4D76A910BCED}" type="presParOf" srcId="{8C1E2060-BADC-44D0-A522-DBD4299BBDC0}" destId="{67C97104-8577-45A8-9849-AE5FFC00DBEA}" srcOrd="0" destOrd="0" presId="urn:microsoft.com/office/officeart/2005/8/layout/list1"/>
    <dgm:cxn modelId="{CCF5050B-29F0-4A02-BF13-60B3777F0229}" type="presParOf" srcId="{8C1E2060-BADC-44D0-A522-DBD4299BBDC0}" destId="{CD51686B-EB81-4417-8DA3-39F0268428B4}" srcOrd="1" destOrd="0" presId="urn:microsoft.com/office/officeart/2005/8/layout/list1"/>
    <dgm:cxn modelId="{5A9D8515-7186-466E-B61A-C4CFE66D831A}" type="presParOf" srcId="{F088048E-26DB-437A-8C1A-95ED689BD65B}" destId="{9A547428-E0A3-4A75-9AD3-7C96A27644DB}" srcOrd="21" destOrd="0" presId="urn:microsoft.com/office/officeart/2005/8/layout/list1"/>
    <dgm:cxn modelId="{160C50B5-073F-43A4-82FD-FBF1D644F82C}" type="presParOf" srcId="{F088048E-26DB-437A-8C1A-95ED689BD65B}" destId="{D9C2F28E-3D5B-464C-B06B-01102AD12F3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81786D-27A1-4E00-BFC1-1CDF4119F85F}">
      <dsp:nvSpPr>
        <dsp:cNvPr id="0" name=""/>
        <dsp:cNvSpPr/>
      </dsp:nvSpPr>
      <dsp:spPr>
        <a:xfrm>
          <a:off x="4907" y="203067"/>
          <a:ext cx="4402109" cy="7926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до кризиса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4907" y="203067"/>
        <a:ext cx="4402109" cy="792671"/>
      </dsp:txXfrm>
    </dsp:sp>
    <dsp:sp modelId="{32E21AE0-A7DB-43C1-8D5F-D795C62EDE57}">
      <dsp:nvSpPr>
        <dsp:cNvPr id="0" name=""/>
        <dsp:cNvSpPr/>
      </dsp:nvSpPr>
      <dsp:spPr>
        <a:xfrm>
          <a:off x="4951" y="1220202"/>
          <a:ext cx="4402109" cy="285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спрос со стороны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экспатов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на качественную организованную аренду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спрос на «жилье» поблизости от работы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спрос на новые форматы,  «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имиджевые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» покупки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951" y="1220202"/>
        <a:ext cx="4402109" cy="2854800"/>
      </dsp:txXfrm>
    </dsp:sp>
    <dsp:sp modelId="{F11C950E-8E28-4364-A3EA-6BE097DF5B1D}">
      <dsp:nvSpPr>
        <dsp:cNvPr id="0" name=""/>
        <dsp:cNvSpPr/>
      </dsp:nvSpPr>
      <dsp:spPr>
        <a:xfrm>
          <a:off x="5027685" y="188444"/>
          <a:ext cx="4402109" cy="8025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после</a:t>
          </a:r>
          <a:r>
            <a:rPr lang="ru-RU" sz="4200" kern="1200" dirty="0" smtClean="0"/>
            <a:t> </a:t>
          </a:r>
          <a:r>
            <a:rPr lang="ru-RU" sz="2600" kern="1200" dirty="0" smtClean="0">
              <a:latin typeface="Arial" pitchFamily="34" charset="0"/>
              <a:cs typeface="Arial" pitchFamily="34" charset="0"/>
            </a:rPr>
            <a:t>кризиса</a:t>
          </a:r>
        </a:p>
      </dsp:txBody>
      <dsp:txXfrm>
        <a:off x="5027685" y="188444"/>
        <a:ext cx="4402109" cy="802572"/>
      </dsp:txXfrm>
    </dsp:sp>
    <dsp:sp modelId="{6663F52F-9FF1-46D8-8F95-2CC66FFC6832}">
      <dsp:nvSpPr>
        <dsp:cNvPr id="0" name=""/>
        <dsp:cNvSpPr/>
      </dsp:nvSpPr>
      <dsp:spPr>
        <a:xfrm>
          <a:off x="5000083" y="1222563"/>
          <a:ext cx="4402109" cy="285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спад офисного рынка и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реконцепция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офисных проектов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развитие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промзон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– появление формата «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лофтов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»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максимизация выхода площадей за счет более ликвидной «жилой» составляющей, развитие формата МФК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спрос на качественное жилье в рамках небольшого бюджета 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5000083" y="1222563"/>
        <a:ext cx="4402109" cy="2854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C528D8-F8CC-4C1A-8A7B-8098D8D9A1FC}">
      <dsp:nvSpPr>
        <dsp:cNvPr id="0" name=""/>
        <dsp:cNvSpPr/>
      </dsp:nvSpPr>
      <dsp:spPr>
        <a:xfrm rot="21300000">
          <a:off x="20627" y="2059603"/>
          <a:ext cx="3666087" cy="633414"/>
        </a:xfrm>
        <a:prstGeom prst="mathMinus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51169-90DF-4753-A590-89CAE5674B95}">
      <dsp:nvSpPr>
        <dsp:cNvPr id="0" name=""/>
        <dsp:cNvSpPr/>
      </dsp:nvSpPr>
      <dsp:spPr>
        <a:xfrm>
          <a:off x="477268" y="176246"/>
          <a:ext cx="1112202" cy="1901048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15F52-0DCA-47F6-9D4E-A96C56B696ED}">
      <dsp:nvSpPr>
        <dsp:cNvPr id="0" name=""/>
        <dsp:cNvSpPr/>
      </dsp:nvSpPr>
      <dsp:spPr>
        <a:xfrm>
          <a:off x="837307" y="-71430"/>
          <a:ext cx="386500" cy="213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гостиницы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837307" y="-71430"/>
        <a:ext cx="386500" cy="2138962"/>
      </dsp:txXfrm>
    </dsp:sp>
    <dsp:sp modelId="{D9C55BAE-79CC-49E5-A473-D4A42DD803B0}">
      <dsp:nvSpPr>
        <dsp:cNvPr id="0" name=""/>
        <dsp:cNvSpPr/>
      </dsp:nvSpPr>
      <dsp:spPr>
        <a:xfrm>
          <a:off x="1288090" y="2575750"/>
          <a:ext cx="1112202" cy="1901048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20F34-29E2-4E86-ADAC-5D4FEF252AC8}">
      <dsp:nvSpPr>
        <dsp:cNvPr id="0" name=""/>
        <dsp:cNvSpPr/>
      </dsp:nvSpPr>
      <dsp:spPr>
        <a:xfrm>
          <a:off x="1618121" y="3007809"/>
          <a:ext cx="440491" cy="150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жилые квартиры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618121" y="3007809"/>
        <a:ext cx="440491" cy="15094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C7C3FF-5B7B-4CA5-9930-BC4CADD334EF}">
      <dsp:nvSpPr>
        <dsp:cNvPr id="0" name=""/>
        <dsp:cNvSpPr/>
      </dsp:nvSpPr>
      <dsp:spPr>
        <a:xfrm>
          <a:off x="2700" y="18143"/>
          <a:ext cx="2632792" cy="5290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Апартаменты с гостиничным сервисом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>
        <a:off x="2700" y="18143"/>
        <a:ext cx="2632792" cy="529049"/>
      </dsp:txXfrm>
    </dsp:sp>
    <dsp:sp modelId="{5B7F565A-D6C0-45F7-9B7D-051B53F18078}">
      <dsp:nvSpPr>
        <dsp:cNvPr id="0" name=""/>
        <dsp:cNvSpPr/>
      </dsp:nvSpPr>
      <dsp:spPr>
        <a:xfrm flipV="1">
          <a:off x="2700" y="547192"/>
          <a:ext cx="2632792" cy="658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C8821-BF5B-4E3B-AC11-6491231EA4E7}">
      <dsp:nvSpPr>
        <dsp:cNvPr id="0" name=""/>
        <dsp:cNvSpPr/>
      </dsp:nvSpPr>
      <dsp:spPr>
        <a:xfrm>
          <a:off x="3004083" y="18143"/>
          <a:ext cx="2632792" cy="529049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Апартаменты в </a:t>
          </a:r>
          <a:r>
            <a:rPr lang="ru-RU" sz="1500" b="1" kern="1200" dirty="0" err="1" smtClean="0">
              <a:latin typeface="Arial" pitchFamily="34" charset="0"/>
              <a:cs typeface="Arial" pitchFamily="34" charset="0"/>
            </a:rPr>
            <a:t>бизнес-зонах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>
        <a:off x="3004083" y="18143"/>
        <a:ext cx="2632792" cy="529049"/>
      </dsp:txXfrm>
    </dsp:sp>
    <dsp:sp modelId="{56213E6A-E2E5-4C3D-9F29-463F65BBBA52}">
      <dsp:nvSpPr>
        <dsp:cNvPr id="0" name=""/>
        <dsp:cNvSpPr/>
      </dsp:nvSpPr>
      <dsp:spPr>
        <a:xfrm rot="10800000" flipV="1">
          <a:off x="3020986" y="565336"/>
          <a:ext cx="2632792" cy="658800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85E24-D7BD-4EFA-A1A3-DC0D227121C1}">
      <dsp:nvSpPr>
        <dsp:cNvPr id="0" name=""/>
        <dsp:cNvSpPr/>
      </dsp:nvSpPr>
      <dsp:spPr>
        <a:xfrm>
          <a:off x="6005467" y="18143"/>
          <a:ext cx="2632792" cy="52904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latin typeface="Arial" pitchFamily="34" charset="0"/>
              <a:cs typeface="Arial" pitchFamily="34" charset="0"/>
            </a:rPr>
            <a:t>Лофты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>
        <a:off x="6005467" y="18143"/>
        <a:ext cx="2632792" cy="529049"/>
      </dsp:txXfrm>
    </dsp:sp>
    <dsp:sp modelId="{E3F693DD-55F6-4C82-85B7-E1D20E75646F}">
      <dsp:nvSpPr>
        <dsp:cNvPr id="0" name=""/>
        <dsp:cNvSpPr/>
      </dsp:nvSpPr>
      <dsp:spPr>
        <a:xfrm>
          <a:off x="6005467" y="547192"/>
          <a:ext cx="2632792" cy="65880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C7C3FF-5B7B-4CA5-9930-BC4CADD334EF}">
      <dsp:nvSpPr>
        <dsp:cNvPr id="0" name=""/>
        <dsp:cNvSpPr/>
      </dsp:nvSpPr>
      <dsp:spPr>
        <a:xfrm>
          <a:off x="2700" y="37902"/>
          <a:ext cx="2632792" cy="7231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Апартаменты с минимальными площадями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>
        <a:off x="2700" y="37902"/>
        <a:ext cx="2632792" cy="723148"/>
      </dsp:txXfrm>
    </dsp:sp>
    <dsp:sp modelId="{5B7F565A-D6C0-45F7-9B7D-051B53F18078}">
      <dsp:nvSpPr>
        <dsp:cNvPr id="0" name=""/>
        <dsp:cNvSpPr/>
      </dsp:nvSpPr>
      <dsp:spPr>
        <a:xfrm>
          <a:off x="2700" y="761051"/>
          <a:ext cx="2632792" cy="658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i="1" kern="1200" dirty="0"/>
        </a:p>
      </dsp:txBody>
      <dsp:txXfrm>
        <a:off x="2700" y="761051"/>
        <a:ext cx="2632792" cy="658800"/>
      </dsp:txXfrm>
    </dsp:sp>
    <dsp:sp modelId="{435C8821-BF5B-4E3B-AC11-6491231EA4E7}">
      <dsp:nvSpPr>
        <dsp:cNvPr id="0" name=""/>
        <dsp:cNvSpPr/>
      </dsp:nvSpPr>
      <dsp:spPr>
        <a:xfrm>
          <a:off x="3004083" y="37902"/>
          <a:ext cx="2632792" cy="723148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Апартаменты по низким ценам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>
        <a:off x="3004083" y="37902"/>
        <a:ext cx="2632792" cy="723148"/>
      </dsp:txXfrm>
    </dsp:sp>
    <dsp:sp modelId="{56213E6A-E2E5-4C3D-9F29-463F65BBBA52}">
      <dsp:nvSpPr>
        <dsp:cNvPr id="0" name=""/>
        <dsp:cNvSpPr/>
      </dsp:nvSpPr>
      <dsp:spPr>
        <a:xfrm>
          <a:off x="3004083" y="761051"/>
          <a:ext cx="2632792" cy="658800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Char char="••"/>
            <a:tabLst/>
            <a:defRPr/>
          </a:pPr>
          <a:endParaRPr lang="ru-RU" sz="1200" i="1" kern="1200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4083" y="761051"/>
        <a:ext cx="2632792" cy="658800"/>
      </dsp:txXfrm>
    </dsp:sp>
    <dsp:sp modelId="{81C85E24-D7BD-4EFA-A1A3-DC0D227121C1}">
      <dsp:nvSpPr>
        <dsp:cNvPr id="0" name=""/>
        <dsp:cNvSpPr/>
      </dsp:nvSpPr>
      <dsp:spPr>
        <a:xfrm>
          <a:off x="6005467" y="37902"/>
          <a:ext cx="2632792" cy="72314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Минимум социальной инфраструктуры в проекте/в окружении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>
        <a:off x="6005467" y="37902"/>
        <a:ext cx="2632792" cy="723148"/>
      </dsp:txXfrm>
    </dsp:sp>
    <dsp:sp modelId="{E3F693DD-55F6-4C82-85B7-E1D20E75646F}">
      <dsp:nvSpPr>
        <dsp:cNvPr id="0" name=""/>
        <dsp:cNvSpPr/>
      </dsp:nvSpPr>
      <dsp:spPr>
        <a:xfrm>
          <a:off x="6005467" y="761051"/>
          <a:ext cx="2632792" cy="65880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ru-RU" sz="1500" i="1" kern="1200" dirty="0" smtClean="0">
            <a:latin typeface="Arial" pitchFamily="34" charset="0"/>
            <a:cs typeface="Arial" pitchFamily="34" charset="0"/>
          </a:endParaRPr>
        </a:p>
      </dsp:txBody>
      <dsp:txXfrm>
        <a:off x="6005467" y="761051"/>
        <a:ext cx="2632792" cy="658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152D00-5A66-466B-BEA3-309A99981939}">
      <dsp:nvSpPr>
        <dsp:cNvPr id="0" name=""/>
        <dsp:cNvSpPr/>
      </dsp:nvSpPr>
      <dsp:spPr>
        <a:xfrm>
          <a:off x="0" y="504490"/>
          <a:ext cx="80261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EAC7D-1889-4E13-A707-6B0E4E1A8D72}">
      <dsp:nvSpPr>
        <dsp:cNvPr id="0" name=""/>
        <dsp:cNvSpPr/>
      </dsp:nvSpPr>
      <dsp:spPr>
        <a:xfrm>
          <a:off x="400914" y="177379"/>
          <a:ext cx="7292497" cy="4304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358" tIns="0" rIns="212358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Рост объемов предложения, в т. ч. за счет освоения </a:t>
          </a:r>
          <a:r>
            <a:rPr lang="ru-RU" sz="1200" b="0" i="1" kern="1200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промзон</a:t>
          </a:r>
          <a:r>
            <a:rPr lang="ru-RU" sz="1200" b="0" i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(«Полуостров ЗИЛ», </a:t>
          </a:r>
          <a:r>
            <a:rPr lang="ru-RU" sz="1200" b="0" i="1" kern="1200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Мантулинская</a:t>
          </a:r>
          <a:r>
            <a:rPr lang="ru-RU" sz="1200" b="0" i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7)</a:t>
          </a:r>
          <a:endParaRPr lang="ru-RU" sz="1200" b="0" i="1" kern="1200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00914" y="177379"/>
        <a:ext cx="7292497" cy="430431"/>
      </dsp:txXfrm>
    </dsp:sp>
    <dsp:sp modelId="{E53E6495-D584-4EBE-8F4E-E222C8235BF0}">
      <dsp:nvSpPr>
        <dsp:cNvPr id="0" name=""/>
        <dsp:cNvSpPr/>
      </dsp:nvSpPr>
      <dsp:spPr>
        <a:xfrm>
          <a:off x="0" y="1042149"/>
          <a:ext cx="80261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C757D-618B-49DE-99A8-CFA47BE91B02}">
      <dsp:nvSpPr>
        <dsp:cNvPr id="0" name=""/>
        <dsp:cNvSpPr/>
      </dsp:nvSpPr>
      <dsp:spPr>
        <a:xfrm>
          <a:off x="393289" y="707822"/>
          <a:ext cx="7265949" cy="426779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358" tIns="0" rIns="212358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Расширение за пределы МКАД</a:t>
          </a:r>
        </a:p>
      </dsp:txBody>
      <dsp:txXfrm>
        <a:off x="393289" y="707822"/>
        <a:ext cx="7265949" cy="426779"/>
      </dsp:txXfrm>
    </dsp:sp>
    <dsp:sp modelId="{56150D12-43CD-4B4D-93B7-3DBC4B2879C4}">
      <dsp:nvSpPr>
        <dsp:cNvPr id="0" name=""/>
        <dsp:cNvSpPr/>
      </dsp:nvSpPr>
      <dsp:spPr>
        <a:xfrm>
          <a:off x="0" y="1534055"/>
          <a:ext cx="80261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C4AA5-BF1E-4567-BAF7-A456673BB380}">
      <dsp:nvSpPr>
        <dsp:cNvPr id="0" name=""/>
        <dsp:cNvSpPr/>
      </dsp:nvSpPr>
      <dsp:spPr>
        <a:xfrm>
          <a:off x="400914" y="1256349"/>
          <a:ext cx="7278802" cy="38102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358" tIns="0" rIns="212358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Рост количества и улучшение условий ипотечных программ</a:t>
          </a:r>
          <a:endParaRPr lang="ru-RU" sz="1200" b="0" i="1" kern="1200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00914" y="1256349"/>
        <a:ext cx="7278802" cy="381025"/>
      </dsp:txXfrm>
    </dsp:sp>
    <dsp:sp modelId="{23F44BDE-D52F-4149-A9BE-A4120687DA92}">
      <dsp:nvSpPr>
        <dsp:cNvPr id="0" name=""/>
        <dsp:cNvSpPr/>
      </dsp:nvSpPr>
      <dsp:spPr>
        <a:xfrm>
          <a:off x="0" y="2004394"/>
          <a:ext cx="80261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DDECD-42A9-416D-81C5-8AF2F95B6081}">
      <dsp:nvSpPr>
        <dsp:cNvPr id="0" name=""/>
        <dsp:cNvSpPr/>
      </dsp:nvSpPr>
      <dsp:spPr>
        <a:xfrm>
          <a:off x="366501" y="1727684"/>
          <a:ext cx="7323784" cy="359458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358" tIns="0" rIns="212358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«Признание» и дальнейшее регулирование формата, в </a:t>
          </a:r>
          <a:r>
            <a:rPr lang="ru-RU" sz="1200" b="0" i="1" kern="1200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т.ч</a:t>
          </a:r>
          <a:r>
            <a:rPr lang="ru-RU" sz="1200" b="0" i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юридических аспектов</a:t>
          </a:r>
          <a:endParaRPr lang="ru-RU" sz="1200" b="0" i="1" kern="1200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6501" y="1727684"/>
        <a:ext cx="7323784" cy="359458"/>
      </dsp:txXfrm>
    </dsp:sp>
    <dsp:sp modelId="{6AC7D7E3-B56A-4F39-93DB-1EFFA4782F5C}">
      <dsp:nvSpPr>
        <dsp:cNvPr id="0" name=""/>
        <dsp:cNvSpPr/>
      </dsp:nvSpPr>
      <dsp:spPr>
        <a:xfrm>
          <a:off x="0" y="2440953"/>
          <a:ext cx="80261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AEE20-953E-4238-BC1B-1BF3828D2CF5}">
      <dsp:nvSpPr>
        <dsp:cNvPr id="0" name=""/>
        <dsp:cNvSpPr/>
      </dsp:nvSpPr>
      <dsp:spPr>
        <a:xfrm>
          <a:off x="401306" y="2218594"/>
          <a:ext cx="7317660" cy="325679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358" tIns="0" rIns="212358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Дальнейшее развитие формата сервисных апартаментов</a:t>
          </a:r>
          <a:endParaRPr lang="ru-RU" sz="1200" b="0" i="1" kern="1200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01306" y="2218594"/>
        <a:ext cx="7317660" cy="325679"/>
      </dsp:txXfrm>
    </dsp:sp>
    <dsp:sp modelId="{D9C2F28E-3D5B-464C-B06B-01102AD12F34}">
      <dsp:nvSpPr>
        <dsp:cNvPr id="0" name=""/>
        <dsp:cNvSpPr/>
      </dsp:nvSpPr>
      <dsp:spPr>
        <a:xfrm>
          <a:off x="0" y="3011786"/>
          <a:ext cx="80261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1686B-EB81-4417-8DA3-39F0268428B4}">
      <dsp:nvSpPr>
        <dsp:cNvPr id="0" name=""/>
        <dsp:cNvSpPr/>
      </dsp:nvSpPr>
      <dsp:spPr>
        <a:xfrm>
          <a:off x="400914" y="2655153"/>
          <a:ext cx="7334313" cy="45995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358" tIns="0" rIns="212358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Развитие арендного рынка (планы по </a:t>
          </a:r>
          <a:r>
            <a:rPr lang="ru-RU" sz="1200" b="0" i="1" kern="1200" baseline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стр-ву</a:t>
          </a:r>
          <a:r>
            <a:rPr lang="ru-RU" sz="1200" b="0" i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апарт-отелей, совмещение апартаментов в аренду и на продажу)</a:t>
          </a:r>
          <a:endParaRPr lang="ru-RU" sz="1200" b="0" i="1" kern="1200" baseline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00914" y="2655153"/>
        <a:ext cx="7334313" cy="459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3C1E5-D15E-428B-800D-57BF919C6428}" type="datetimeFigureOut">
              <a:rPr lang="ru-RU" smtClean="0"/>
              <a:pPr/>
              <a:t>03.10.13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235D6-6CBA-465E-A065-C5C51BDF4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195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CB99-878C-4AF4-A043-2C16AB336567}" type="datetimeFigureOut">
              <a:rPr lang="ru-RU" smtClean="0"/>
              <a:pPr/>
              <a:t>03.10.13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8"/>
            <a:ext cx="52641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D311-7431-4A5A-986C-ED32BC337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116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4D311-7431-4A5A-986C-ED32BC3373C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1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4715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A7E3-EA26-41CF-A61E-8F01A1888876}" type="datetime1">
              <a:rPr lang="ru-RU" smtClean="0"/>
              <a:pPr/>
              <a:t>03.10.13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E8C6-CBC5-43EB-B555-A2D05E9A4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F707-EA7C-4DBA-A347-857325F36EC4}" type="datetime1">
              <a:rPr lang="ru-RU" smtClean="0"/>
              <a:pPr/>
              <a:t>03.10.13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E8C6-CBC5-43EB-B555-A2D05E9A4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14535" y="404319"/>
            <a:ext cx="1804512" cy="8600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1004" y="404319"/>
            <a:ext cx="5235311" cy="8600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A076-82EF-4B9C-85AA-0B9309591E7A}" type="datetime1">
              <a:rPr lang="ru-RU" smtClean="0"/>
              <a:pPr/>
              <a:t>03.10.13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E8C6-CBC5-43EB-B555-A2D05E9A4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1-D895-4A7D-BFC7-D9A56CAC146D}" type="datetime1">
              <a:rPr lang="ru-RU" smtClean="0"/>
              <a:pPr/>
              <a:t>03.10.13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E8C6-CBC5-43EB-B555-A2D05E9A4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1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7"/>
            <a:ext cx="9089391" cy="165402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4C67-89EA-4519-80F8-719047D9A2CA}" type="datetime1">
              <a:rPr lang="ru-RU" smtClean="0"/>
              <a:pPr/>
              <a:t>03.10.13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E8C6-CBC5-43EB-B555-A2D05E9A4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1004" y="2352393"/>
            <a:ext cx="3519911" cy="665286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99138" y="2352393"/>
            <a:ext cx="3519911" cy="665286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C1D7-0B22-4E24-B2E4-7948928BB338}" type="datetime1">
              <a:rPr lang="ru-RU" smtClean="0"/>
              <a:pPr/>
              <a:t>03.10.13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E8C6-CBC5-43EB-B555-A2D05E9A4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2"/>
            <a:ext cx="9624060" cy="126021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692534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2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4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94BA-78A9-47DB-B92B-66387D8F48FB}" type="datetime1">
              <a:rPr lang="ru-RU" smtClean="0"/>
              <a:pPr/>
              <a:t>03.10.13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E8C6-CBC5-43EB-B555-A2D05E9A4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5709-7885-4B42-87EC-FA1285A6A5EE}" type="datetime1">
              <a:rPr lang="ru-RU" smtClean="0"/>
              <a:pPr/>
              <a:t>03.10.13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E8C6-CBC5-43EB-B555-A2D05E9A4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AAD-D85D-4D93-ADE0-545E9BEF39A9}" type="datetime1">
              <a:rPr lang="ru-RU" smtClean="0"/>
              <a:pPr/>
              <a:t>03.10.13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E8C6-CBC5-43EB-B555-A2D05E9A4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1"/>
            <a:ext cx="3518056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1"/>
            <a:ext cx="5977909" cy="645332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6" cy="5172115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1290-B544-45E5-9C05-5774BB6DEF7A}" type="datetime1">
              <a:rPr lang="ru-RU" smtClean="0"/>
              <a:pPr/>
              <a:t>03.10.13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E8C6-CBC5-43EB-B555-A2D05E9A4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0"/>
            <a:ext cx="6416040" cy="887397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10E4-D40F-48D5-9B4B-99EB63D3CC05}" type="datetime1">
              <a:rPr lang="ru-RU" smtClean="0"/>
              <a:pPr/>
              <a:t>03.10.13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E8C6-CBC5-43EB-B555-A2D05E9A4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2"/>
            <a:ext cx="9624060" cy="126021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764296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A64-50C2-40FC-BA96-D751AF538A59}" type="datetime1">
              <a:rPr lang="ru-RU" smtClean="0"/>
              <a:pPr/>
              <a:t>03.10.13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4" y="7008172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CE8C6-CBC5-43EB-B555-A2D05E9A4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esearch@blackwood.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mailto:research@blackwood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esearch@blackwood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mailto:research@blackwood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research@blackwood.ru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http://www.mosrealtor.ru/custom_images/DSC05944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mailto:research@blackwood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@blackwood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research@blackwood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mailto:research@blackwood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hyperlink" Target="mailto:research@blackwood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180" y="4094448"/>
            <a:ext cx="2016224" cy="943657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октябрь</a:t>
            </a:r>
            <a:b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г.</a:t>
            </a:r>
            <a:b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8444" y="4572719"/>
            <a:ext cx="6464760" cy="1313291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КУПЛИ-ПРОДАЖИ АПАРТАМЕНТОВ –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МОСКОВСКИЙ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ОПЫТ</a:t>
            </a:r>
          </a:p>
          <a:p>
            <a:pPr algn="l"/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2484" y="3771283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Конференция «Анализ и прогноз развития рынка недвижимости и строительства»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1924" y="7096427"/>
            <a:ext cx="818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Департамент Консалтинга, Аналитики и Исследований </a:t>
            </a:r>
            <a:r>
              <a:rPr lang="en-US" sz="800" dirty="0" smtClean="0">
                <a:solidFill>
                  <a:schemeClr val="bg1"/>
                </a:solidFill>
              </a:rPr>
              <a:t>www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blackwood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/  </a:t>
            </a:r>
            <a:r>
              <a:rPr lang="en-US" sz="800" dirty="0" smtClean="0">
                <a:solidFill>
                  <a:schemeClr val="bg1"/>
                </a:solidFill>
              </a:rPr>
              <a:t>E</a:t>
            </a:r>
            <a:r>
              <a:rPr lang="ru-RU" sz="800" dirty="0" smtClean="0">
                <a:solidFill>
                  <a:schemeClr val="bg1"/>
                </a:solidFill>
              </a:rPr>
              <a:t>-</a:t>
            </a:r>
            <a:r>
              <a:rPr lang="en-US" sz="800" dirty="0" smtClean="0">
                <a:solidFill>
                  <a:schemeClr val="bg1"/>
                </a:solidFill>
              </a:rPr>
              <a:t>mail</a:t>
            </a:r>
            <a:r>
              <a:rPr lang="ru-RU" sz="800" dirty="0" smtClean="0">
                <a:solidFill>
                  <a:schemeClr val="bg1"/>
                </a:solidFill>
              </a:rPr>
              <a:t>: 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research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@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blackwood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тел: +7(495) 730 2000                                                           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3" name="Номер слайда 33"/>
          <p:cNvSpPr txBox="1">
            <a:spLocks/>
          </p:cNvSpPr>
          <p:nvPr/>
        </p:nvSpPr>
        <p:spPr>
          <a:xfrm>
            <a:off x="9883204" y="396255"/>
            <a:ext cx="47890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CE8C6-CBC5-43EB-B555-A2D05E9A4133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132" y="1044327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Оптимальная стратегия развития рынка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172" y="2268463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функциональные планировки апартаментов,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оптимальная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квартирограмма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интересные архитектурные решения,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инфраструктурное обеспечение,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инженерное оснащение,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благоустройство,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грамотное зонирование территории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164" y="1548383"/>
            <a:ext cx="799288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Появление конкурентоспособных проектов (в любом классе), с соблюдением требований к традиционному жилью: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10800000" flipH="1">
            <a:off x="8010996" y="3420591"/>
            <a:ext cx="561930" cy="648072"/>
          </a:xfrm>
          <a:prstGeom prst="striped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59068" y="3276575"/>
            <a:ext cx="1728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дисконт по цене в таком случае будет минимальным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156" y="4500711"/>
            <a:ext cx="799288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Предложение дополнительных опций (отделка, управление, обслуживание) и пр.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8148" y="5436815"/>
            <a:ext cx="799288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Появление апартаментов в жилых комплексах наряду с квартирами (например, с меньшими площадями и отделкой, для мобильных современных активно работающих людей)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1026220" y="434244"/>
            <a:ext cx="7272808" cy="37441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КУПЛИ-ПРОДАЖИ АПАРТАМЕНТОВ – МОСКОВСКИЙ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275658" y="434244"/>
            <a:ext cx="1357322" cy="345991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октябрь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г.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1924" y="7096427"/>
            <a:ext cx="818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Департамент Консалтинга, Аналитики и Исследований </a:t>
            </a:r>
            <a:r>
              <a:rPr lang="en-US" sz="800" dirty="0" smtClean="0">
                <a:solidFill>
                  <a:schemeClr val="bg1"/>
                </a:solidFill>
              </a:rPr>
              <a:t>www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blackwood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/  </a:t>
            </a:r>
            <a:r>
              <a:rPr lang="en-US" sz="800" dirty="0" smtClean="0">
                <a:solidFill>
                  <a:schemeClr val="bg1"/>
                </a:solidFill>
              </a:rPr>
              <a:t>E</a:t>
            </a:r>
            <a:r>
              <a:rPr lang="ru-RU" sz="800" dirty="0" smtClean="0">
                <a:solidFill>
                  <a:schemeClr val="bg1"/>
                </a:solidFill>
              </a:rPr>
              <a:t>-</a:t>
            </a:r>
            <a:r>
              <a:rPr lang="en-US" sz="800" dirty="0" smtClean="0">
                <a:solidFill>
                  <a:schemeClr val="bg1"/>
                </a:solidFill>
              </a:rPr>
              <a:t>mail</a:t>
            </a:r>
            <a:r>
              <a:rPr lang="ru-RU" sz="800" dirty="0" smtClean="0">
                <a:solidFill>
                  <a:schemeClr val="bg1"/>
                </a:solidFill>
              </a:rPr>
              <a:t>: 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research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@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blackwood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тел: +7(495) 730 2000                                                           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02" y="1065987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Тенденции и прогнозы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555156193"/>
              </p:ext>
            </p:extLst>
          </p:nvPr>
        </p:nvGraphicFramePr>
        <p:xfrm>
          <a:off x="488916" y="1423177"/>
          <a:ext cx="8026136" cy="3365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66150" y="5178400"/>
            <a:ext cx="5521109" cy="1296144"/>
          </a:xfrm>
          <a:prstGeom prst="rect">
            <a:avLst/>
          </a:prstGeom>
        </p:spPr>
        <p:txBody>
          <a:bodyPr/>
          <a:lstStyle/>
          <a:p>
            <a:pPr lvl="0" algn="r" rtl="0">
              <a:buChar char="•"/>
            </a:pPr>
            <a:endParaRPr lang="ru-RU" sz="1200" b="0" i="0" baseline="0" dirty="0">
              <a:latin typeface="Arial" pitchFamily="34" charset="0"/>
              <a:cs typeface="Arial" pitchFamily="34" charset="0"/>
            </a:endParaRPr>
          </a:p>
          <a:p>
            <a:pPr marL="171450" lvl="0" indent="-171450" algn="r" rtl="0">
              <a:buFont typeface="Arial" pitchFamily="34" charset="0"/>
              <a:buChar char="•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0" i="1" baseline="0" dirty="0" smtClean="0">
                <a:latin typeface="Arial" pitchFamily="34" charset="0"/>
                <a:cs typeface="Arial" pitchFamily="34" charset="0"/>
              </a:rPr>
              <a:t>ерспектива введени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sz="1400" b="0" i="1" baseline="0" dirty="0" smtClean="0">
                <a:latin typeface="Arial" pitchFamily="34" charset="0"/>
                <a:cs typeface="Arial" pitchFamily="34" charset="0"/>
              </a:rPr>
              <a:t>более высокого налога на недвижимость (как на нежилое помещение);</a:t>
            </a:r>
          </a:p>
          <a:p>
            <a:pPr marL="171450" lvl="0" indent="-171450" algn="r" rtl="0">
              <a:buFont typeface="Arial" pitchFamily="34" charset="0"/>
              <a:buChar char="•"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Рост конкуренции за счет развития как традиционных жилых проектов, так и апартаментных  </a:t>
            </a:r>
            <a:endParaRPr lang="ru-RU" sz="1400" b="0" i="1" baseline="0" dirty="0" smtClean="0">
              <a:latin typeface="Arial" pitchFamily="34" charset="0"/>
              <a:cs typeface="Arial" pitchFamily="34" charset="0"/>
            </a:endParaRPr>
          </a:p>
          <a:p>
            <a:pPr marL="171450" lvl="0" indent="-171450" algn="r" rtl="0"/>
            <a:endParaRPr lang="ru-RU" sz="1400" b="0" i="1" baseline="0" dirty="0" smtClean="0">
              <a:latin typeface="Arial" pitchFamily="34" charset="0"/>
              <a:cs typeface="Arial" pitchFamily="34" charset="0"/>
            </a:endParaRPr>
          </a:p>
          <a:p>
            <a:pPr lvl="0" algn="r" rtl="0">
              <a:buChar char="•"/>
            </a:pPr>
            <a:endParaRPr lang="ru-RU" sz="1200" b="0" i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780" y="4811566"/>
            <a:ext cx="2551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Риски</a:t>
            </a:r>
          </a:p>
          <a:p>
            <a:pPr algn="r"/>
            <a:endParaRPr lang="ru-RU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1026220" y="434244"/>
            <a:ext cx="7272808" cy="37441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КУПЛИ-ПРОДАЖИ АПАРТАМЕНТОВ – МОСКОВСКИЙ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</a:p>
        </p:txBody>
      </p:sp>
      <p:sp>
        <p:nvSpPr>
          <p:cNvPr id="15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9883204" y="396255"/>
            <a:ext cx="478903" cy="402567"/>
          </a:xfrm>
        </p:spPr>
        <p:txBody>
          <a:bodyPr/>
          <a:lstStyle/>
          <a:p>
            <a:fld id="{6C9CE8C6-CBC5-43EB-B555-A2D05E9A4133}" type="slidenum"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275658" y="434244"/>
            <a:ext cx="1357322" cy="345991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октябрь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г.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8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0354" y="3488335"/>
            <a:ext cx="2500330" cy="13638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123317,Москва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Тестовская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10,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18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Тел.: (495) 730 2000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Факс: (495) 988 4736</a:t>
            </a:r>
          </a:p>
          <a:p>
            <a:pPr>
              <a:buNone/>
            </a:pP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info@blackwood.ru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www.blackwood.ru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28640" y="2844528"/>
            <a:ext cx="5798580" cy="64807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marL="391146" marR="0" lvl="0" indent="-391146" algn="ctr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СПАСИБО ЗА ВНИМАНИЕ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1924" y="7096427"/>
            <a:ext cx="818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Департамент Консалтинга, Аналитики и Исследований </a:t>
            </a:r>
            <a:r>
              <a:rPr lang="en-US" sz="800" dirty="0" smtClean="0">
                <a:solidFill>
                  <a:schemeClr val="bg1"/>
                </a:solidFill>
              </a:rPr>
              <a:t>www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blackwood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/  </a:t>
            </a:r>
            <a:r>
              <a:rPr lang="en-US" sz="800" dirty="0" smtClean="0">
                <a:solidFill>
                  <a:schemeClr val="bg1"/>
                </a:solidFill>
              </a:rPr>
              <a:t>E</a:t>
            </a:r>
            <a:r>
              <a:rPr lang="ru-RU" sz="800" dirty="0" smtClean="0">
                <a:solidFill>
                  <a:schemeClr val="bg1"/>
                </a:solidFill>
              </a:rPr>
              <a:t>-</a:t>
            </a:r>
            <a:r>
              <a:rPr lang="en-US" sz="800" dirty="0" smtClean="0">
                <a:solidFill>
                  <a:schemeClr val="bg1"/>
                </a:solidFill>
              </a:rPr>
              <a:t>mail</a:t>
            </a:r>
            <a:r>
              <a:rPr lang="ru-RU" sz="800" dirty="0" smtClean="0">
                <a:solidFill>
                  <a:schemeClr val="bg1"/>
                </a:solidFill>
              </a:rPr>
              <a:t>: 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research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@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blackwood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тел: +7(495) 730 2000                                                           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02" y="1065987"/>
            <a:ext cx="3571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Сегментация рынка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03230" y="2851937"/>
            <a:ext cx="1643074" cy="1214446"/>
          </a:xfrm>
          <a:prstGeom prst="homePlate">
            <a:avLst/>
          </a:prstGeom>
          <a:solidFill>
            <a:srgbClr val="E49969"/>
          </a:solidFill>
          <a:ln>
            <a:solidFill>
              <a:srgbClr val="E49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46106" y="3352003"/>
            <a:ext cx="10475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классам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7742" y="2137557"/>
            <a:ext cx="1785950" cy="428628"/>
          </a:xfrm>
          <a:prstGeom prst="roundRect">
            <a:avLst/>
          </a:prstGeom>
          <a:solidFill>
            <a:srgbClr val="DABAA3"/>
          </a:solidFill>
          <a:ln>
            <a:solidFill>
              <a:srgbClr val="DAB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элит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7742" y="2851937"/>
            <a:ext cx="1785950" cy="428628"/>
          </a:xfrm>
          <a:prstGeom prst="roundRect">
            <a:avLst/>
          </a:prstGeom>
          <a:solidFill>
            <a:srgbClr val="DABAA3"/>
          </a:solidFill>
          <a:ln>
            <a:solidFill>
              <a:srgbClr val="DAB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бизнес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17742" y="3494879"/>
            <a:ext cx="1785950" cy="428628"/>
          </a:xfrm>
          <a:prstGeom prst="roundRect">
            <a:avLst/>
          </a:prstGeom>
          <a:solidFill>
            <a:srgbClr val="DABAA3"/>
          </a:solidFill>
          <a:ln>
            <a:solidFill>
              <a:srgbClr val="DAB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комфорт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7742" y="4137821"/>
            <a:ext cx="1785950" cy="428628"/>
          </a:xfrm>
          <a:prstGeom prst="roundRect">
            <a:avLst/>
          </a:prstGeom>
          <a:solidFill>
            <a:srgbClr val="DABAA3"/>
          </a:solidFill>
          <a:ln>
            <a:solidFill>
              <a:srgbClr val="DAB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86660" y="5962937"/>
            <a:ext cx="5328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Интересно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что если ранее комфорт-класса в сегменте представлено вовсе не было, то с выходом таких крупных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апарт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-комплексов как «Водный», «Фили-град» и «Царицыно-2», его доля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выросла.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3" cstate="print"/>
          <a:srcRect l="10478" t="38496" r="55800" b="31638"/>
          <a:stretch>
            <a:fillRect/>
          </a:stretch>
        </p:blipFill>
        <p:spPr bwMode="auto">
          <a:xfrm>
            <a:off x="6449248" y="2208995"/>
            <a:ext cx="404098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ятиугольник 16"/>
          <p:cNvSpPr/>
          <p:nvPr/>
        </p:nvSpPr>
        <p:spPr>
          <a:xfrm>
            <a:off x="4846634" y="2851937"/>
            <a:ext cx="1643074" cy="1214446"/>
          </a:xfrm>
          <a:prstGeom prst="homePlate">
            <a:avLst/>
          </a:prstGeom>
          <a:solidFill>
            <a:srgbClr val="E49969"/>
          </a:solidFill>
          <a:ln>
            <a:solidFill>
              <a:srgbClr val="E49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формату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78148" y="4835682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предложения по классам на рынке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апартаментов Москвы, сентябрь 2013 г.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9883204" y="396255"/>
            <a:ext cx="478903" cy="402567"/>
          </a:xfrm>
        </p:spPr>
        <p:txBody>
          <a:bodyPr/>
          <a:lstStyle/>
          <a:p>
            <a:fld id="{6C9CE8C6-CBC5-43EB-B555-A2D05E9A4133}" type="slidenum"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275658" y="434244"/>
            <a:ext cx="1357322" cy="345991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октябрь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г.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одержимое 2"/>
          <p:cNvSpPr>
            <a:spLocks noGrp="1"/>
          </p:cNvSpPr>
          <p:nvPr>
            <p:ph idx="1"/>
          </p:nvPr>
        </p:nvSpPr>
        <p:spPr>
          <a:xfrm>
            <a:off x="1026220" y="434244"/>
            <a:ext cx="7272808" cy="37441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КУПЛИ-ПРОДАЖИ АПАРТАМЕНТОВ – МОСКОВСКИЙ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044" y="5311588"/>
            <a:ext cx="40100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41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1924" y="7096427"/>
            <a:ext cx="818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Департамент Консалтинга, Аналитики и Исследований </a:t>
            </a:r>
            <a:r>
              <a:rPr lang="en-US" sz="800" dirty="0" smtClean="0">
                <a:solidFill>
                  <a:schemeClr val="bg1"/>
                </a:solidFill>
              </a:rPr>
              <a:t>www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blackwood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/  </a:t>
            </a:r>
            <a:r>
              <a:rPr lang="en-US" sz="800" dirty="0" smtClean="0">
                <a:solidFill>
                  <a:schemeClr val="bg1"/>
                </a:solidFill>
              </a:rPr>
              <a:t>E</a:t>
            </a:r>
            <a:r>
              <a:rPr lang="ru-RU" sz="800" dirty="0" smtClean="0">
                <a:solidFill>
                  <a:schemeClr val="bg1"/>
                </a:solidFill>
              </a:rPr>
              <a:t>-</a:t>
            </a:r>
            <a:r>
              <a:rPr lang="en-US" sz="800" dirty="0" smtClean="0">
                <a:solidFill>
                  <a:schemeClr val="bg1"/>
                </a:solidFill>
              </a:rPr>
              <a:t>mail</a:t>
            </a:r>
            <a:r>
              <a:rPr lang="ru-RU" sz="800" dirty="0" smtClean="0">
                <a:solidFill>
                  <a:schemeClr val="bg1"/>
                </a:solidFill>
              </a:rPr>
              <a:t>: 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research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@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blackwood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тел: +7(495) 730 2000                                                           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02" y="1065987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Источники появления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3872303503"/>
              </p:ext>
            </p:extLst>
          </p:nvPr>
        </p:nvGraphicFramePr>
        <p:xfrm>
          <a:off x="560354" y="1637491"/>
          <a:ext cx="942981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1026220" y="434244"/>
            <a:ext cx="7272808" cy="37441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КУПЛИ-ПРОДАЖИ АПАРТАМЕНТОВ – МОСКОВСКИЙ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</a:p>
        </p:txBody>
      </p:sp>
      <p:sp>
        <p:nvSpPr>
          <p:cNvPr id="11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9883204" y="396255"/>
            <a:ext cx="478903" cy="402567"/>
          </a:xfrm>
        </p:spPr>
        <p:txBody>
          <a:bodyPr/>
          <a:lstStyle/>
          <a:p>
            <a:fld id="{6C9CE8C6-CBC5-43EB-B555-A2D05E9A4133}" type="slidenum"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275658" y="434244"/>
            <a:ext cx="1357322" cy="345991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октябрь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г.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1924" y="7096427"/>
            <a:ext cx="818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Департамент Консалтинга, Аналитики и Исследований </a:t>
            </a:r>
            <a:r>
              <a:rPr lang="en-US" sz="800" dirty="0" smtClean="0">
                <a:solidFill>
                  <a:schemeClr val="bg1"/>
                </a:solidFill>
              </a:rPr>
              <a:t>www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blackwood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/  </a:t>
            </a:r>
            <a:r>
              <a:rPr lang="en-US" sz="800" dirty="0" smtClean="0">
                <a:solidFill>
                  <a:schemeClr val="bg1"/>
                </a:solidFill>
              </a:rPr>
              <a:t>E</a:t>
            </a:r>
            <a:r>
              <a:rPr lang="ru-RU" sz="800" dirty="0" smtClean="0">
                <a:solidFill>
                  <a:schemeClr val="bg1"/>
                </a:solidFill>
              </a:rPr>
              <a:t>-</a:t>
            </a:r>
            <a:r>
              <a:rPr lang="en-US" sz="800" dirty="0" smtClean="0">
                <a:solidFill>
                  <a:schemeClr val="bg1"/>
                </a:solidFill>
              </a:rPr>
              <a:t>mail</a:t>
            </a:r>
            <a:r>
              <a:rPr lang="ru-RU" sz="800" dirty="0" smtClean="0">
                <a:solidFill>
                  <a:schemeClr val="bg1"/>
                </a:solidFill>
              </a:rPr>
              <a:t>: </a:t>
            </a:r>
            <a:r>
              <a:rPr lang="en-US" sz="800" u="sng" dirty="0" smtClean="0">
                <a:solidFill>
                  <a:schemeClr val="bg1"/>
                </a:solidFill>
                <a:hlinkClick r:id="rId3"/>
              </a:rPr>
              <a:t>research</a:t>
            </a:r>
            <a:r>
              <a:rPr lang="ru-RU" sz="800" u="sng" dirty="0" smtClean="0">
                <a:solidFill>
                  <a:schemeClr val="bg1"/>
                </a:solidFill>
                <a:hlinkClick r:id="rId3"/>
              </a:rPr>
              <a:t>@</a:t>
            </a:r>
            <a:r>
              <a:rPr lang="en-US" sz="800" u="sng" dirty="0" smtClean="0">
                <a:solidFill>
                  <a:schemeClr val="bg1"/>
                </a:solidFill>
                <a:hlinkClick r:id="rId3"/>
              </a:rPr>
              <a:t>blackwood</a:t>
            </a:r>
            <a:r>
              <a:rPr lang="ru-RU" sz="800" u="sng" dirty="0" smtClean="0">
                <a:solidFill>
                  <a:schemeClr val="bg1"/>
                </a:solidFill>
                <a:hlinkClick r:id="rId3"/>
              </a:rPr>
              <a:t>.</a:t>
            </a:r>
            <a:r>
              <a:rPr lang="en-US" sz="800" u="sng" dirty="0" smtClean="0">
                <a:solidFill>
                  <a:schemeClr val="bg1"/>
                </a:solidFill>
                <a:hlinkClick r:id="rId3"/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тел: +7(495) 730 2000                                                           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02" y="1065987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развития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488916" y="1851805"/>
            <a:ext cx="1285884" cy="71438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17676" y="1994681"/>
            <a:ext cx="421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конце 80-начале 90-х гг. появились п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ервые аналоги апарт-отелей – объекты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ГлавУПДК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 МИД России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i-main-pic" descr="Картинка 1 из 26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70"/>
          <a:stretch>
            <a:fillRect/>
          </a:stretch>
        </p:blipFill>
        <p:spPr bwMode="auto">
          <a:xfrm>
            <a:off x="6704022" y="994549"/>
            <a:ext cx="1912883" cy="147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Text Box 16"/>
          <p:cNvSpPr txBox="1">
            <a:spLocks noChangeArrowheads="1"/>
          </p:cNvSpPr>
          <p:nvPr/>
        </p:nvSpPr>
        <p:spPr bwMode="auto">
          <a:xfrm>
            <a:off x="6846898" y="2494747"/>
            <a:ext cx="1785950" cy="2143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«Парк </a:t>
            </a:r>
            <a:r>
              <a:rPr kumimoji="0" lang="ru-RU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Плейс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Москоу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»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703362" y="3423441"/>
            <a:ext cx="1285884" cy="71438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2122" y="3423441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начале 90-х гг. начали появляться доходные поселки в Москве и Подмосковье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18204" y="2851937"/>
            <a:ext cx="207170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989642" y="4066383"/>
            <a:ext cx="1785950" cy="2143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«</a:t>
            </a:r>
            <a:r>
              <a:rPr kumimoji="0" lang="ru-RU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Сетунь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»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61344" y="2923375"/>
            <a:ext cx="1986502" cy="119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8204220" y="4066383"/>
            <a:ext cx="1785950" cy="2143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«Росинка»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3632188" y="5137953"/>
            <a:ext cx="1285884" cy="71438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89510" y="4852201"/>
            <a:ext cx="27860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sz="12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2003 г. построен первый современный доходный дом</a:t>
            </a:r>
          </a:p>
          <a:p>
            <a:endParaRPr lang="ru-RU" sz="1200" dirty="0" smtClean="0"/>
          </a:p>
          <a:p>
            <a:r>
              <a:rPr lang="ru-RU" sz="12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2004-2005 гг. начались первые </a:t>
            </a:r>
            <a:r>
              <a:rPr lang="ru-RU" sz="1200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продажи</a:t>
            </a:r>
            <a:r>
              <a:rPr lang="ru-RU" sz="12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апартаментов в Москва-Сити</a:t>
            </a:r>
            <a:endParaRPr lang="ru-RU" sz="1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18468" y="4937771"/>
            <a:ext cx="2249214" cy="127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Text Box 65"/>
          <p:cNvSpPr txBox="1">
            <a:spLocks noChangeArrowheads="1"/>
          </p:cNvSpPr>
          <p:nvPr/>
        </p:nvSpPr>
        <p:spPr bwMode="auto">
          <a:xfrm>
            <a:off x="7918468" y="6269850"/>
            <a:ext cx="2276475" cy="225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ММДЦ «Москва-Сити»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" name="Рисунок 26" descr="http://www.mosrealtor.ru/custom_images/DSC05944.jpg"/>
          <p:cNvPicPr/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7868" y="4495011"/>
            <a:ext cx="1431378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1489048" y="6352399"/>
            <a:ext cx="1643074" cy="1428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ru-RU" sz="800" i="1" dirty="0" smtClean="0">
                <a:latin typeface="Arial" pitchFamily="34" charset="0"/>
                <a:cs typeface="Arial" pitchFamily="34" charset="0"/>
              </a:rPr>
              <a:t>Доходный дом ДИПС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Содержимое 2"/>
          <p:cNvSpPr>
            <a:spLocks noGrp="1"/>
          </p:cNvSpPr>
          <p:nvPr>
            <p:ph idx="1"/>
          </p:nvPr>
        </p:nvSpPr>
        <p:spPr>
          <a:xfrm>
            <a:off x="1026220" y="434244"/>
            <a:ext cx="7272808" cy="37441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КУПЛИ-ПРОДАЖИ АПАРТАМЕНТОВ – МОСКОВСКИЙ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8275658" y="434244"/>
            <a:ext cx="1357322" cy="345991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октябрь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г.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9883204" y="396255"/>
            <a:ext cx="478903" cy="402567"/>
          </a:xfrm>
        </p:spPr>
        <p:txBody>
          <a:bodyPr/>
          <a:lstStyle/>
          <a:p>
            <a:fld id="{6C9CE8C6-CBC5-43EB-B555-A2D05E9A4133}" type="slidenum"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58468" y="6516935"/>
            <a:ext cx="48245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u="sng" dirty="0" smtClean="0">
                <a:latin typeface="Arial" pitchFamily="34" charset="0"/>
                <a:cs typeface="Arial" pitchFamily="34" charset="0"/>
              </a:rPr>
              <a:t>Все первые объекты относились к сегменту </a:t>
            </a:r>
            <a:r>
              <a:rPr lang="ru-RU" sz="1000" b="1" u="sng" dirty="0" err="1" smtClean="0">
                <a:latin typeface="Arial" pitchFamily="34" charset="0"/>
                <a:cs typeface="Arial" pitchFamily="34" charset="0"/>
              </a:rPr>
              <a:t>высокобюджетного</a:t>
            </a:r>
            <a:r>
              <a:rPr lang="ru-RU" sz="1000" b="1" u="sng" dirty="0" smtClean="0">
                <a:latin typeface="Arial" pitchFamily="34" charset="0"/>
                <a:cs typeface="Arial" pitchFamily="34" charset="0"/>
              </a:rPr>
              <a:t> жилья</a:t>
            </a:r>
            <a:endParaRPr lang="ru-RU" sz="1200" b="1" u="sng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1924" y="7096427"/>
            <a:ext cx="818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Департамент Консалтинга, Аналитики и Исследований </a:t>
            </a:r>
            <a:r>
              <a:rPr lang="en-US" sz="800" dirty="0" smtClean="0">
                <a:solidFill>
                  <a:schemeClr val="bg1"/>
                </a:solidFill>
              </a:rPr>
              <a:t>www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blackwood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/  </a:t>
            </a:r>
            <a:r>
              <a:rPr lang="en-US" sz="800" dirty="0" smtClean="0">
                <a:solidFill>
                  <a:schemeClr val="bg1"/>
                </a:solidFill>
              </a:rPr>
              <a:t>E</a:t>
            </a:r>
            <a:r>
              <a:rPr lang="ru-RU" sz="800" dirty="0" smtClean="0">
                <a:solidFill>
                  <a:schemeClr val="bg1"/>
                </a:solidFill>
              </a:rPr>
              <a:t>-</a:t>
            </a:r>
            <a:r>
              <a:rPr lang="en-US" sz="800" dirty="0" smtClean="0">
                <a:solidFill>
                  <a:schemeClr val="bg1"/>
                </a:solidFill>
              </a:rPr>
              <a:t>mail</a:t>
            </a:r>
            <a:r>
              <a:rPr lang="ru-RU" sz="800" dirty="0" smtClean="0">
                <a:solidFill>
                  <a:schemeClr val="bg1"/>
                </a:solidFill>
              </a:rPr>
              <a:t>: 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research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@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blackwood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тел: +7(495) 730 2000                                                           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02" y="1065987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Текущая ситуация. Общее представление о сегменте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xmlns="" val="228290229"/>
              </p:ext>
            </p:extLst>
          </p:nvPr>
        </p:nvGraphicFramePr>
        <p:xfrm>
          <a:off x="988982" y="1637491"/>
          <a:ext cx="370734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TextBox 30"/>
          <p:cNvSpPr txBox="1"/>
          <p:nvPr/>
        </p:nvSpPr>
        <p:spPr>
          <a:xfrm rot="21225726">
            <a:off x="1936891" y="3722784"/>
            <a:ext cx="2546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апартаменты</a:t>
            </a:r>
            <a:endParaRPr lang="ru-RU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60882" y="2709061"/>
            <a:ext cx="2643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юридически являются 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нежилыми помещениями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но проектируются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используются для 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проживания</a:t>
            </a:r>
            <a:endParaRPr lang="ru-RU" sz="2000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 rot="10800000">
            <a:off x="3060684" y="1851805"/>
            <a:ext cx="1224137" cy="1943690"/>
          </a:xfrm>
          <a:prstGeom prst="upArrow">
            <a:avLst/>
          </a:prstGeom>
          <a:noFill/>
          <a:ln>
            <a:solidFill>
              <a:srgbClr val="E49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02484" y="1908423"/>
            <a:ext cx="677108" cy="172819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Офисы,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здания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8" cstate="print"/>
          <a:srcRect l="2344" t="2930" r="35546" b="61181"/>
          <a:stretch>
            <a:fillRect/>
          </a:stretch>
        </p:blipFill>
        <p:spPr bwMode="auto">
          <a:xfrm>
            <a:off x="6846898" y="5066515"/>
            <a:ext cx="3376539" cy="156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Рисунок 1"/>
          <p:cNvPicPr>
            <a:picLocks noChangeAspect="1" noChangeArrowheads="1"/>
          </p:cNvPicPr>
          <p:nvPr/>
        </p:nvPicPr>
        <p:blipFill>
          <a:blip r:embed="rId9" cstate="print"/>
          <a:srcRect l="50310" t="11726" r="7202" b="12389"/>
          <a:stretch>
            <a:fillRect/>
          </a:stretch>
        </p:blipFill>
        <p:spPr bwMode="auto">
          <a:xfrm>
            <a:off x="7632716" y="1708929"/>
            <a:ext cx="2079975" cy="297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Номер слайда 33"/>
          <p:cNvSpPr txBox="1">
            <a:spLocks/>
          </p:cNvSpPr>
          <p:nvPr/>
        </p:nvSpPr>
        <p:spPr>
          <a:xfrm>
            <a:off x="9883204" y="396255"/>
            <a:ext cx="47890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CE8C6-CBC5-43EB-B555-A2D05E9A4133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1026220" y="434244"/>
            <a:ext cx="7272808" cy="37441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КУПЛИ-ПРОДАЖИ АПАРТАМЕНТОВ – МОСКОВСКИЙ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275658" y="434244"/>
            <a:ext cx="1357322" cy="345991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октябрь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г.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O:\Общая\Широкова\тематич.обзоры\Жилая\Рынок апартаментов\обновление_БУДУЩЕЕ\рабочая\карты\moscow_apart_s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684" y="972319"/>
            <a:ext cx="5472608" cy="5905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31924" y="7096427"/>
            <a:ext cx="818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Департамент Консалтинга, Аналитики и Исследований </a:t>
            </a:r>
            <a:r>
              <a:rPr lang="en-US" sz="800" dirty="0" smtClean="0">
                <a:solidFill>
                  <a:schemeClr val="bg1"/>
                </a:solidFill>
              </a:rPr>
              <a:t>www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blackwood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/  </a:t>
            </a:r>
            <a:r>
              <a:rPr lang="en-US" sz="800" dirty="0" smtClean="0">
                <a:solidFill>
                  <a:schemeClr val="bg1"/>
                </a:solidFill>
              </a:rPr>
              <a:t>E</a:t>
            </a:r>
            <a:r>
              <a:rPr lang="ru-RU" sz="800" dirty="0" smtClean="0">
                <a:solidFill>
                  <a:schemeClr val="bg1"/>
                </a:solidFill>
              </a:rPr>
              <a:t>-</a:t>
            </a:r>
            <a:r>
              <a:rPr lang="en-US" sz="800" dirty="0" smtClean="0">
                <a:solidFill>
                  <a:schemeClr val="bg1"/>
                </a:solidFill>
              </a:rPr>
              <a:t>mail</a:t>
            </a:r>
            <a:r>
              <a:rPr lang="ru-RU" sz="800" dirty="0" smtClean="0">
                <a:solidFill>
                  <a:schemeClr val="bg1"/>
                </a:solidFill>
              </a:rPr>
              <a:t>: </a:t>
            </a:r>
            <a:r>
              <a:rPr lang="en-US" sz="800" u="sng" dirty="0" smtClean="0">
                <a:solidFill>
                  <a:schemeClr val="bg1"/>
                </a:solidFill>
                <a:hlinkClick r:id="rId3"/>
              </a:rPr>
              <a:t>research</a:t>
            </a:r>
            <a:r>
              <a:rPr lang="ru-RU" sz="800" u="sng" dirty="0" smtClean="0">
                <a:solidFill>
                  <a:schemeClr val="bg1"/>
                </a:solidFill>
                <a:hlinkClick r:id="rId3"/>
              </a:rPr>
              <a:t>@</a:t>
            </a:r>
            <a:r>
              <a:rPr lang="en-US" sz="800" u="sng" dirty="0" smtClean="0">
                <a:solidFill>
                  <a:schemeClr val="bg1"/>
                </a:solidFill>
                <a:hlinkClick r:id="rId3"/>
              </a:rPr>
              <a:t>blackwood</a:t>
            </a:r>
            <a:r>
              <a:rPr lang="ru-RU" sz="800" u="sng" dirty="0" smtClean="0">
                <a:solidFill>
                  <a:schemeClr val="bg1"/>
                </a:solidFill>
                <a:hlinkClick r:id="rId3"/>
              </a:rPr>
              <a:t>.</a:t>
            </a:r>
            <a:r>
              <a:rPr lang="en-US" sz="800" u="sng" dirty="0" smtClean="0">
                <a:solidFill>
                  <a:schemeClr val="bg1"/>
                </a:solidFill>
                <a:hlinkClick r:id="rId3"/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тел: +7(495) 730 2000                                                           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02" y="1065987"/>
            <a:ext cx="536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Текущая ситуация. Предложение. Москва 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74602" y="1773873"/>
            <a:ext cx="48577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концу 3 кв. 2013 г. объем предложения на первичном рынке апартаментов Москвы составил 382,6 тыс. кв. м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(4650 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шт.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180975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 начала года:  </a:t>
            </a:r>
            <a:r>
              <a:rPr lang="ru-RU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рост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- 56%, </a:t>
            </a:r>
          </a:p>
          <a:p>
            <a:pPr lvl="0" indent="180975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16 новых комплексов)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indent="180975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Новое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предложение с начала года – 225 тыс. кв.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м,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lvl="0" indent="180975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новое предложение за 3 квартал – 82 тыс. кв. м (основная доля – ВТБ Арена Парк)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274602" y="3780631"/>
            <a:ext cx="5000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объёмов предложения апартаментов и их доли в общем объёме предложения жилья в Москве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1026220" y="434244"/>
            <a:ext cx="7272808" cy="37441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КУПЛИ-ПРОДАЖИ АПАРТАМЕНТОВ – МОСКОВСКИЙ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</a:p>
        </p:txBody>
      </p:sp>
      <p:sp>
        <p:nvSpPr>
          <p:cNvPr id="16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9883204" y="396255"/>
            <a:ext cx="478903" cy="402567"/>
          </a:xfrm>
        </p:spPr>
        <p:txBody>
          <a:bodyPr/>
          <a:lstStyle/>
          <a:p>
            <a:fld id="{6C9CE8C6-CBC5-43EB-B555-A2D05E9A4133}" type="slidenum"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275658" y="434244"/>
            <a:ext cx="1357322" cy="345991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октябрь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г.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01" y="4170734"/>
            <a:ext cx="47910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45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1924" y="7096427"/>
            <a:ext cx="818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Департамент Консалтинга, Аналитики и Исследований </a:t>
            </a:r>
            <a:r>
              <a:rPr lang="en-US" sz="800" dirty="0" smtClean="0">
                <a:solidFill>
                  <a:schemeClr val="bg1"/>
                </a:solidFill>
              </a:rPr>
              <a:t>www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blackwood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/  </a:t>
            </a:r>
            <a:r>
              <a:rPr lang="en-US" sz="800" dirty="0" smtClean="0">
                <a:solidFill>
                  <a:schemeClr val="bg1"/>
                </a:solidFill>
              </a:rPr>
              <a:t>E</a:t>
            </a:r>
            <a:r>
              <a:rPr lang="ru-RU" sz="800" dirty="0" smtClean="0">
                <a:solidFill>
                  <a:schemeClr val="bg1"/>
                </a:solidFill>
              </a:rPr>
              <a:t>-</a:t>
            </a:r>
            <a:r>
              <a:rPr lang="en-US" sz="800" dirty="0" smtClean="0">
                <a:solidFill>
                  <a:schemeClr val="bg1"/>
                </a:solidFill>
              </a:rPr>
              <a:t>mail</a:t>
            </a:r>
            <a:r>
              <a:rPr lang="ru-RU" sz="800" dirty="0" smtClean="0">
                <a:solidFill>
                  <a:schemeClr val="bg1"/>
                </a:solidFill>
              </a:rPr>
              <a:t>: 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research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@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blackwood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тел: +7(495) 730 2000                                                           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132" y="972319"/>
            <a:ext cx="536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Текущая ситуация. Предложение и цены. Новая Москва и Московская область 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010996" y="6588943"/>
            <a:ext cx="2500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Источник: данные компании 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Blackwood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Рисунок 25" descr="\\DATASERVER\consult\Общая\Широкова\Проекты\Химки_апарт_Гаспаров\рабочая\apart_MO_m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782" y="1058876"/>
            <a:ext cx="3477754" cy="27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002884" y="3803565"/>
            <a:ext cx="334656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рынке Московской области представлено уже 12 комплексов с апартаментами.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 предложения в конце апреля 2013 г. составил 58,7 тыс. 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кв. м (1 140 апартаментов).</a:t>
            </a:r>
          </a:p>
          <a:p>
            <a:pPr indent="180975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 Новой Москве апартаменты представлены в одном комплексе:  29,2 тыс. кв. м (616 апартаментов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indent="180975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80975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Цены в НМ и МО: </a:t>
            </a:r>
          </a:p>
          <a:p>
            <a:pPr indent="180975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 49 000 до 175 000 руб. за кв. м</a:t>
            </a: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1026220" y="434244"/>
            <a:ext cx="7272808" cy="37441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КУПЛИ-ПРОДАЖИ АПАРТАМЕНТОВ – МОСКОВСКИЙ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</a:p>
        </p:txBody>
      </p:sp>
      <p:sp>
        <p:nvSpPr>
          <p:cNvPr id="15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9883204" y="396255"/>
            <a:ext cx="478903" cy="402567"/>
          </a:xfrm>
        </p:spPr>
        <p:txBody>
          <a:bodyPr/>
          <a:lstStyle/>
          <a:p>
            <a:fld id="{6C9CE8C6-CBC5-43EB-B555-A2D05E9A4133}" type="slidenum"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275658" y="434244"/>
            <a:ext cx="1357322" cy="345991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октябрь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г.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500609"/>
              </p:ext>
            </p:extLst>
          </p:nvPr>
        </p:nvGraphicFramePr>
        <p:xfrm>
          <a:off x="306140" y="1680206"/>
          <a:ext cx="6480720" cy="527576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0745"/>
                <a:gridCol w="1298268"/>
                <a:gridCol w="1165092"/>
                <a:gridCol w="1126692"/>
                <a:gridCol w="1089923"/>
              </a:tblGrid>
              <a:tr h="402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Тип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Местоположение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 комплекса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Площади апартаментов,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кв. м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Девелопер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2059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ПЕРВИЧНЫЙ РЫНОК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Жилой микрорайон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Новая Москва, </a:t>
                      </a:r>
                      <a:endParaRPr lang="ru-RU" sz="8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вблизи </a:t>
                      </a: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д. </a:t>
                      </a: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Пыхтино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Солнцево-парк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35-66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Мортон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181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ЖК с инфраструктурой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г. Видное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itchFamily="34" charset="0"/>
                          <a:cs typeface="Arial" pitchFamily="34" charset="0"/>
                        </a:rPr>
                        <a:t>Rastorguevo Village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45-110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АРС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27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Комплекс отдыха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Ногинский район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 км Горьковского ш.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Яхонтовый лес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49-92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Авантель Инвест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363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Комплекс отдыха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(гольф и яхт-клуб)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Мытищинский район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20 км Дмитровское ш.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Пестово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88-160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Процион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402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Жилой микрорайон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г. Балашиха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МФК с апартаментами, </a:t>
                      </a: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мкр</a:t>
                      </a: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1 Мая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33-73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Мортон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402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Жилой микрорайон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г. Балашиха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МФК с апартаментами, </a:t>
                      </a: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мкр</a:t>
                      </a: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Щитниково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от 30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Мортон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27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Загородный жилой поселок 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Истринский район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 23 км Новорижского ш.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Гринфилд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26-128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Инком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43543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Загородный жилой поселок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Истринский район</a:t>
                      </a:r>
                    </a:p>
                    <a:p>
                      <a:pPr indent="18034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 23 км Новорижского ш.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Park</a:t>
                      </a: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Avenue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50-87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Инком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181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МФК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г. Балашиха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East</a:t>
                      </a: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Gate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75-203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ГК Вертикаль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264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Многофункциональный деловой центр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г. Королев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Спутник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23-47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Стройфинанс</a:t>
                      </a: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групп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181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МФК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г. Люберцы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Атлетик хаус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20-68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ООО ГСИ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27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МФК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г. Мытищи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Красный кит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33-62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ООО ПРОСПЕРИТИ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402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Многофункциональный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гостинично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оздоровительный комплекс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Мытищинский район,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д. Новогрязново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Admiral Waterhouse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37-160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ООО Адмирал Бич Отель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  <a:tr h="20553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ВТОРИЧНЫЙ РЫНОК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Жилой микрорайон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г. Балашиха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МФЦ «Штаб квартира»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мкр. 1 Мая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33,2-60,4</a:t>
                      </a:r>
                      <a:endParaRPr lang="ru-RU" sz="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Мортон</a:t>
                      </a: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989" marR="4798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11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1924" y="7096427"/>
            <a:ext cx="818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Департамент Консалтинга, Аналитики и Исследований </a:t>
            </a:r>
            <a:r>
              <a:rPr lang="en-US" sz="800" dirty="0" smtClean="0">
                <a:solidFill>
                  <a:schemeClr val="bg1"/>
                </a:solidFill>
              </a:rPr>
              <a:t>www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blackwood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/  </a:t>
            </a:r>
            <a:r>
              <a:rPr lang="en-US" sz="800" dirty="0" smtClean="0">
                <a:solidFill>
                  <a:schemeClr val="bg1"/>
                </a:solidFill>
              </a:rPr>
              <a:t>E</a:t>
            </a:r>
            <a:r>
              <a:rPr lang="ru-RU" sz="800" dirty="0" smtClean="0">
                <a:solidFill>
                  <a:schemeClr val="bg1"/>
                </a:solidFill>
              </a:rPr>
              <a:t>-</a:t>
            </a:r>
            <a:r>
              <a:rPr lang="en-US" sz="800" dirty="0" smtClean="0">
                <a:solidFill>
                  <a:schemeClr val="bg1"/>
                </a:solidFill>
              </a:rPr>
              <a:t>mail</a:t>
            </a:r>
            <a:r>
              <a:rPr lang="ru-RU" sz="800" dirty="0" smtClean="0">
                <a:solidFill>
                  <a:schemeClr val="bg1"/>
                </a:solidFill>
              </a:rPr>
              <a:t>: 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research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@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blackwood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тел: +7(495) 730 2000                                                           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02" y="1065987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Текущая ситуация. Цены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2019" y="1548383"/>
            <a:ext cx="3714776" cy="1428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Ценообразование происходит по тем же правилам, что и на рынке жилья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1776465" y="3060551"/>
            <a:ext cx="642942" cy="714380"/>
          </a:xfrm>
          <a:prstGeom prst="math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562724" y="1404367"/>
            <a:ext cx="4203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Динамика средних цен на первичном рынке апартаментов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17688" y="3780631"/>
            <a:ext cx="1480248" cy="436038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Элит - 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0396" y="3276575"/>
            <a:ext cx="12961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дисконт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17688" y="4356695"/>
            <a:ext cx="2256376" cy="436038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Бизнес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617688" y="4932759"/>
            <a:ext cx="3194760" cy="436038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Комфорт и Эконом – до 30%</a:t>
            </a:r>
            <a:endParaRPr lang="ru-RU" sz="16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8310" y="4293631"/>
            <a:ext cx="5388950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just">
              <a:lnSpc>
                <a:spcPct val="125000"/>
              </a:lnSpc>
              <a:spcAft>
                <a:spcPts val="600"/>
              </a:spcAft>
            </a:pPr>
            <a:r>
              <a:rPr lang="ru-RU" sz="1000" spc="3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Рост за квартал – 1,7%.</a:t>
            </a:r>
          </a:p>
          <a:p>
            <a:pPr indent="226695" algn="just">
              <a:lnSpc>
                <a:spcPct val="125000"/>
              </a:lnSpc>
              <a:spcAft>
                <a:spcPts val="600"/>
              </a:spcAft>
            </a:pPr>
            <a:r>
              <a:rPr lang="ru-RU" sz="1000" spc="3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Снижение с начала года – 5,6% (за счет выхода в 1 полугодии масштабных проектов комфорт-класса).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88630" y="5021779"/>
            <a:ext cx="3168352" cy="30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Самые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доступные апартаменты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1061727"/>
              </p:ext>
            </p:extLst>
          </p:nvPr>
        </p:nvGraphicFramePr>
        <p:xfrm>
          <a:off x="4726932" y="5362127"/>
          <a:ext cx="5608403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3080"/>
                <a:gridCol w="979113"/>
                <a:gridCol w="563390"/>
                <a:gridCol w="1336125"/>
                <a:gridCol w="855371"/>
                <a:gridCol w="84132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Округ, Район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Площадь, 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м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Апарт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-комплекс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Царицыно - 2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Радиальная 6-я ул., вл. 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комфорт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ЮАО, Бирюлево Восточное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2,5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Loft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Михалковская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ул., 46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САО,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Головинский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23,6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 M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Академика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Миллиощикова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вл.20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комфорт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СЗАО, Покровское-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Стрешнево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1026220" y="434244"/>
            <a:ext cx="7272808" cy="37441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КУПЛИ-ПРОДАЖИ АПАРТАМЕНТОВ – МОСКОВСКИЙ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</a:p>
        </p:txBody>
      </p:sp>
      <p:sp>
        <p:nvSpPr>
          <p:cNvPr id="22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9883204" y="396255"/>
            <a:ext cx="478903" cy="402567"/>
          </a:xfrm>
        </p:spPr>
        <p:txBody>
          <a:bodyPr/>
          <a:lstStyle/>
          <a:p>
            <a:fld id="{6C9CE8C6-CBC5-43EB-B555-A2D05E9A4133}" type="slidenum"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275658" y="434244"/>
            <a:ext cx="1357322" cy="345991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октябрь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г.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Chart 2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0970692"/>
              </p:ext>
            </p:extLst>
          </p:nvPr>
        </p:nvGraphicFramePr>
        <p:xfrm>
          <a:off x="5418708" y="1980431"/>
          <a:ext cx="4553487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34132" y="5508823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На конец 3 кв. 2013 г. средневзвешенные цены по классам, руб./кв. м: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элит - 501 250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бизнес - 194 300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комфорт - 123 800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1924" y="7096427"/>
            <a:ext cx="818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Департамент Консалтинга, Аналитики и Исследований </a:t>
            </a:r>
            <a:r>
              <a:rPr lang="en-US" sz="800" dirty="0" smtClean="0">
                <a:solidFill>
                  <a:schemeClr val="bg1"/>
                </a:solidFill>
              </a:rPr>
              <a:t>www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blackwood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smtClean="0">
                <a:solidFill>
                  <a:schemeClr val="bg1"/>
                </a:solidFill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/  </a:t>
            </a:r>
            <a:r>
              <a:rPr lang="en-US" sz="800" dirty="0" smtClean="0">
                <a:solidFill>
                  <a:schemeClr val="bg1"/>
                </a:solidFill>
              </a:rPr>
              <a:t>E</a:t>
            </a:r>
            <a:r>
              <a:rPr lang="ru-RU" sz="800" dirty="0" smtClean="0">
                <a:solidFill>
                  <a:schemeClr val="bg1"/>
                </a:solidFill>
              </a:rPr>
              <a:t>-</a:t>
            </a:r>
            <a:r>
              <a:rPr lang="en-US" sz="800" dirty="0" smtClean="0">
                <a:solidFill>
                  <a:schemeClr val="bg1"/>
                </a:solidFill>
              </a:rPr>
              <a:t>mail</a:t>
            </a:r>
            <a:r>
              <a:rPr lang="ru-RU" sz="800" dirty="0" smtClean="0">
                <a:solidFill>
                  <a:schemeClr val="bg1"/>
                </a:solidFill>
              </a:rPr>
              <a:t>: 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research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@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blackwood</a:t>
            </a:r>
            <a:r>
              <a:rPr lang="ru-RU" sz="800" u="sng" dirty="0" smtClean="0">
                <a:solidFill>
                  <a:schemeClr val="bg1"/>
                </a:solidFill>
                <a:hlinkClick r:id="rId2"/>
              </a:rPr>
              <a:t>.</a:t>
            </a:r>
            <a:r>
              <a:rPr lang="en-US" sz="800" u="sng" dirty="0" smtClean="0">
                <a:solidFill>
                  <a:schemeClr val="bg1"/>
                </a:solidFill>
                <a:hlinkClick r:id="rId2"/>
              </a:rPr>
              <a:t>ru</a:t>
            </a:r>
            <a:r>
              <a:rPr lang="ru-RU" sz="800" dirty="0" smtClean="0">
                <a:solidFill>
                  <a:schemeClr val="bg1"/>
                </a:solidFill>
              </a:rPr>
              <a:t>  тел: +7(495) 730 2000                                                           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 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3" name="Номер слайда 33"/>
          <p:cNvSpPr txBox="1">
            <a:spLocks/>
          </p:cNvSpPr>
          <p:nvPr/>
        </p:nvSpPr>
        <p:spPr>
          <a:xfrm>
            <a:off x="9883204" y="396255"/>
            <a:ext cx="47890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CE8C6-CBC5-43EB-B555-A2D05E9A4133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78148" y="1454876"/>
            <a:ext cx="648072" cy="122413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34132" y="1044327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Положительное развитие рынка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2211336641"/>
              </p:ext>
            </p:extLst>
          </p:nvPr>
        </p:nvGraphicFramePr>
        <p:xfrm>
          <a:off x="1403163" y="1454486"/>
          <a:ext cx="864096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51135" y="2604552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Спрос формируется за счет </a:t>
            </a:r>
            <a:r>
              <a:rPr lang="ru-RU" sz="1600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преимуществ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отличающих апартаменты от традиционного жилья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Штриховая стрелка вправо 25"/>
          <p:cNvSpPr/>
          <p:nvPr/>
        </p:nvSpPr>
        <p:spPr>
          <a:xfrm rot="5400000">
            <a:off x="5368899" y="2887941"/>
            <a:ext cx="279482" cy="785818"/>
          </a:xfrm>
          <a:prstGeom prst="striped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123679" y="3348583"/>
            <a:ext cx="91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Появляется качественное, эксклюзивное предложение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26220" y="434244"/>
            <a:ext cx="7272808" cy="37441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РЫНОК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КУПЛИ-ПРОДАЖИ АПАРТАМЕНТОВ – МОСКОВСКИЙ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275658" y="434244"/>
            <a:ext cx="1357322" cy="345991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октябрь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г.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10" y="3708623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Отрицательное развитие рынка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824746245"/>
              </p:ext>
            </p:extLst>
          </p:nvPr>
        </p:nvGraphicFramePr>
        <p:xfrm>
          <a:off x="1275013" y="4140671"/>
          <a:ext cx="8640960" cy="1457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53926" y="5508823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Спрос формируется за счет </a:t>
            </a:r>
            <a:r>
              <a:rPr lang="ru-RU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дисконта по цене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следствие – апартаменты приобретаются мигрантами и пр. При этом близость этих комплексов негативно влияет на ликвидность традиционного жилья   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>
            <a:off x="331911" y="4212679"/>
            <a:ext cx="648072" cy="1224136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5311836" y="4967623"/>
            <a:ext cx="279482" cy="785818"/>
          </a:xfrm>
          <a:prstGeom prst="striped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151135" y="6372919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Создается неоднородная социальная среда, густонаселенные районы жителей с невысоким доходом, т.н. «гетто»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1282</TotalTime>
  <Words>1475</Words>
  <Application>Microsoft Office PowerPoint</Application>
  <PresentationFormat>Произвольный</PresentationFormat>
  <Paragraphs>303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октябрь 2013 г.  Санкт-Петербург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ЯНВАРЯ 2013 ГОДА</dc:title>
  <dc:creator>menyashkina</dc:creator>
  <cp:lastModifiedBy>domchenkova</cp:lastModifiedBy>
  <cp:revision>118</cp:revision>
  <dcterms:created xsi:type="dcterms:W3CDTF">2013-02-11T10:54:57Z</dcterms:created>
  <dcterms:modified xsi:type="dcterms:W3CDTF">2013-10-03T15:40:18Z</dcterms:modified>
</cp:coreProperties>
</file>