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90" r:id="rId2"/>
    <p:sldId id="444" r:id="rId3"/>
    <p:sldId id="440" r:id="rId4"/>
    <p:sldId id="441" r:id="rId5"/>
    <p:sldId id="443" r:id="rId6"/>
    <p:sldId id="427" r:id="rId7"/>
    <p:sldId id="429" r:id="rId8"/>
    <p:sldId id="449" r:id="rId9"/>
    <p:sldId id="438" r:id="rId10"/>
    <p:sldId id="439" r:id="rId11"/>
    <p:sldId id="448" r:id="rId12"/>
    <p:sldId id="437" r:id="rId13"/>
    <p:sldId id="436" r:id="rId14"/>
    <p:sldId id="442" r:id="rId15"/>
    <p:sldId id="445" r:id="rId16"/>
    <p:sldId id="446" r:id="rId17"/>
    <p:sldId id="447" r:id="rId18"/>
    <p:sldId id="317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2" clrIdx="0">
    <p:extLst>
      <p:ext uri="{19B8F6BF-5375-455C-9EA6-DF929625EA0E}">
        <p15:presenceInfo xmlns:p15="http://schemas.microsoft.com/office/powerpoint/2012/main" xmlns="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88"/>
    <a:srgbClr val="FEF3C6"/>
    <a:srgbClr val="000000"/>
    <a:srgbClr val="4F81BD"/>
    <a:srgbClr val="0D2C43"/>
    <a:srgbClr val="FFFFFF"/>
    <a:srgbClr val="FCA02D"/>
    <a:srgbClr val="FCF9EF"/>
    <a:srgbClr val="E46C0A"/>
    <a:srgbClr val="FDC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737" autoAdjust="0"/>
  </p:normalViewPr>
  <p:slideViewPr>
    <p:cSldViewPr>
      <p:cViewPr>
        <p:scale>
          <a:sx n="49" d="100"/>
          <a:sy n="49" d="100"/>
        </p:scale>
        <p:origin x="-114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10" Type="http://schemas.openxmlformats.org/officeDocument/2006/relationships/slide" Target="slides/slide14.xml"/><Relationship Id="rId4" Type="http://schemas.openxmlformats.org/officeDocument/2006/relationships/slide" Target="slides/slide7.xml"/><Relationship Id="rId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312E-E8B7-4F77-BF03-B0DD09E8AFF9}" type="datetimeFigureOut">
              <a:rPr lang="ru-RU" smtClean="0"/>
              <a:t>20.04.2018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A5AB-2308-4340-BDF7-6D4E9759DB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6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A1344-986A-4674-B4BC-DE297D7295F6}" type="datetimeFigureOut">
              <a:rPr lang="ru-RU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8DFF5B-3A45-466B-8196-6A7D82F1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25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DFF5B-3A45-466B-8196-6A7D82F14F1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80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89723-06D9-4E3B-AE6B-DFEC5802E2AD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4414B-561D-4316-9584-5E83427736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B2811-4AB7-4DE5-AB8C-AAEE0D06FE0D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4EEE6-1A5C-40E9-AA96-C8F0F99E32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5ACA8-4567-45BE-AD89-E48AFB8EB67D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B64C-5831-472F-B3D5-14BF8F3B81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4FDCC-7618-4BB0-A813-9A4AF49AA05C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84A5-CF0E-4CFE-9193-AC9CB391F8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2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9E45-D7D5-442A-ADB5-723A0F010815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7CE92-2586-43C0-A905-A911AAFEE0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54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1EC52-DA24-490F-AA3E-422220B5D14E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73A50-BD51-4527-A814-4D7C6EFDE5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4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A5B04-544D-4FE7-A641-A5AEFDE5207D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50B16-1C9B-4780-8030-8CDBC118C4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D8BD5-995A-4B28-B464-35EDC5982396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0AFFA-81D8-48C4-BA33-85E1A74041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7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5D74A-1E2C-4660-B970-BE63F9AC376F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D7744-5AD0-4430-8903-9B3D7181A2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7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03F1-713B-4DE9-AE9D-BFE66D3A1BD6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C8E9F-4F60-43DA-83A8-DE71DC0D67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54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44F07-7803-4CF3-A231-163B2DFCDC6A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46CF4-842B-417E-8144-BABDEF3D2C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7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3FD6AF-6990-4D7E-83A0-BD4E24C645EF}" type="datetimeFigureOut">
              <a:rPr lang="ru-RU" smtClean="0"/>
              <a:pPr>
                <a:defRPr/>
              </a:pPr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5100A9-6574-4CB6-AAA8-24F6D4CB02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7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3%D0%B5%D0%BE%D0%B8%D0%BD%D1%84%D0%BE%D1%80%D0%BC%D0%B0%D1%86%D0%B8%D0%BE%D0%BD%D0%BD%D0%B0%D1%8F_%D1%81%D0%B8%D1%81%D1%82%D0%B5%D0%BC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½ÐµÐ´Ð²Ð¸Ð¶Ð¸Ð¼Ð¾ÑÑÑ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78" r="25885"/>
          <a:stretch/>
        </p:blipFill>
        <p:spPr bwMode="auto">
          <a:xfrm>
            <a:off x="4912294" y="-4196"/>
            <a:ext cx="4248472" cy="62703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89400" y="-15449"/>
            <a:ext cx="4170951" cy="6317763"/>
          </a:xfrm>
          <a:custGeom>
            <a:avLst/>
            <a:gdLst>
              <a:gd name="connsiteX0" fmla="*/ 0 w 4267666"/>
              <a:gd name="connsiteY0" fmla="*/ 0 h 6300179"/>
              <a:gd name="connsiteX1" fmla="*/ 4267666 w 4267666"/>
              <a:gd name="connsiteY1" fmla="*/ 0 h 6300179"/>
              <a:gd name="connsiteX2" fmla="*/ 4267666 w 4267666"/>
              <a:gd name="connsiteY2" fmla="*/ 6300179 h 6300179"/>
              <a:gd name="connsiteX3" fmla="*/ 0 w 4267666"/>
              <a:gd name="connsiteY3" fmla="*/ 6300179 h 6300179"/>
              <a:gd name="connsiteX4" fmla="*/ 0 w 4267666"/>
              <a:gd name="connsiteY4" fmla="*/ 0 h 6300179"/>
              <a:gd name="connsiteX0" fmla="*/ 0 w 4267666"/>
              <a:gd name="connsiteY0" fmla="*/ 0 h 6300179"/>
              <a:gd name="connsiteX1" fmla="*/ 4267666 w 4267666"/>
              <a:gd name="connsiteY1" fmla="*/ 0 h 6300179"/>
              <a:gd name="connsiteX2" fmla="*/ 4267666 w 4267666"/>
              <a:gd name="connsiteY2" fmla="*/ 6300179 h 6300179"/>
              <a:gd name="connsiteX3" fmla="*/ 1960684 w 4267666"/>
              <a:gd name="connsiteY3" fmla="*/ 6300179 h 6300179"/>
              <a:gd name="connsiteX4" fmla="*/ 0 w 4267666"/>
              <a:gd name="connsiteY4" fmla="*/ 0 h 6300179"/>
              <a:gd name="connsiteX0" fmla="*/ 0 w 4170951"/>
              <a:gd name="connsiteY0" fmla="*/ 0 h 6317763"/>
              <a:gd name="connsiteX1" fmla="*/ 4170951 w 4170951"/>
              <a:gd name="connsiteY1" fmla="*/ 17584 h 6317763"/>
              <a:gd name="connsiteX2" fmla="*/ 4170951 w 4170951"/>
              <a:gd name="connsiteY2" fmla="*/ 6317763 h 6317763"/>
              <a:gd name="connsiteX3" fmla="*/ 1863969 w 4170951"/>
              <a:gd name="connsiteY3" fmla="*/ 6317763 h 6317763"/>
              <a:gd name="connsiteX4" fmla="*/ 0 w 4170951"/>
              <a:gd name="connsiteY4" fmla="*/ 0 h 63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951" h="6317763">
                <a:moveTo>
                  <a:pt x="0" y="0"/>
                </a:moveTo>
                <a:lnTo>
                  <a:pt x="4170951" y="17584"/>
                </a:lnTo>
                <a:lnTo>
                  <a:pt x="4170951" y="6317763"/>
                </a:lnTo>
                <a:lnTo>
                  <a:pt x="1863969" y="6317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1202"/>
            <a:ext cx="7020272" cy="6869202"/>
          </a:xfrm>
          <a:custGeom>
            <a:avLst/>
            <a:gdLst>
              <a:gd name="connsiteX0" fmla="*/ 0 w 7020272"/>
              <a:gd name="connsiteY0" fmla="*/ 0 h 6869202"/>
              <a:gd name="connsiteX1" fmla="*/ 7020272 w 7020272"/>
              <a:gd name="connsiteY1" fmla="*/ 0 h 6869202"/>
              <a:gd name="connsiteX2" fmla="*/ 7020272 w 7020272"/>
              <a:gd name="connsiteY2" fmla="*/ 6869202 h 6869202"/>
              <a:gd name="connsiteX3" fmla="*/ 0 w 7020272"/>
              <a:gd name="connsiteY3" fmla="*/ 6869202 h 6869202"/>
              <a:gd name="connsiteX4" fmla="*/ 0 w 7020272"/>
              <a:gd name="connsiteY4" fmla="*/ 0 h 6869202"/>
              <a:gd name="connsiteX0" fmla="*/ 0 w 7020272"/>
              <a:gd name="connsiteY0" fmla="*/ 0 h 6869202"/>
              <a:gd name="connsiteX1" fmla="*/ 4998041 w 7020272"/>
              <a:gd name="connsiteY1" fmla="*/ 8793 h 6869202"/>
              <a:gd name="connsiteX2" fmla="*/ 7020272 w 7020272"/>
              <a:gd name="connsiteY2" fmla="*/ 6869202 h 6869202"/>
              <a:gd name="connsiteX3" fmla="*/ 0 w 7020272"/>
              <a:gd name="connsiteY3" fmla="*/ 6869202 h 6869202"/>
              <a:gd name="connsiteX4" fmla="*/ 0 w 7020272"/>
              <a:gd name="connsiteY4" fmla="*/ 0 h 686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272" h="6869202">
                <a:moveTo>
                  <a:pt x="0" y="0"/>
                </a:moveTo>
                <a:lnTo>
                  <a:pt x="4998041" y="8793"/>
                </a:lnTo>
                <a:lnTo>
                  <a:pt x="7020272" y="6869202"/>
                </a:lnTo>
                <a:lnTo>
                  <a:pt x="0" y="6869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3D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202"/>
            <a:ext cx="5214682" cy="775906"/>
          </a:xfrm>
          <a:custGeom>
            <a:avLst/>
            <a:gdLst>
              <a:gd name="connsiteX0" fmla="*/ 0 w 4865432"/>
              <a:gd name="connsiteY0" fmla="*/ 0 h 769556"/>
              <a:gd name="connsiteX1" fmla="*/ 4865432 w 4865432"/>
              <a:gd name="connsiteY1" fmla="*/ 0 h 769556"/>
              <a:gd name="connsiteX2" fmla="*/ 4865432 w 4865432"/>
              <a:gd name="connsiteY2" fmla="*/ 769556 h 769556"/>
              <a:gd name="connsiteX3" fmla="*/ 0 w 4865432"/>
              <a:gd name="connsiteY3" fmla="*/ 769556 h 769556"/>
              <a:gd name="connsiteX4" fmla="*/ 0 w 4865432"/>
              <a:gd name="connsiteY4" fmla="*/ 0 h 769556"/>
              <a:gd name="connsiteX0" fmla="*/ 0 w 5214682"/>
              <a:gd name="connsiteY0" fmla="*/ 0 h 769556"/>
              <a:gd name="connsiteX1" fmla="*/ 4865432 w 5214682"/>
              <a:gd name="connsiteY1" fmla="*/ 0 h 769556"/>
              <a:gd name="connsiteX2" fmla="*/ 5214682 w 5214682"/>
              <a:gd name="connsiteY2" fmla="*/ 769556 h 769556"/>
              <a:gd name="connsiteX3" fmla="*/ 0 w 5214682"/>
              <a:gd name="connsiteY3" fmla="*/ 769556 h 769556"/>
              <a:gd name="connsiteX4" fmla="*/ 0 w 5214682"/>
              <a:gd name="connsiteY4" fmla="*/ 0 h 769556"/>
              <a:gd name="connsiteX0" fmla="*/ 0 w 5214682"/>
              <a:gd name="connsiteY0" fmla="*/ 6350 h 775906"/>
              <a:gd name="connsiteX1" fmla="*/ 4992432 w 5214682"/>
              <a:gd name="connsiteY1" fmla="*/ 0 h 775906"/>
              <a:gd name="connsiteX2" fmla="*/ 5214682 w 5214682"/>
              <a:gd name="connsiteY2" fmla="*/ 775906 h 775906"/>
              <a:gd name="connsiteX3" fmla="*/ 0 w 5214682"/>
              <a:gd name="connsiteY3" fmla="*/ 775906 h 775906"/>
              <a:gd name="connsiteX4" fmla="*/ 0 w 5214682"/>
              <a:gd name="connsiteY4" fmla="*/ 6350 h 77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4682" h="775906">
                <a:moveTo>
                  <a:pt x="0" y="6350"/>
                </a:moveTo>
                <a:lnTo>
                  <a:pt x="4992432" y="0"/>
                </a:lnTo>
                <a:lnTo>
                  <a:pt x="5214682" y="775906"/>
                </a:lnTo>
                <a:lnTo>
                  <a:pt x="0" y="775906"/>
                </a:lnTo>
                <a:lnTo>
                  <a:pt x="0" y="6350"/>
                </a:lnTo>
                <a:close/>
              </a:path>
            </a:pathLst>
          </a:custGeom>
          <a:solidFill>
            <a:srgbClr val="F9E9A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 descr="\\Enterprise\mr\РАЗНОЕ\логотипы\НП\РГУД\GU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67" y="62990"/>
            <a:ext cx="927823" cy="5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Enterprise\mr\РАЗНОЕ\логотипы\НП\РГР\лого_РГР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52" y="111633"/>
            <a:ext cx="505881" cy="5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MEDIA PROJECT\логотипы\лого-AREALL-X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267198" cy="4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367" y="2838623"/>
            <a:ext cx="5529222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Информационный стандарт объектов недвижимости </a:t>
            </a:r>
            <a:endParaRPr lang="ru-RU" sz="4400" b="1" dirty="0">
              <a:solidFill>
                <a:srgbClr val="0D2C4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1"/>
          <p:cNvSpPr/>
          <p:nvPr/>
        </p:nvSpPr>
        <p:spPr>
          <a:xfrm>
            <a:off x="2987824" y="5324425"/>
            <a:ext cx="3528611" cy="105690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sz="2200" b="1" dirty="0" smtClean="0">
                <a:solidFill>
                  <a:srgbClr val="0D2C43"/>
                </a:solidFill>
                <a:effectLst/>
                <a:latin typeface="Arial Narrow" panose="020B0606020202030204" pitchFamily="34" charset="0"/>
              </a:rPr>
              <a:t>Репин М.А.</a:t>
            </a:r>
            <a:endParaRPr lang="en-US" sz="2200" b="1" dirty="0" smtClean="0">
              <a:solidFill>
                <a:srgbClr val="0D2C43"/>
              </a:solidFill>
              <a:effectLst/>
              <a:latin typeface="Arial Narrow" panose="020B0606020202030204" pitchFamily="34" charset="0"/>
            </a:endParaRPr>
          </a:p>
          <a:p>
            <a:pPr algn="r"/>
            <a:r>
              <a:rPr lang="ru-RU" sz="2200" b="1" dirty="0" smtClean="0">
                <a:solidFill>
                  <a:srgbClr val="0D2C43"/>
                </a:solidFill>
                <a:effectLst/>
                <a:latin typeface="Arial Narrow" panose="020B0606020202030204" pitchFamily="34" charset="0"/>
              </a:rPr>
              <a:t>Апрель 2018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1"/>
            <a:ext cx="1093651" cy="581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3" y="116632"/>
            <a:ext cx="1502567" cy="48410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8" name="Пятиугольник 27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8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6247" y="-2022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6247" y="9641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6247" y="82597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28384" y="82548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6247" y="260648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Структура таблиц 2-го уровня (Характеристики)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53331"/>
              </p:ext>
            </p:extLst>
          </p:nvPr>
        </p:nvGraphicFramePr>
        <p:xfrm>
          <a:off x="84288" y="991080"/>
          <a:ext cx="8501631" cy="539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4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Обяз.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Элемент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Метка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type 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Тип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Тип объекта недвижимости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title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Наименование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Правовое наименование, берется из правоустанавливающих документов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cadastral_number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Кадастровый номер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Кадастровый номер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cadastral_quarter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Кадастровый квартал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Кадастровый квартал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conventional_number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Условный номер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Условный номер, может содержаться в техническом паспорте объекта недвижимости вместо кадастрового номера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stock_number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Инвентарный номер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Инвентарный номер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space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Площадь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Площадь объекта недвижимости (м</a:t>
                      </a:r>
                      <a:r>
                        <a:rPr lang="ru-RU" sz="1000" baseline="30000" dirty="0">
                          <a:solidFill>
                            <a:srgbClr val="0D2C43"/>
                          </a:solidFill>
                          <a:effectLst/>
                        </a:rPr>
                        <a:t>2</a:t>
                      </a: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amount_of_space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Строительный объем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Строительный объем (м</a:t>
                      </a:r>
                      <a:r>
                        <a:rPr lang="ru-RU" sz="1000" baseline="30000" dirty="0">
                          <a:solidFill>
                            <a:srgbClr val="0D2C43"/>
                          </a:solidFill>
                          <a:effectLst/>
                        </a:rPr>
                        <a:t>3</a:t>
                      </a: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landmark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Ориентир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Ориентир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city</a:t>
                      </a: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/</a:t>
                      </a: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settlement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Нас. пункт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Населенный пункт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within_the_boundaries_of_locality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В границах нас. пункта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В границах населенного пункта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administrative</a:t>
                      </a: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_</a:t>
                      </a: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district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Административный округ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Административный округ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metropolitan</a:t>
                      </a: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_</a:t>
                      </a: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borough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Муниципальный район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Муниципальный район (КТОС)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microdistrict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Микрорайон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Микрорайон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historical_area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Исторический район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Исторический район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postal_code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Индекс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Почтовый индекс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description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Текстовое описание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D2C43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is_ready_made_business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Готовый бизнес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Объект недвижимости имеет готовый бизнес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" marR="7394" marT="7394" marB="7394" anchor="ctr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-6247" y="6388614"/>
            <a:ext cx="9150247" cy="480588"/>
            <a:chOff x="-6247" y="6266118"/>
            <a:chExt cx="9150247" cy="584876"/>
          </a:xfrm>
        </p:grpSpPr>
        <p:sp>
          <p:nvSpPr>
            <p:cNvPr id="49" name="Пятиугольник 48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53" name="Пятиугольник 52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9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7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247" y="-2022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247" y="9641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82548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2" y="260653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Структура таблиц 3-го уровня (Шкала состояния характеристики)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247" y="82597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6247" y="6388623"/>
            <a:ext cx="9150247" cy="480584"/>
            <a:chOff x="-6247" y="6266118"/>
            <a:chExt cx="9150247" cy="584870"/>
          </a:xfrm>
        </p:grpSpPr>
        <p:sp>
          <p:nvSpPr>
            <p:cNvPr id="10" name="Пятиугольник 9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6246" y="6356939"/>
              <a:ext cx="9147123" cy="494049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10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24577"/>
              </p:ext>
            </p:extLst>
          </p:nvPr>
        </p:nvGraphicFramePr>
        <p:xfrm>
          <a:off x="391022" y="1051937"/>
          <a:ext cx="3072941" cy="1001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Обяз.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Элемент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2C4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D2C43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Идентификатор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D2C43"/>
                          </a:solidFill>
                          <a:effectLst/>
                        </a:rPr>
                        <a:t>TITLE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D2C4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1520" y="3449666"/>
            <a:ext cx="30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rgbClr val="0D2C43"/>
                </a:solidFill>
              </a:rPr>
              <a:t>Наличие балкона (лоджии)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46443"/>
              </p:ext>
            </p:extLst>
          </p:nvPr>
        </p:nvGraphicFramePr>
        <p:xfrm>
          <a:off x="360308" y="4115790"/>
          <a:ext cx="8316148" cy="1219200"/>
        </p:xfrm>
        <a:graphic>
          <a:graphicData uri="http://schemas.openxmlformats.org/drawingml/2006/table">
            <a:tbl>
              <a:tblPr/>
              <a:tblGrid>
                <a:gridCol w="2079037">
                  <a:extLst>
                    <a:ext uri="{9D8B030D-6E8A-4147-A177-3AD203B41FA5}">
                      <a16:colId xmlns:a16="http://schemas.microsoft.com/office/drawing/2014/main" xmlns="" val="811388619"/>
                    </a:ext>
                  </a:extLst>
                </a:gridCol>
                <a:gridCol w="2079037">
                  <a:extLst>
                    <a:ext uri="{9D8B030D-6E8A-4147-A177-3AD203B41FA5}">
                      <a16:colId xmlns:a16="http://schemas.microsoft.com/office/drawing/2014/main" xmlns="" val="2109389639"/>
                    </a:ext>
                  </a:extLst>
                </a:gridCol>
                <a:gridCol w="2079037">
                  <a:extLst>
                    <a:ext uri="{9D8B030D-6E8A-4147-A177-3AD203B41FA5}">
                      <a16:colId xmlns:a16="http://schemas.microsoft.com/office/drawing/2014/main" xmlns="" val="2612206575"/>
                    </a:ext>
                  </a:extLst>
                </a:gridCol>
                <a:gridCol w="2079037">
                  <a:extLst>
                    <a:ext uri="{9D8B030D-6E8A-4147-A177-3AD203B41FA5}">
                      <a16:colId xmlns:a16="http://schemas.microsoft.com/office/drawing/2014/main" xmlns="" val="3000944764"/>
                    </a:ext>
                  </a:extLst>
                </a:gridCol>
              </a:tblGrid>
              <a:tr h="969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2C43"/>
                          </a:solidFill>
                          <a:effectLst/>
                          <a:latin typeface="Calibri" panose="020F0502020204030204" pitchFamily="34" charset="0"/>
                        </a:rPr>
                        <a:t>отсутствует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2C43"/>
                          </a:solidFill>
                          <a:effectLst/>
                          <a:latin typeface="Calibri" panose="020F0502020204030204" pitchFamily="34" charset="0"/>
                        </a:rPr>
                        <a:t>1 балкон или лоджия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D2C43"/>
                          </a:solidFill>
                          <a:effectLst/>
                          <a:latin typeface="Calibri" panose="020F0502020204030204" pitchFamily="34" charset="0"/>
                        </a:rPr>
                        <a:t>более 1 балкона/лоджии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D2C43"/>
                          </a:solidFill>
                          <a:effectLst/>
                          <a:latin typeface="Calibri" panose="020F0502020204030204" pitchFamily="34" charset="0"/>
                        </a:rPr>
                        <a:t>террасы, </a:t>
                      </a:r>
                      <a:r>
                        <a:rPr lang="ru-RU" sz="1600" b="0" i="0" u="none" strike="noStrike" dirty="0">
                          <a:solidFill>
                            <a:srgbClr val="0D2C43"/>
                          </a:solidFill>
                          <a:effectLst/>
                          <a:latin typeface="Calibri" panose="020F0502020204030204" pitchFamily="34" charset="0"/>
                        </a:rPr>
                        <a:t>оранжерея, пространства кровли, индивидуально оформленные пространства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19271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6582" y="2497525"/>
            <a:ext cx="655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D2C43"/>
                </a:solidFill>
              </a:rPr>
              <a:t>3-ий уровень структуры ИСОН построен на </a:t>
            </a:r>
            <a:r>
              <a:rPr lang="ru-RU" dirty="0" smtClean="0">
                <a:solidFill>
                  <a:srgbClr val="0D2C43"/>
                </a:solidFill>
              </a:rPr>
              <a:t>разработанной шкале состояния характеристик</a:t>
            </a:r>
            <a:endParaRPr lang="ru-RU" dirty="0">
              <a:solidFill>
                <a:srgbClr val="0D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1920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Аналитические показатели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77476"/>
              </p:ext>
            </p:extLst>
          </p:nvPr>
        </p:nvGraphicFramePr>
        <p:xfrm>
          <a:off x="76787" y="1011192"/>
          <a:ext cx="8599669" cy="5313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3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D2C43"/>
                          </a:solidFill>
                          <a:effectLst/>
                        </a:rPr>
                        <a:t>Ид.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2C43"/>
                          </a:solidFill>
                          <a:effectLst/>
                        </a:rPr>
                        <a:t>Элемент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D2C43"/>
                          </a:solidFill>
                          <a:effectLst/>
                        </a:rPr>
                        <a:t>Метка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D2C43"/>
                          </a:solidFill>
                          <a:effectLst/>
                        </a:rPr>
                        <a:t>count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Счет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Счет (количество)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D2C43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average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Среднеарифметическое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Среднеарифметическое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average_error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Погрешность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погрешность в определении среднего значения в единицах измерения 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average_error_in_percent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Погрешность%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погрешность в определении среднего значения в %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mode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Мода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Мода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weighted_average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Средневзвешенное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Средневзвешенное (для удельных показателей)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modal_interval_center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Центр модального интервала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Мода непрерывного распределения (центр модального интервала) (среднее логнормального распределения)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interval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Интервал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Интервал (размах)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minimum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Минимум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Минимум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first_quartile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1 квартиль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1 квартиль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median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Медиана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Медиана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third_quartile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3 квартиль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3 квартиль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maximum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Максимум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Максимум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sum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Сумма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Сумма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15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standard_deviation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Стандартное отклонение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Стандартное отклонение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16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dispersion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Дисперсия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Дисперсия выборки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17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oscillation_coefficient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Коэффициент осцилляции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Коэффициент осцилляции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18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variation_coefficient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Коэффициент вариации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Коэффициент вариации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19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excess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Эксцесс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Эксцесс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20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asymmetry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Асимметричность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Асимметричность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21</a:t>
                      </a:r>
                      <a:endParaRPr lang="ru-RU" sz="18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D2C43"/>
                          </a:solidFill>
                          <a:effectLst/>
                        </a:rPr>
                        <a:t>number_of_sigma</a:t>
                      </a:r>
                      <a:endParaRPr lang="ru-RU" sz="14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Размах/СКО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D2C43"/>
                          </a:solidFill>
                          <a:effectLst/>
                        </a:rPr>
                        <a:t>отношение Размаха к СКО, т.е. это кол-во σ</a:t>
                      </a:r>
                      <a:endParaRPr lang="ru-RU" sz="14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-6247" y="6388617"/>
            <a:ext cx="9150247" cy="480585"/>
            <a:chOff x="-6247" y="6266118"/>
            <a:chExt cx="9150247" cy="584872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-6246" y="6356940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5" name="Пятиугольник 44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11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0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26" y="885607"/>
            <a:ext cx="32956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3122" y="1233601"/>
            <a:ext cx="5483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D2C43"/>
                </a:solidFill>
              </a:rPr>
              <a:t>1.  Графический анализ показателей</a:t>
            </a:r>
          </a:p>
          <a:p>
            <a:r>
              <a:rPr lang="ru-RU" dirty="0" smtClean="0">
                <a:solidFill>
                  <a:srgbClr val="0D2C43"/>
                </a:solidFill>
              </a:rPr>
              <a:t>2.  </a:t>
            </a:r>
            <a:r>
              <a:rPr lang="ru-RU" dirty="0">
                <a:solidFill>
                  <a:srgbClr val="0D2C43"/>
                </a:solidFill>
              </a:rPr>
              <a:t>Гистограмма семантической </a:t>
            </a:r>
            <a:r>
              <a:rPr lang="ru-RU" dirty="0" smtClean="0">
                <a:solidFill>
                  <a:srgbClr val="0D2C43"/>
                </a:solidFill>
              </a:rPr>
              <a:t>характеристики</a:t>
            </a:r>
          </a:p>
          <a:p>
            <a:r>
              <a:rPr lang="ru-RU" dirty="0" smtClean="0">
                <a:solidFill>
                  <a:srgbClr val="0D2C43"/>
                </a:solidFill>
              </a:rPr>
              <a:t>3.  Гистограмма </a:t>
            </a:r>
            <a:r>
              <a:rPr lang="ru-RU" dirty="0">
                <a:solidFill>
                  <a:srgbClr val="0D2C43"/>
                </a:solidFill>
              </a:rPr>
              <a:t>количественной </a:t>
            </a:r>
            <a:r>
              <a:rPr lang="ru-RU" dirty="0" smtClean="0">
                <a:solidFill>
                  <a:srgbClr val="0D2C43"/>
                </a:solidFill>
              </a:rPr>
              <a:t>характеристики</a:t>
            </a:r>
          </a:p>
          <a:p>
            <a:r>
              <a:rPr lang="ru-RU" dirty="0" smtClean="0">
                <a:solidFill>
                  <a:srgbClr val="0D2C43"/>
                </a:solidFill>
              </a:rPr>
              <a:t>4.  </a:t>
            </a:r>
            <a:r>
              <a:rPr lang="ru-RU" dirty="0">
                <a:solidFill>
                  <a:srgbClr val="0D2C43"/>
                </a:solidFill>
              </a:rPr>
              <a:t>График функции по 2 </a:t>
            </a:r>
            <a:r>
              <a:rPr lang="ru-RU" dirty="0" smtClean="0">
                <a:solidFill>
                  <a:srgbClr val="0D2C43"/>
                </a:solidFill>
              </a:rPr>
              <a:t>характеристикам</a:t>
            </a:r>
          </a:p>
          <a:p>
            <a:r>
              <a:rPr lang="ru-RU" dirty="0" smtClean="0">
                <a:solidFill>
                  <a:srgbClr val="0D2C43"/>
                </a:solidFill>
              </a:rPr>
              <a:t>5.  </a:t>
            </a:r>
            <a:r>
              <a:rPr lang="ru-RU" dirty="0">
                <a:solidFill>
                  <a:srgbClr val="0D2C43"/>
                </a:solidFill>
              </a:rPr>
              <a:t>График </a:t>
            </a:r>
            <a:r>
              <a:rPr lang="ru-RU" dirty="0" smtClean="0">
                <a:solidFill>
                  <a:srgbClr val="0D2C43"/>
                </a:solidFill>
              </a:rPr>
              <a:t>динамики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37" y="3356992"/>
            <a:ext cx="2840534" cy="27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9" y="3243545"/>
            <a:ext cx="2490018" cy="23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36" name="Пятиугольник 35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0" name="Пятиугольник 39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12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-11927" y="260648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Применение стандарта в графиках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964" y="4290573"/>
            <a:ext cx="2171293" cy="17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900608" y="284908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D2C43"/>
                </a:solidFill>
              </a:rPr>
              <a:t>GeoJSON</a:t>
            </a:r>
            <a:r>
              <a:rPr lang="ru-RU" sz="2000" dirty="0">
                <a:solidFill>
                  <a:srgbClr val="0D2C43"/>
                </a:solidFill>
              </a:rPr>
              <a:t> </a:t>
            </a:r>
            <a:r>
              <a:rPr lang="ru-RU" sz="2000" dirty="0" smtClean="0">
                <a:solidFill>
                  <a:srgbClr val="0D2C43"/>
                </a:solidFill>
              </a:rPr>
              <a:t>—формат</a:t>
            </a:r>
            <a:r>
              <a:rPr lang="ru-RU" sz="2000" dirty="0">
                <a:solidFill>
                  <a:srgbClr val="0D2C43"/>
                </a:solidFill>
              </a:rPr>
              <a:t>, </a:t>
            </a:r>
            <a:r>
              <a:rPr lang="ru-RU" sz="2000" dirty="0" smtClean="0">
                <a:solidFill>
                  <a:srgbClr val="0D2C43"/>
                </a:solidFill>
              </a:rPr>
              <a:t>для </a:t>
            </a:r>
            <a:r>
              <a:rPr lang="ru-RU" sz="2000" dirty="0">
                <a:solidFill>
                  <a:srgbClr val="0D2C43"/>
                </a:solidFill>
              </a:rPr>
              <a:t>хранения географических структур данных</a:t>
            </a:r>
            <a:endParaRPr lang="ru-RU" sz="2000" b="1" dirty="0" smtClean="0">
              <a:solidFill>
                <a:srgbClr val="0D2C43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3279"/>
            <a:ext cx="5088597" cy="17281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96" y="1040582"/>
            <a:ext cx="3188196" cy="509088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916125"/>
            <a:ext cx="5129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D2C43"/>
                </a:solidFill>
              </a:rPr>
              <a:t>Формат может хранить примитивные типы </a:t>
            </a:r>
            <a:r>
              <a:rPr lang="ru-RU" dirty="0" smtClean="0">
                <a:solidFill>
                  <a:srgbClr val="0D2C43"/>
                </a:solidFill>
              </a:rPr>
              <a:t>для</a:t>
            </a:r>
            <a:endParaRPr lang="en-US" dirty="0" smtClean="0">
              <a:solidFill>
                <a:srgbClr val="0D2C43"/>
              </a:solidFill>
            </a:endParaRPr>
          </a:p>
          <a:p>
            <a:r>
              <a:rPr lang="ru-RU" dirty="0" smtClean="0">
                <a:solidFill>
                  <a:srgbClr val="0D2C43"/>
                </a:solidFill>
              </a:rPr>
              <a:t> </a:t>
            </a:r>
            <a:r>
              <a:rPr lang="ru-RU" dirty="0">
                <a:solidFill>
                  <a:srgbClr val="0D2C43"/>
                </a:solidFill>
              </a:rPr>
              <a:t>описания географических объектов, </a:t>
            </a:r>
            <a:r>
              <a:rPr lang="ru-RU" dirty="0" smtClean="0">
                <a:solidFill>
                  <a:srgbClr val="0D2C43"/>
                </a:solidFill>
              </a:rPr>
              <a:t>таки</a:t>
            </a:r>
            <a:r>
              <a:rPr lang="ru-RU" dirty="0">
                <a:solidFill>
                  <a:srgbClr val="0D2C43"/>
                </a:solidFill>
              </a:rPr>
              <a:t>х</a:t>
            </a:r>
            <a:r>
              <a:rPr lang="ru-RU" dirty="0" smtClean="0">
                <a:solidFill>
                  <a:srgbClr val="0D2C43"/>
                </a:solidFill>
              </a:rPr>
              <a:t> </a:t>
            </a:r>
            <a:r>
              <a:rPr lang="ru-RU" dirty="0">
                <a:solidFill>
                  <a:srgbClr val="0D2C43"/>
                </a:solidFill>
              </a:rPr>
              <a:t>как: </a:t>
            </a:r>
            <a:endParaRPr lang="en-US" dirty="0" smtClean="0">
              <a:solidFill>
                <a:srgbClr val="0D2C43"/>
              </a:solidFill>
            </a:endParaRPr>
          </a:p>
          <a:p>
            <a:r>
              <a:rPr lang="ru-RU" dirty="0" smtClean="0">
                <a:solidFill>
                  <a:srgbClr val="0D2C43"/>
                </a:solidFill>
              </a:rPr>
              <a:t>точки </a:t>
            </a:r>
            <a:r>
              <a:rPr lang="ru-RU" dirty="0">
                <a:solidFill>
                  <a:srgbClr val="0D2C43"/>
                </a:solidFill>
              </a:rPr>
              <a:t>(адреса и местоположения), </a:t>
            </a:r>
            <a:endParaRPr lang="en-US" dirty="0" smtClean="0">
              <a:solidFill>
                <a:srgbClr val="0D2C43"/>
              </a:solidFill>
            </a:endParaRPr>
          </a:p>
          <a:p>
            <a:r>
              <a:rPr lang="ru-RU" dirty="0" smtClean="0">
                <a:solidFill>
                  <a:srgbClr val="0D2C43"/>
                </a:solidFill>
              </a:rPr>
              <a:t>линии </a:t>
            </a:r>
            <a:r>
              <a:rPr lang="ru-RU" dirty="0">
                <a:solidFill>
                  <a:srgbClr val="0D2C43"/>
                </a:solidFill>
              </a:rPr>
              <a:t>(улицы, шоссе, границы), </a:t>
            </a:r>
            <a:endParaRPr lang="en-US" dirty="0" smtClean="0">
              <a:solidFill>
                <a:srgbClr val="0D2C43"/>
              </a:solidFill>
            </a:endParaRPr>
          </a:p>
          <a:p>
            <a:r>
              <a:rPr lang="ru-RU" dirty="0" smtClean="0">
                <a:solidFill>
                  <a:srgbClr val="0D2C43"/>
                </a:solidFill>
              </a:rPr>
              <a:t>полигоны </a:t>
            </a:r>
            <a:r>
              <a:rPr lang="ru-RU" dirty="0">
                <a:solidFill>
                  <a:srgbClr val="0D2C43"/>
                </a:solidFill>
              </a:rPr>
              <a:t>(страны, штаты, участки земли</a:t>
            </a:r>
            <a:r>
              <a:rPr lang="ru-RU" dirty="0" smtClean="0">
                <a:solidFill>
                  <a:srgbClr val="0D2C43"/>
                </a:solidFill>
              </a:rPr>
              <a:t>)</a:t>
            </a:r>
          </a:p>
          <a:p>
            <a:r>
              <a:rPr lang="ru-RU" dirty="0">
                <a:solidFill>
                  <a:srgbClr val="0D2C43"/>
                </a:solidFill>
              </a:rPr>
              <a:t>GeoJSON поддерживается множеством картографических</a:t>
            </a:r>
          </a:p>
          <a:p>
            <a:r>
              <a:rPr lang="ru-RU" dirty="0">
                <a:solidFill>
                  <a:srgbClr val="0D2C43"/>
                </a:solidFill>
              </a:rPr>
              <a:t> программных пакетов и </a:t>
            </a:r>
            <a:r>
              <a:rPr lang="ru-RU" dirty="0" smtClean="0">
                <a:hlinkClick r:id="rId4" tooltip="Геоинформационная система"/>
              </a:rPr>
              <a:t>ГИС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66488"/>
              </p:ext>
            </p:extLst>
          </p:nvPr>
        </p:nvGraphicFramePr>
        <p:xfrm>
          <a:off x="280305" y="998677"/>
          <a:ext cx="5135269" cy="91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2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Обяз.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Элемент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Метка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latitude 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Широта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Географическая широта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longitude 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Долгота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Географическая долгота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is_center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Центр объекта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Центр объекта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-6247" y="6266118"/>
            <a:ext cx="9150247" cy="603081"/>
            <a:chOff x="-6247" y="6266118"/>
            <a:chExt cx="9150247" cy="584872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6246" y="6356941"/>
              <a:ext cx="9147123" cy="494049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13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4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6247" y="6266117"/>
            <a:ext cx="9150247" cy="603085"/>
            <a:chOff x="-6247" y="6266118"/>
            <a:chExt cx="9150247" cy="584876"/>
          </a:xfrm>
        </p:grpSpPr>
        <p:sp>
          <p:nvSpPr>
            <p:cNvPr id="7" name="Пятиугольник 6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14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284908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2C43"/>
                </a:solidFill>
                <a:latin typeface="+mn-lt"/>
              </a:rPr>
              <a:t>Символьные графические интерфейс-решения</a:t>
            </a:r>
            <a:endParaRPr lang="ru-RU" sz="2000" b="1" dirty="0" smtClean="0">
              <a:solidFill>
                <a:srgbClr val="0D2C43"/>
              </a:solidFill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29356"/>
            <a:ext cx="8734425" cy="36861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3" y="5267439"/>
            <a:ext cx="4621037" cy="3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6247" y="6266117"/>
            <a:ext cx="9150247" cy="603085"/>
            <a:chOff x="-6247" y="6266118"/>
            <a:chExt cx="9150247" cy="584876"/>
          </a:xfrm>
        </p:grpSpPr>
        <p:sp>
          <p:nvSpPr>
            <p:cNvPr id="7" name="Пятиугольник 6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15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7915" y="277380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Рабочий кабинет аналитика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4" y="1195826"/>
            <a:ext cx="8280920" cy="8727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8" y="2068583"/>
            <a:ext cx="8397388" cy="3760465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2771800" y="2636912"/>
            <a:ext cx="36004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7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6247" y="6266117"/>
            <a:ext cx="9150247" cy="603086"/>
            <a:chOff x="-6247" y="6266118"/>
            <a:chExt cx="9150247" cy="584877"/>
          </a:xfrm>
        </p:grpSpPr>
        <p:sp>
          <p:nvSpPr>
            <p:cNvPr id="7" name="Пятиугольник 6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6246" y="6356945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16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7915" y="277380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Рабочий кабинет аналитика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28" y="1105092"/>
            <a:ext cx="6768752" cy="502874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35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ÐÐ°ÑÑÐ¸Ð½ÐºÐ¸ Ð¿Ð¾ Ð·Ð°Ð¿ÑÐ¾ÑÑ Ð½ÐµÐ´Ð²Ð¸Ð¶Ð¸Ð¼Ð¾ÑÑÑ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78" r="25885"/>
          <a:stretch/>
        </p:blipFill>
        <p:spPr bwMode="auto">
          <a:xfrm>
            <a:off x="4912294" y="-4196"/>
            <a:ext cx="4248472" cy="6270314"/>
          </a:xfrm>
          <a:prstGeom prst="rect">
            <a:avLst/>
          </a:prstGeom>
          <a:noFill/>
        </p:spPr>
      </p:pic>
      <p:sp>
        <p:nvSpPr>
          <p:cNvPr id="15" name="Прямоугольник 9"/>
          <p:cNvSpPr/>
          <p:nvPr/>
        </p:nvSpPr>
        <p:spPr>
          <a:xfrm>
            <a:off x="-12494" y="-11202"/>
            <a:ext cx="7032766" cy="6869202"/>
          </a:xfrm>
          <a:custGeom>
            <a:avLst/>
            <a:gdLst>
              <a:gd name="connsiteX0" fmla="*/ 0 w 7020272"/>
              <a:gd name="connsiteY0" fmla="*/ 0 h 6869202"/>
              <a:gd name="connsiteX1" fmla="*/ 7020272 w 7020272"/>
              <a:gd name="connsiteY1" fmla="*/ 0 h 6869202"/>
              <a:gd name="connsiteX2" fmla="*/ 7020272 w 7020272"/>
              <a:gd name="connsiteY2" fmla="*/ 6869202 h 6869202"/>
              <a:gd name="connsiteX3" fmla="*/ 0 w 7020272"/>
              <a:gd name="connsiteY3" fmla="*/ 6869202 h 6869202"/>
              <a:gd name="connsiteX4" fmla="*/ 0 w 7020272"/>
              <a:gd name="connsiteY4" fmla="*/ 0 h 6869202"/>
              <a:gd name="connsiteX0" fmla="*/ 0 w 7020272"/>
              <a:gd name="connsiteY0" fmla="*/ 0 h 6869202"/>
              <a:gd name="connsiteX1" fmla="*/ 4998041 w 7020272"/>
              <a:gd name="connsiteY1" fmla="*/ 8793 h 6869202"/>
              <a:gd name="connsiteX2" fmla="*/ 7020272 w 7020272"/>
              <a:gd name="connsiteY2" fmla="*/ 6869202 h 6869202"/>
              <a:gd name="connsiteX3" fmla="*/ 0 w 7020272"/>
              <a:gd name="connsiteY3" fmla="*/ 6869202 h 6869202"/>
              <a:gd name="connsiteX4" fmla="*/ 0 w 7020272"/>
              <a:gd name="connsiteY4" fmla="*/ 0 h 686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272" h="6869202">
                <a:moveTo>
                  <a:pt x="0" y="0"/>
                </a:moveTo>
                <a:lnTo>
                  <a:pt x="4998041" y="8793"/>
                </a:lnTo>
                <a:lnTo>
                  <a:pt x="7020272" y="6869202"/>
                </a:lnTo>
                <a:lnTo>
                  <a:pt x="0" y="68692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3D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8"/>
          <p:cNvSpPr/>
          <p:nvPr/>
        </p:nvSpPr>
        <p:spPr>
          <a:xfrm>
            <a:off x="0" y="-11202"/>
            <a:ext cx="5214682" cy="775906"/>
          </a:xfrm>
          <a:custGeom>
            <a:avLst/>
            <a:gdLst>
              <a:gd name="connsiteX0" fmla="*/ 0 w 4865432"/>
              <a:gd name="connsiteY0" fmla="*/ 0 h 769556"/>
              <a:gd name="connsiteX1" fmla="*/ 4865432 w 4865432"/>
              <a:gd name="connsiteY1" fmla="*/ 0 h 769556"/>
              <a:gd name="connsiteX2" fmla="*/ 4865432 w 4865432"/>
              <a:gd name="connsiteY2" fmla="*/ 769556 h 769556"/>
              <a:gd name="connsiteX3" fmla="*/ 0 w 4865432"/>
              <a:gd name="connsiteY3" fmla="*/ 769556 h 769556"/>
              <a:gd name="connsiteX4" fmla="*/ 0 w 4865432"/>
              <a:gd name="connsiteY4" fmla="*/ 0 h 769556"/>
              <a:gd name="connsiteX0" fmla="*/ 0 w 5214682"/>
              <a:gd name="connsiteY0" fmla="*/ 0 h 769556"/>
              <a:gd name="connsiteX1" fmla="*/ 4865432 w 5214682"/>
              <a:gd name="connsiteY1" fmla="*/ 0 h 769556"/>
              <a:gd name="connsiteX2" fmla="*/ 5214682 w 5214682"/>
              <a:gd name="connsiteY2" fmla="*/ 769556 h 769556"/>
              <a:gd name="connsiteX3" fmla="*/ 0 w 5214682"/>
              <a:gd name="connsiteY3" fmla="*/ 769556 h 769556"/>
              <a:gd name="connsiteX4" fmla="*/ 0 w 5214682"/>
              <a:gd name="connsiteY4" fmla="*/ 0 h 769556"/>
              <a:gd name="connsiteX0" fmla="*/ 0 w 5214682"/>
              <a:gd name="connsiteY0" fmla="*/ 6350 h 775906"/>
              <a:gd name="connsiteX1" fmla="*/ 4992432 w 5214682"/>
              <a:gd name="connsiteY1" fmla="*/ 0 h 775906"/>
              <a:gd name="connsiteX2" fmla="*/ 5214682 w 5214682"/>
              <a:gd name="connsiteY2" fmla="*/ 775906 h 775906"/>
              <a:gd name="connsiteX3" fmla="*/ 0 w 5214682"/>
              <a:gd name="connsiteY3" fmla="*/ 775906 h 775906"/>
              <a:gd name="connsiteX4" fmla="*/ 0 w 5214682"/>
              <a:gd name="connsiteY4" fmla="*/ 6350 h 77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4682" h="775906">
                <a:moveTo>
                  <a:pt x="0" y="6350"/>
                </a:moveTo>
                <a:lnTo>
                  <a:pt x="4992432" y="0"/>
                </a:lnTo>
                <a:lnTo>
                  <a:pt x="5214682" y="775906"/>
                </a:lnTo>
                <a:lnTo>
                  <a:pt x="0" y="775906"/>
                </a:lnTo>
                <a:lnTo>
                  <a:pt x="0" y="6350"/>
                </a:lnTo>
                <a:close/>
              </a:path>
            </a:pathLst>
          </a:custGeom>
          <a:solidFill>
            <a:srgbClr val="F9E9A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4" descr="D:\MEDIA PROJECT\логотипы\лого-AREALL-X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267198" cy="4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171" y="2358459"/>
            <a:ext cx="5868144" cy="16466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700" b="1" dirty="0">
                <a:solidFill>
                  <a:srgbClr val="0D2C43"/>
                </a:solidFill>
                <a:latin typeface="Arial Narrow" panose="020B0606020202030204" pitchFamily="34" charset="0"/>
              </a:rPr>
              <a:t>Приглашаем Вас к </a:t>
            </a:r>
            <a:r>
              <a:rPr lang="ru-RU" sz="27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исследованиям</a:t>
            </a:r>
            <a:br>
              <a:rPr lang="ru-RU" sz="27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рынка недвижимости</a:t>
            </a:r>
          </a:p>
          <a:p>
            <a:pPr marL="0" indent="0">
              <a:buNone/>
            </a:pPr>
            <a:endParaRPr lang="ru-RU" sz="2700" b="1" dirty="0">
              <a:solidFill>
                <a:srgbClr val="0D2C43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https</a:t>
            </a:r>
            <a:r>
              <a:rPr lang="en-US" sz="2000" b="1" dirty="0">
                <a:solidFill>
                  <a:srgbClr val="0D2C43"/>
                </a:solidFill>
                <a:latin typeface="Arial Narrow" panose="020B0606020202030204" pitchFamily="34" charset="0"/>
              </a:rPr>
              <a:t>://www.facebook.com/groups/898907913491876/</a:t>
            </a:r>
            <a:endParaRPr lang="ru-RU" sz="2000" b="1" dirty="0">
              <a:solidFill>
                <a:srgbClr val="0D2C43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15816" y="5022578"/>
            <a:ext cx="3528392" cy="12867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М.А. Репин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ru-RU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конт.тел.8(913)975-15-45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E-mail</a:t>
            </a:r>
            <a:r>
              <a:rPr lang="ru-RU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: </a:t>
            </a:r>
            <a:r>
              <a:rPr lang="en-US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marepin@mail.ru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Skype</a:t>
            </a:r>
            <a:r>
              <a:rPr lang="ru-RU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: </a:t>
            </a:r>
            <a:r>
              <a:rPr lang="en-US" sz="2200" b="1" dirty="0" smtClean="0">
                <a:solidFill>
                  <a:srgbClr val="0D2C43"/>
                </a:solidFill>
                <a:latin typeface="Arial Narrow" panose="020B0606020202030204" pitchFamily="34" charset="0"/>
              </a:rPr>
              <a:t>repinomeks</a:t>
            </a:r>
            <a:endParaRPr lang="ru-RU" sz="2200" dirty="0" smtClean="0">
              <a:solidFill>
                <a:srgbClr val="0D2C43"/>
              </a:solidFill>
              <a:latin typeface="Arial Narrow" panose="020B0606020202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ru-RU" sz="2200" b="1" dirty="0" smtClean="0">
              <a:solidFill>
                <a:srgbClr val="0D2C43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-6247" y="6266117"/>
            <a:ext cx="9150247" cy="603085"/>
            <a:chOff x="-6247" y="6266118"/>
            <a:chExt cx="9150247" cy="584876"/>
          </a:xfrm>
        </p:grpSpPr>
        <p:sp>
          <p:nvSpPr>
            <p:cNvPr id="18" name="Пятиугольник 17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17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004048" y="-11202"/>
            <a:ext cx="4156718" cy="6300179"/>
          </a:xfrm>
          <a:custGeom>
            <a:avLst/>
            <a:gdLst>
              <a:gd name="connsiteX0" fmla="*/ 0 w 4156718"/>
              <a:gd name="connsiteY0" fmla="*/ 0 h 6300179"/>
              <a:gd name="connsiteX1" fmla="*/ 4156718 w 4156718"/>
              <a:gd name="connsiteY1" fmla="*/ 0 h 6300179"/>
              <a:gd name="connsiteX2" fmla="*/ 4156718 w 4156718"/>
              <a:gd name="connsiteY2" fmla="*/ 6300179 h 6300179"/>
              <a:gd name="connsiteX3" fmla="*/ 0 w 4156718"/>
              <a:gd name="connsiteY3" fmla="*/ 6300179 h 6300179"/>
              <a:gd name="connsiteX4" fmla="*/ 0 w 4156718"/>
              <a:gd name="connsiteY4" fmla="*/ 0 h 6300179"/>
              <a:gd name="connsiteX0" fmla="*/ 0 w 4156718"/>
              <a:gd name="connsiteY0" fmla="*/ 0 h 6300179"/>
              <a:gd name="connsiteX1" fmla="*/ 4156718 w 4156718"/>
              <a:gd name="connsiteY1" fmla="*/ 0 h 6300179"/>
              <a:gd name="connsiteX2" fmla="*/ 4156718 w 4156718"/>
              <a:gd name="connsiteY2" fmla="*/ 6300179 h 6300179"/>
              <a:gd name="connsiteX3" fmla="*/ 1855177 w 4156718"/>
              <a:gd name="connsiteY3" fmla="*/ 6273802 h 6300179"/>
              <a:gd name="connsiteX4" fmla="*/ 0 w 4156718"/>
              <a:gd name="connsiteY4" fmla="*/ 0 h 630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718" h="6300179">
                <a:moveTo>
                  <a:pt x="0" y="0"/>
                </a:moveTo>
                <a:lnTo>
                  <a:pt x="4156718" y="0"/>
                </a:lnTo>
                <a:lnTo>
                  <a:pt x="4156718" y="6300179"/>
                </a:lnTo>
                <a:lnTo>
                  <a:pt x="1855177" y="62738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Picture 3" descr="\\Enterprise\mr\РАЗНОЕ\логотипы\НП\РГУД\GUD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67" y="62990"/>
            <a:ext cx="927823" cy="5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Enterprise\mr\РАЗНОЕ\логотипы\НП\РГР\лого_РГР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52" y="111633"/>
            <a:ext cx="505881" cy="5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1"/>
            <a:ext cx="1093651" cy="5817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3" y="116632"/>
            <a:ext cx="1502567" cy="4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484" y="1341816"/>
            <a:ext cx="8496944" cy="3934410"/>
          </a:xfrm>
          <a:prstGeom prst="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Bef>
                <a:spcPts val="1000"/>
              </a:spcBef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Создать единые правила формирования данных об объектах и рынке недвижимости для унификации информационного обмена, а так же развитие функциональных инструментов профессиональных участников рынка.</a:t>
            </a:r>
          </a:p>
          <a:p>
            <a:pPr marL="457200" indent="-457200" algn="just">
              <a:spcBef>
                <a:spcPts val="1000"/>
              </a:spcBef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Определить состав характеристик объектов и рынка недвижимости, а также набор статистических и динамических показателей для мониторинга, анализа и прогнозирования.</a:t>
            </a:r>
          </a:p>
          <a:p>
            <a:pPr marL="457200" indent="-457200" algn="just">
              <a:spcBef>
                <a:spcPts val="1000"/>
              </a:spcBef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Дать технологии измерения характеристик объектов недвижимости и форматы представления результатов.</a:t>
            </a:r>
          </a:p>
          <a:p>
            <a:pPr marL="457200" indent="-457200" algn="just">
              <a:spcBef>
                <a:spcPts val="1000"/>
              </a:spcBef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Обобщить лучшие практики символьных, графических интерфейс-решений.</a:t>
            </a:r>
          </a:p>
          <a:p>
            <a:pPr marL="457200" indent="-457200" algn="just">
              <a:spcBef>
                <a:spcPts val="1000"/>
              </a:spcBef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Заложить основу для интеграционных процессов между «региональными базами», с учетом сохранения интересов всех участников, для реализации проекта «Народный кадастр недвижимости»</a:t>
            </a:r>
          </a:p>
          <a:p>
            <a:pPr algn="just">
              <a:spcBef>
                <a:spcPts val="1000"/>
              </a:spcBef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84908"/>
            <a:ext cx="1889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Цели и задачи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25" name="Пятиугольник 24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rgbClr val="0D2C43"/>
                  </a:solidFill>
                </a:rPr>
                <a:t>1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9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221589"/>
            <a:ext cx="2520000" cy="2556047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D2C43"/>
                </a:solidFill>
              </a:rPr>
              <a:t>  YRL</a:t>
            </a:r>
            <a:r>
              <a:rPr lang="ru-RU" sz="2000" b="1" dirty="0" smtClean="0">
                <a:solidFill>
                  <a:srgbClr val="0D2C43"/>
                </a:solidFill>
              </a:rPr>
              <a:t>. Яндекс стандарт</a:t>
            </a:r>
            <a:endParaRPr lang="ru-RU" sz="2000" b="1" dirty="0">
              <a:solidFill>
                <a:srgbClr val="0D2C4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71493"/>
            <a:ext cx="8712968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D2C4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Единый формат данных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solidFill>
                  <a:srgbClr val="0D2C43"/>
                </a:solidFill>
                <a:latin typeface="+mj-lt"/>
              </a:rPr>
              <a:t>Y</a:t>
            </a:r>
            <a:r>
              <a:rPr lang="en-US" sz="1400" i="1" dirty="0" smtClean="0">
                <a:solidFill>
                  <a:srgbClr val="0D2C43"/>
                </a:solidFill>
                <a:latin typeface="+mj-lt"/>
              </a:rPr>
              <a:t>R</a:t>
            </a:r>
            <a:r>
              <a:rPr lang="ru-RU" sz="1400" i="1" dirty="0" smtClean="0">
                <a:solidFill>
                  <a:srgbClr val="0D2C43"/>
                </a:solidFill>
                <a:latin typeface="+mj-lt"/>
              </a:rPr>
              <a:t>L </a:t>
            </a:r>
            <a:r>
              <a:rPr lang="ru-RU" sz="1400" i="1" dirty="0">
                <a:solidFill>
                  <a:srgbClr val="0D2C43"/>
                </a:solidFill>
                <a:latin typeface="+mj-lt"/>
              </a:rPr>
              <a:t>(Yandex </a:t>
            </a:r>
            <a:r>
              <a:rPr lang="en-US" sz="1400" i="1" dirty="0" smtClean="0">
                <a:solidFill>
                  <a:srgbClr val="0D2C43"/>
                </a:solidFill>
                <a:latin typeface="+mj-lt"/>
              </a:rPr>
              <a:t>Reality</a:t>
            </a:r>
            <a:r>
              <a:rPr lang="ru-RU" sz="1400" i="1" dirty="0" smtClean="0">
                <a:solidFill>
                  <a:srgbClr val="0D2C43"/>
                </a:solidFill>
                <a:latin typeface="+mj-lt"/>
              </a:rPr>
              <a:t> </a:t>
            </a:r>
            <a:r>
              <a:rPr lang="ru-RU" sz="1400" i="1" dirty="0">
                <a:solidFill>
                  <a:srgbClr val="0D2C43"/>
                </a:solidFill>
                <a:latin typeface="+mj-lt"/>
              </a:rPr>
              <a:t>Language)</a:t>
            </a:r>
            <a:r>
              <a:rPr lang="ru-RU" sz="1400" dirty="0">
                <a:solidFill>
                  <a:srgbClr val="0D2C43"/>
                </a:solidFill>
                <a:latin typeface="+mj-lt"/>
              </a:rPr>
              <a:t> — это стандарт, разработанный Яндексом для принятия и размещения информации в базе данных Яндекс.Маркета. </a:t>
            </a:r>
            <a:r>
              <a:rPr lang="ru-RU" sz="1400" dirty="0" smtClean="0">
                <a:solidFill>
                  <a:srgbClr val="0D2C43"/>
                </a:solidFill>
                <a:latin typeface="+mj-lt"/>
              </a:rPr>
              <a:t>Y</a:t>
            </a:r>
            <a:r>
              <a:rPr lang="en-US" sz="1400" dirty="0" smtClean="0">
                <a:solidFill>
                  <a:srgbClr val="0D2C43"/>
                </a:solidFill>
                <a:latin typeface="+mj-lt"/>
              </a:rPr>
              <a:t>R</a:t>
            </a:r>
            <a:r>
              <a:rPr lang="ru-RU" sz="1400" dirty="0" smtClean="0">
                <a:solidFill>
                  <a:srgbClr val="0D2C43"/>
                </a:solidFill>
                <a:latin typeface="+mj-lt"/>
              </a:rPr>
              <a:t>L </a:t>
            </a:r>
            <a:r>
              <a:rPr lang="ru-RU" sz="1400" dirty="0">
                <a:solidFill>
                  <a:srgbClr val="0D2C43"/>
                </a:solidFill>
                <a:latin typeface="+mj-lt"/>
              </a:rPr>
              <a:t>основан на стандарте </a:t>
            </a:r>
            <a:r>
              <a:rPr lang="ru-RU" sz="1400" dirty="0" smtClean="0">
                <a:solidFill>
                  <a:srgbClr val="0D2C43"/>
                </a:solidFill>
                <a:latin typeface="+mj-lt"/>
              </a:rPr>
              <a:t>XML:</a:t>
            </a:r>
            <a:r>
              <a:rPr lang="ru-RU" sz="1400" dirty="0" smtClean="0">
                <a:solidFill>
                  <a:srgbClr val="0D2C4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rgbClr val="0D2C4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i="1" dirty="0">
                <a:solidFill>
                  <a:srgbClr val="0D2C4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://yandex.ru/support/partnermarket/yml/about-yml.html</a:t>
            </a:r>
            <a:endParaRPr lang="ru-RU" sz="1200" i="1" dirty="0">
              <a:solidFill>
                <a:srgbClr val="0D2C4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17" name="Пятиугольник 16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rgbClr val="0D2C43"/>
                  </a:solidFill>
                </a:rPr>
                <a:t>2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3" name="AutoShape 2" descr="Яндекс"/>
          <p:cNvSpPr>
            <a:spLocks noChangeAspect="1" noChangeArrowheads="1"/>
          </p:cNvSpPr>
          <p:nvPr/>
        </p:nvSpPr>
        <p:spPr bwMode="auto">
          <a:xfrm>
            <a:off x="1187624" y="12220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56" y="3004060"/>
            <a:ext cx="2520000" cy="2556047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65" y="2221589"/>
            <a:ext cx="3446502" cy="333851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328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80" y="281358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Структура Y</a:t>
            </a:r>
            <a:r>
              <a:rPr lang="en-US" sz="2000" b="1" dirty="0" smtClean="0">
                <a:solidFill>
                  <a:srgbClr val="0D2C43"/>
                </a:solidFill>
              </a:rPr>
              <a:t>R</a:t>
            </a:r>
            <a:r>
              <a:rPr lang="ru-RU" sz="2000" b="1" dirty="0" smtClean="0">
                <a:solidFill>
                  <a:srgbClr val="0D2C43"/>
                </a:solidFill>
              </a:rPr>
              <a:t>L </a:t>
            </a:r>
            <a:r>
              <a:rPr lang="ru-RU" sz="2000" b="1" dirty="0">
                <a:solidFill>
                  <a:srgbClr val="0D2C43"/>
                </a:solidFill>
              </a:rPr>
              <a:t>(Yandex </a:t>
            </a:r>
            <a:r>
              <a:rPr lang="en-US" sz="2000" b="1" dirty="0">
                <a:solidFill>
                  <a:srgbClr val="0D2C43"/>
                </a:solidFill>
              </a:rPr>
              <a:t>Realty</a:t>
            </a:r>
            <a:r>
              <a:rPr lang="ru-RU" sz="2000" b="1" dirty="0" smtClean="0">
                <a:solidFill>
                  <a:srgbClr val="0D2C43"/>
                </a:solidFill>
              </a:rPr>
              <a:t> </a:t>
            </a:r>
            <a:r>
              <a:rPr lang="ru-RU" sz="2000" b="1" dirty="0">
                <a:solidFill>
                  <a:srgbClr val="0D2C43"/>
                </a:solidFill>
              </a:rPr>
              <a:t>Language)</a:t>
            </a:r>
            <a:r>
              <a:rPr lang="ru-RU" sz="2000" dirty="0"/>
              <a:t> 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31629"/>
              </p:ext>
            </p:extLst>
          </p:nvPr>
        </p:nvGraphicFramePr>
        <p:xfrm>
          <a:off x="4211960" y="1006426"/>
          <a:ext cx="4464496" cy="5195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4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Элемент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Обязательный элемент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type </a:t>
                      </a:r>
                      <a:endParaRPr lang="ru-RU" sz="105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D2C4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</a:t>
                      </a:r>
                      <a:endParaRPr lang="ru-RU" sz="2400" dirty="0">
                        <a:solidFill>
                          <a:srgbClr val="0D2C4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Тип сделки.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Строго ограниченные значения: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«продажа» 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«аренда» 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property-type </a:t>
                      </a:r>
                      <a:endParaRPr lang="ru-RU" sz="105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D2C4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</a:t>
                      </a:r>
                      <a:endParaRPr lang="ru-RU" sz="2400" dirty="0" smtClean="0">
                        <a:solidFill>
                          <a:srgbClr val="0D2C4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Тип недвижимости. 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Строго ограниченное значение: «жилая»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8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category </a:t>
                      </a:r>
                      <a:endParaRPr lang="ru-RU" sz="105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D2C4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 panose="05000000000000000000" pitchFamily="2" charset="2"/>
                        </a:rPr>
                        <a:t></a:t>
                      </a:r>
                      <a:endParaRPr lang="ru-RU" sz="2400" dirty="0" smtClean="0">
                        <a:solidFill>
                          <a:srgbClr val="0D2C4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Категория объекта. </a:t>
                      </a:r>
                      <a:r>
                        <a:rPr lang="ru-RU" sz="1000" dirty="0" smtClean="0">
                          <a:solidFill>
                            <a:srgbClr val="0D2C43"/>
                          </a:solidFill>
                          <a:effectLst/>
                        </a:rPr>
                        <a:t>Возможные значения:</a:t>
                      </a:r>
                      <a:endParaRPr lang="ru-RU" sz="900" dirty="0" smtClean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«дача»/«коттедж»/«cottage»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 smtClean="0">
                          <a:solidFill>
                            <a:srgbClr val="0D2C43"/>
                          </a:solidFill>
                          <a:effectLst/>
                        </a:rPr>
                        <a:t>«</a:t>
                      </a: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дом»/«house»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«дом с участком»/«house with lot»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«часть дома» 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«квартира»/«flat»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«комната»/«room»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«таунхаус»/«townhouse»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«участок»/«lot»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«коммерческая»/«commercial»</a:t>
                      </a:r>
                      <a:endParaRPr lang="ru-RU" sz="9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44" marR="7644" marT="7644" marB="7644" anchor="ctr"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285" y="992176"/>
            <a:ext cx="39027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D2C43"/>
                </a:solidFill>
              </a:rPr>
              <a:t>Возможные </a:t>
            </a:r>
            <a:r>
              <a:rPr lang="ru-RU" sz="1600" b="1" dirty="0">
                <a:solidFill>
                  <a:srgbClr val="0D2C43"/>
                </a:solidFill>
              </a:rPr>
              <a:t>элементы </a:t>
            </a:r>
            <a:r>
              <a:rPr lang="ru-RU" sz="1600" b="1" dirty="0" smtClean="0">
                <a:solidFill>
                  <a:srgbClr val="0D2C43"/>
                </a:solidFill>
              </a:rPr>
              <a:t>оферты сгруппированные </a:t>
            </a:r>
            <a:r>
              <a:rPr lang="ru-RU" sz="1600" b="1" dirty="0">
                <a:solidFill>
                  <a:srgbClr val="0D2C43"/>
                </a:solidFill>
              </a:rPr>
              <a:t>по их назначению в языке </a:t>
            </a:r>
            <a:r>
              <a:rPr lang="ru-RU" sz="1600" b="1" dirty="0" smtClean="0">
                <a:solidFill>
                  <a:srgbClr val="0D2C43"/>
                </a:solidFill>
              </a:rPr>
              <a:t>YRL</a:t>
            </a:r>
            <a:r>
              <a:rPr lang="ru-RU" sz="1600" b="1" dirty="0">
                <a:solidFill>
                  <a:srgbClr val="0D2C43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 Общая </a:t>
            </a:r>
            <a:r>
              <a:rPr lang="ru-RU" sz="1600" dirty="0">
                <a:solidFill>
                  <a:srgbClr val="0D2C43"/>
                </a:solidFill>
              </a:rPr>
              <a:t>информация об объявлении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Информация </a:t>
            </a:r>
            <a:r>
              <a:rPr lang="ru-RU" sz="1600" dirty="0">
                <a:solidFill>
                  <a:srgbClr val="0D2C43"/>
                </a:solidFill>
              </a:rPr>
              <a:t>о продавце или арендодателе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Информация </a:t>
            </a:r>
            <a:r>
              <a:rPr lang="ru-RU" sz="1600" dirty="0">
                <a:solidFill>
                  <a:srgbClr val="0D2C43"/>
                </a:solidFill>
              </a:rPr>
              <a:t>об условиях сделки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Информация </a:t>
            </a:r>
            <a:r>
              <a:rPr lang="ru-RU" sz="1600" dirty="0">
                <a:solidFill>
                  <a:srgbClr val="0D2C43"/>
                </a:solidFill>
              </a:rPr>
              <a:t>об объекте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Описание </a:t>
            </a:r>
            <a:r>
              <a:rPr lang="ru-RU" sz="1600" dirty="0">
                <a:solidFill>
                  <a:srgbClr val="0D2C43"/>
                </a:solidFill>
              </a:rPr>
              <a:t>жилого помещения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Описание </a:t>
            </a:r>
            <a:r>
              <a:rPr lang="ru-RU" sz="1600" dirty="0">
                <a:solidFill>
                  <a:srgbClr val="0D2C43"/>
                </a:solidFill>
              </a:rPr>
              <a:t>нежилого помещения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Описание </a:t>
            </a:r>
            <a:r>
              <a:rPr lang="ru-RU" sz="1600" dirty="0">
                <a:solidFill>
                  <a:srgbClr val="0D2C43"/>
                </a:solidFill>
              </a:rPr>
              <a:t>здания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Особенности </a:t>
            </a:r>
            <a:r>
              <a:rPr lang="ru-RU" sz="1600" dirty="0">
                <a:solidFill>
                  <a:srgbClr val="0D2C43"/>
                </a:solidFill>
              </a:rPr>
              <a:t>передачи данных об объектах в новостройках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Описание </a:t>
            </a:r>
            <a:r>
              <a:rPr lang="ru-RU" sz="1600" dirty="0">
                <a:solidFill>
                  <a:srgbClr val="0D2C43"/>
                </a:solidFill>
              </a:rPr>
              <a:t>особенностей складских и производственных помещений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D2C43"/>
                </a:solidFill>
              </a:rPr>
              <a:t>Описание </a:t>
            </a:r>
            <a:r>
              <a:rPr lang="ru-RU" sz="1600" dirty="0">
                <a:solidFill>
                  <a:srgbClr val="0D2C43"/>
                </a:solidFill>
              </a:rPr>
              <a:t>загородной </a:t>
            </a:r>
            <a:r>
              <a:rPr lang="ru-RU" sz="1600" dirty="0" smtClean="0">
                <a:solidFill>
                  <a:srgbClr val="0D2C43"/>
                </a:solidFill>
              </a:rPr>
              <a:t>недвижимости</a:t>
            </a:r>
            <a:endParaRPr lang="ru-RU" sz="1600" dirty="0">
              <a:solidFill>
                <a:srgbClr val="0D2C43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-6247" y="6266117"/>
            <a:ext cx="9150247" cy="603085"/>
            <a:chOff x="-6247" y="6266118"/>
            <a:chExt cx="9150247" cy="584876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3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5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845735" y="4040944"/>
            <a:ext cx="1831107" cy="576064"/>
          </a:xfrm>
          <a:prstGeom prst="rect">
            <a:avLst/>
          </a:prstGeom>
          <a:solidFill>
            <a:srgbClr val="FCA02D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832731" y="4045894"/>
            <a:ext cx="1831107" cy="576064"/>
          </a:xfrm>
          <a:prstGeom prst="rect">
            <a:avLst/>
          </a:prstGeom>
          <a:solidFill>
            <a:srgbClr val="FCA02D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851874" y="4044742"/>
            <a:ext cx="1831107" cy="576064"/>
          </a:xfrm>
          <a:prstGeom prst="rect">
            <a:avLst/>
          </a:prstGeom>
          <a:solidFill>
            <a:srgbClr val="FCA02D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790382" y="4038078"/>
            <a:ext cx="1831107" cy="576064"/>
          </a:xfrm>
          <a:prstGeom prst="rect">
            <a:avLst/>
          </a:prstGeom>
          <a:solidFill>
            <a:srgbClr val="FCA02D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35650" y="1660457"/>
            <a:ext cx="7776864" cy="485325"/>
          </a:xfrm>
          <a:prstGeom prst="rect">
            <a:avLst/>
          </a:prstGeom>
          <a:solidFill>
            <a:srgbClr val="FCF9EF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38029" y="1698940"/>
            <a:ext cx="22635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Территория (НП</a:t>
            </a:r>
            <a:r>
              <a:rPr lang="ru-RU" sz="2000" dirty="0" smtClean="0"/>
              <a:t>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35650" y="2443013"/>
            <a:ext cx="7776864" cy="525658"/>
          </a:xfrm>
          <a:prstGeom prst="rect">
            <a:avLst/>
          </a:prstGeom>
          <a:solidFill>
            <a:srgbClr val="FEF3C6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35650" y="3193169"/>
            <a:ext cx="7776864" cy="613211"/>
          </a:xfrm>
          <a:prstGeom prst="rect">
            <a:avLst/>
          </a:prstGeom>
          <a:solidFill>
            <a:srgbClr val="FCE688"/>
          </a:solidFill>
          <a:ln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08731" y="1709700"/>
            <a:ext cx="19920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D2C43"/>
                </a:solidFill>
              </a:rPr>
              <a:t>= </a:t>
            </a:r>
            <a:r>
              <a:rPr lang="ru-RU" b="1" dirty="0" smtClean="0">
                <a:solidFill>
                  <a:srgbClr val="0D2C43"/>
                </a:solidFill>
                <a:sym typeface="Wingdings" panose="05000000000000000000" pitchFamily="2" charset="2"/>
              </a:rPr>
              <a:t>∑ Районов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9008" y="2508149"/>
            <a:ext cx="11132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Район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160" y="3160047"/>
            <a:ext cx="39446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Имущественный комплекс</a:t>
            </a:r>
            <a:r>
              <a:rPr lang="en-US" sz="2000" b="1" dirty="0" smtClean="0">
                <a:solidFill>
                  <a:srgbClr val="0D2C43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D2C43"/>
                </a:solidFill>
              </a:rPr>
              <a:t>(ЕОН)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68098" y="2545347"/>
            <a:ext cx="380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D2C43"/>
                </a:solidFill>
                <a:sym typeface="Wingdings" panose="05000000000000000000" pitchFamily="2" charset="2"/>
              </a:rPr>
              <a:t>= </a:t>
            </a:r>
            <a:r>
              <a:rPr lang="ru-RU" b="1" dirty="0">
                <a:solidFill>
                  <a:srgbClr val="0D2C43"/>
                </a:solidFill>
                <a:sym typeface="Wingdings" panose="05000000000000000000" pitchFamily="2" charset="2"/>
              </a:rPr>
              <a:t>∑ ИК + ∑ ЕОН+ ∑ ЗУ = </a:t>
            </a:r>
            <a:r>
              <a:rPr lang="ru-RU" b="1" dirty="0" smtClean="0">
                <a:solidFill>
                  <a:srgbClr val="0D2C43"/>
                </a:solidFill>
                <a:sym typeface="Wingdings" panose="05000000000000000000" pitchFamily="2" charset="2"/>
              </a:rPr>
              <a:t>∑ ИК, ЕОН, ЗУ</a:t>
            </a:r>
            <a:endParaRPr lang="ru-RU" b="1" dirty="0">
              <a:solidFill>
                <a:srgbClr val="0D2C43"/>
              </a:solidFill>
              <a:sym typeface="Wingdings" panose="05000000000000000000" pitchFamily="2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68098" y="3311943"/>
            <a:ext cx="25088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2C43"/>
                </a:solidFill>
                <a:sym typeface="Wingdings" panose="05000000000000000000" pitchFamily="2" charset="2"/>
              </a:rPr>
              <a:t>= ∑ ЗУ+ ∑ ОКС = ∑ </a:t>
            </a:r>
            <a:r>
              <a:rPr lang="ru-RU" b="1" dirty="0" smtClean="0">
                <a:solidFill>
                  <a:srgbClr val="0D2C43"/>
                </a:solidFill>
                <a:sym typeface="Wingdings" panose="05000000000000000000" pitchFamily="2" charset="2"/>
              </a:rPr>
              <a:t>ЕОН</a:t>
            </a:r>
            <a:endParaRPr lang="ru-RU" b="1" dirty="0">
              <a:solidFill>
                <a:srgbClr val="0D2C43"/>
              </a:solidFill>
              <a:sym typeface="Wingdings" panose="05000000000000000000" pitchFamily="2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45" name="Пятиугольник 44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9" name="Пятиугольник 48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4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55" name="Стрелка вверх 54"/>
          <p:cNvSpPr/>
          <p:nvPr/>
        </p:nvSpPr>
        <p:spPr>
          <a:xfrm>
            <a:off x="210688" y="1596719"/>
            <a:ext cx="360040" cy="3816423"/>
          </a:xfrm>
          <a:prstGeom prst="upArrow">
            <a:avLst/>
          </a:prstGeom>
          <a:gradFill flip="none" rotWithShape="1">
            <a:gsLst>
              <a:gs pos="100000">
                <a:srgbClr val="E46C0A"/>
              </a:gs>
              <a:gs pos="49000">
                <a:srgbClr val="FCE688"/>
              </a:gs>
              <a:gs pos="0">
                <a:srgbClr val="FCF9EF"/>
              </a:gs>
            </a:gsLst>
            <a:lin ang="5400000" scaled="1"/>
            <a:tileRect/>
          </a:gradFill>
          <a:ln w="12700">
            <a:solidFill>
              <a:srgbClr val="FCE68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0" y="277713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D2C43"/>
                </a:solidFill>
                <a:latin typeface="+mn-lt"/>
              </a:rPr>
              <a:t>Иерархия связи объекта. "</a:t>
            </a:r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Матр</a:t>
            </a:r>
            <a:r>
              <a:rPr lang="ru-RU" sz="2000" b="1" dirty="0">
                <a:solidFill>
                  <a:srgbClr val="0D2C43"/>
                </a:solidFill>
                <a:latin typeface="+mn-lt"/>
              </a:rPr>
              <a:t>ё</a:t>
            </a:r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шка </a:t>
            </a:r>
            <a:r>
              <a:rPr lang="ru-RU" sz="2000" b="1" dirty="0">
                <a:solidFill>
                  <a:srgbClr val="0D2C43"/>
                </a:solidFill>
                <a:latin typeface="+mn-lt"/>
              </a:rPr>
              <a:t>недвижимости"</a:t>
            </a:r>
            <a:endParaRPr lang="ru-RU" sz="2000" b="1" dirty="0" smtClean="0">
              <a:solidFill>
                <a:srgbClr val="0D2C43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5735" y="4820645"/>
            <a:ext cx="7766779" cy="592497"/>
          </a:xfrm>
          <a:prstGeom prst="rect">
            <a:avLst/>
          </a:prstGeom>
          <a:solidFill>
            <a:srgbClr val="E46C0A"/>
          </a:solidFill>
          <a:ln w="12700">
            <a:solidFill>
              <a:srgbClr val="FCE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324351" y="4931397"/>
            <a:ext cx="26225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Земельный участок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68099" y="4777509"/>
            <a:ext cx="3696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sym typeface="Wingdings" panose="05000000000000000000" pitchFamily="2" charset="2"/>
              </a:rPr>
              <a:t> = </a:t>
            </a:r>
            <a:r>
              <a:rPr lang="ru-RU" sz="2000" b="1" dirty="0">
                <a:solidFill>
                  <a:srgbClr val="0D2C43"/>
                </a:solidFill>
                <a:sym typeface="Wingdings" panose="05000000000000000000" pitchFamily="2" charset="2"/>
              </a:rPr>
              <a:t>∑ Поворотных точек </a:t>
            </a:r>
            <a:r>
              <a:rPr lang="ru-RU" sz="2000" b="1" dirty="0" smtClean="0">
                <a:solidFill>
                  <a:srgbClr val="0D2C43"/>
                </a:solidFill>
                <a:sym typeface="Wingdings" panose="05000000000000000000" pitchFamily="2" charset="2"/>
              </a:rPr>
              <a:t>+                      территория полигона</a:t>
            </a:r>
            <a:endParaRPr lang="ru-RU" sz="2000" b="1" dirty="0">
              <a:solidFill>
                <a:srgbClr val="0D2C43"/>
              </a:solidFill>
              <a:sym typeface="Wingdings" panose="05000000000000000000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2103" y="4132719"/>
            <a:ext cx="17192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ОКС Здание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35286" y="4124483"/>
            <a:ext cx="13936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D2C43"/>
                </a:solidFill>
              </a:rPr>
              <a:t>Литера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89315" y="3978589"/>
            <a:ext cx="15179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D2C43"/>
                </a:solidFill>
              </a:rPr>
              <a:t>Группа</a:t>
            </a:r>
          </a:p>
          <a:p>
            <a:pPr algn="ctr"/>
            <a:r>
              <a:rPr lang="ru-RU" sz="2000" b="1" dirty="0" smtClean="0">
                <a:solidFill>
                  <a:srgbClr val="0D2C43"/>
                </a:solidFill>
              </a:rPr>
              <a:t>помещений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58074" y="4126012"/>
            <a:ext cx="17061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D2C43"/>
                </a:solidFill>
              </a:rPr>
              <a:t>Помещение</a:t>
            </a:r>
          </a:p>
        </p:txBody>
      </p:sp>
    </p:spTree>
    <p:extLst>
      <p:ext uri="{BB962C8B-B14F-4D97-AF65-F5344CB8AC3E}">
        <p14:creationId xmlns:p14="http://schemas.microsoft.com/office/powerpoint/2010/main" val="2722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490" y="271886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Структура ИСОН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546464"/>
            <a:ext cx="3997226" cy="492805"/>
          </a:xfrm>
          <a:prstGeom prst="roundRect">
            <a:avLst/>
          </a:prstGeom>
          <a:solidFill>
            <a:srgbClr val="FEF3C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D2C43"/>
                </a:solidFill>
              </a:rPr>
              <a:t>1. Идентифицирующие признаки</a:t>
            </a:r>
            <a:endParaRPr lang="ru-RU" sz="1600" b="1" dirty="0">
              <a:solidFill>
                <a:srgbClr val="0D2C4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817163"/>
            <a:ext cx="3997446" cy="31876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5. Управление и контроль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694538"/>
            <a:ext cx="3997445" cy="37668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3. Субъектная привязка</a:t>
            </a:r>
            <a:endParaRPr lang="en-US" sz="1600" b="1" dirty="0">
              <a:solidFill>
                <a:srgbClr val="0D2C43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323578"/>
            <a:ext cx="3990942" cy="32518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6. Экономический блок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5433721"/>
            <a:ext cx="3962526" cy="54745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8. Горизонтальные связи объектов. Имущественные комплексы, соседи и т.п.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45502" y="4796145"/>
            <a:ext cx="4176464" cy="46755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15. </a:t>
            </a:r>
            <a:r>
              <a:rPr lang="ru-RU" sz="1600" b="1" dirty="0" smtClean="0">
                <a:solidFill>
                  <a:srgbClr val="0D2C43"/>
                </a:solidFill>
              </a:rPr>
              <a:t>Характеристики Имущественного </a:t>
            </a:r>
            <a:r>
              <a:rPr lang="ru-RU" sz="1600" b="1" dirty="0">
                <a:solidFill>
                  <a:srgbClr val="0D2C43"/>
                </a:solidFill>
              </a:rPr>
              <a:t>комплекса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45502" y="4329891"/>
            <a:ext cx="4155548" cy="31922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14. Характеристики ОКС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5502" y="2690313"/>
            <a:ext cx="4155547" cy="39892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11. Инженерная инфраструктура. Энерговооруженность.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45502" y="1546463"/>
            <a:ext cx="4166096" cy="492805"/>
          </a:xfrm>
          <a:prstGeom prst="roundRect">
            <a:avLst/>
          </a:prstGeom>
          <a:solidFill>
            <a:srgbClr val="FEF3C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9. Местоположение. Координатная привязка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45502" y="2134634"/>
            <a:ext cx="4188569" cy="36879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10. Параметрические характеристики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1520" y="2149629"/>
            <a:ext cx="4015527" cy="35725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2. Фото-видео материалы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3244935"/>
            <a:ext cx="3997445" cy="41833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4. Правовой блок. Каталог документации</a:t>
            </a:r>
            <a:endParaRPr lang="en-US" sz="1600" b="1" dirty="0">
              <a:solidFill>
                <a:srgbClr val="0D2C43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4796146"/>
            <a:ext cx="3969383" cy="46755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7. Вертикальные связи объектов: зу-окс-литера-группа помещений-помещение</a:t>
            </a:r>
            <a:endParaRPr lang="en-US" sz="1600" b="1" dirty="0">
              <a:solidFill>
                <a:srgbClr val="0D2C43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45502" y="3245858"/>
            <a:ext cx="4182499" cy="41741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12. Оборудование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45502" y="3804129"/>
            <a:ext cx="4170348" cy="33555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D2C43"/>
                </a:solidFill>
              </a:rPr>
              <a:t>13. Характеристики земельного участка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93963" y="975537"/>
            <a:ext cx="3882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D2C43"/>
                </a:solidFill>
              </a:rPr>
              <a:t>Общие характеристики объектов</a:t>
            </a:r>
            <a:endParaRPr lang="ru-RU" sz="2000" b="1" dirty="0">
              <a:solidFill>
                <a:srgbClr val="0D2C43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45" name="Пятиугольник 44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5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4545502" y="5433721"/>
            <a:ext cx="4176464" cy="54745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D2C43"/>
                </a:solidFill>
              </a:rPr>
              <a:t>16. Характеристики Территории</a:t>
            </a:r>
            <a:endParaRPr lang="ru-RU" sz="1600" b="1" dirty="0">
              <a:solidFill>
                <a:srgbClr val="0D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25" name="Пятиугольник 24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6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280873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D2C43"/>
                </a:solidFill>
              </a:rPr>
              <a:t> </a:t>
            </a:r>
            <a:r>
              <a:rPr lang="ru-RU" sz="2000" b="1" dirty="0" smtClean="0">
                <a:solidFill>
                  <a:srgbClr val="0D2C43"/>
                </a:solidFill>
              </a:rPr>
              <a:t>Формат данных ИСОН</a:t>
            </a:r>
            <a:endParaRPr lang="ru-RU" sz="2000" b="1" dirty="0">
              <a:solidFill>
                <a:srgbClr val="0D2C4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242" y="1161171"/>
            <a:ext cx="845160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D2C43"/>
                </a:solidFill>
              </a:rPr>
              <a:t>Структура таблиц</a:t>
            </a:r>
          </a:p>
          <a:p>
            <a:pPr lvl="0"/>
            <a:endParaRPr lang="ru-RU" b="1" dirty="0">
              <a:solidFill>
                <a:srgbClr val="0D2C43"/>
              </a:solidFill>
            </a:endParaRPr>
          </a:p>
          <a:p>
            <a:pPr lvl="0"/>
            <a:endParaRPr lang="ru-RU" sz="1400" dirty="0" smtClean="0">
              <a:solidFill>
                <a:srgbClr val="0D2C43"/>
              </a:solidFill>
            </a:endParaRPr>
          </a:p>
          <a:p>
            <a:pPr lvl="0"/>
            <a:endParaRPr lang="ru-RU" sz="1400" dirty="0">
              <a:solidFill>
                <a:srgbClr val="0D2C43"/>
              </a:solidFill>
            </a:endParaRPr>
          </a:p>
          <a:p>
            <a:pPr lvl="0"/>
            <a:endParaRPr lang="ru-RU" sz="1400" dirty="0" smtClean="0">
              <a:solidFill>
                <a:srgbClr val="0D2C43"/>
              </a:solidFill>
            </a:endParaRPr>
          </a:p>
          <a:p>
            <a:pPr lvl="0"/>
            <a:endParaRPr lang="ru-RU" sz="1400" dirty="0">
              <a:solidFill>
                <a:srgbClr val="0D2C43"/>
              </a:solidFill>
            </a:endParaRPr>
          </a:p>
          <a:p>
            <a:endParaRPr lang="ru-RU" sz="1400" b="1" dirty="0" smtClean="0">
              <a:solidFill>
                <a:srgbClr val="0D2C43"/>
              </a:solidFill>
            </a:endParaRPr>
          </a:p>
          <a:p>
            <a:r>
              <a:rPr lang="ru-RU" sz="1400" b="1" dirty="0" smtClean="0">
                <a:solidFill>
                  <a:srgbClr val="0D2C43"/>
                </a:solidFill>
              </a:rPr>
              <a:t>Обязательность</a:t>
            </a:r>
            <a:r>
              <a:rPr lang="ru-RU" sz="1400" dirty="0" smtClean="0">
                <a:solidFill>
                  <a:srgbClr val="0D2C43"/>
                </a:solidFill>
              </a:rPr>
              <a:t> </a:t>
            </a:r>
            <a:r>
              <a:rPr lang="ru-RU" sz="1400" b="1" dirty="0" smtClean="0">
                <a:solidFill>
                  <a:srgbClr val="0D2C43"/>
                </a:solidFill>
              </a:rPr>
              <a:t>–</a:t>
            </a:r>
            <a:r>
              <a:rPr lang="ru-RU" sz="1400" dirty="0" smtClean="0">
                <a:solidFill>
                  <a:srgbClr val="0D2C43"/>
                </a:solidFill>
              </a:rPr>
              <a:t> изображается </a:t>
            </a:r>
            <a:r>
              <a:rPr lang="ru-RU" sz="1400" dirty="0">
                <a:solidFill>
                  <a:srgbClr val="0D2C43"/>
                </a:solidFill>
              </a:rPr>
              <a:t>пиктограммой, может быть одним из 4 вариантов:</a:t>
            </a:r>
          </a:p>
          <a:p>
            <a:pPr lvl="0"/>
            <a:r>
              <a:rPr lang="ru-RU" sz="1400" dirty="0">
                <a:solidFill>
                  <a:srgbClr val="0D2C43"/>
                </a:solidFill>
              </a:rPr>
              <a:t>Обязательно из справочника (характеристика обязательна к заполнению при вносе информации в информационную систему, значение должно быть выбрано только из указанного в описании справочника)</a:t>
            </a:r>
          </a:p>
          <a:p>
            <a:pPr lvl="0"/>
            <a:r>
              <a:rPr lang="ru-RU" sz="1400" dirty="0">
                <a:solidFill>
                  <a:srgbClr val="0D2C43"/>
                </a:solidFill>
              </a:rPr>
              <a:t>Обязательно в свободной форме (характеристика обязательна к заполнению при вносе информации в информационную систему, значение может быть в виде любого текста или числа)</a:t>
            </a:r>
          </a:p>
          <a:p>
            <a:pPr lvl="0"/>
            <a:r>
              <a:rPr lang="ru-RU" sz="1400" dirty="0">
                <a:solidFill>
                  <a:srgbClr val="0D2C43"/>
                </a:solidFill>
              </a:rPr>
              <a:t>Желательно для заполнения клиентом (заполнение характеристики позволит более качественно выполнить функционал доступный для клиентов)</a:t>
            </a:r>
          </a:p>
          <a:p>
            <a:pPr lvl="0"/>
            <a:r>
              <a:rPr lang="ru-RU" sz="1400" dirty="0">
                <a:solidFill>
                  <a:srgbClr val="0D2C43"/>
                </a:solidFill>
              </a:rPr>
              <a:t>Желательно для заполнения специалистом (заполнение характеристики позволит более качественно выполнить функционал доступный для специалистов</a:t>
            </a:r>
            <a:r>
              <a:rPr lang="ru-RU" sz="1400" dirty="0" smtClean="0">
                <a:solidFill>
                  <a:srgbClr val="0D2C43"/>
                </a:solidFill>
              </a:rPr>
              <a:t>)</a:t>
            </a:r>
          </a:p>
          <a:p>
            <a:r>
              <a:rPr lang="ru-RU" sz="1400" b="1" dirty="0">
                <a:solidFill>
                  <a:srgbClr val="0D2C43"/>
                </a:solidFill>
              </a:rPr>
              <a:t>Элемент</a:t>
            </a:r>
            <a:r>
              <a:rPr lang="ru-RU" sz="1400" dirty="0">
                <a:solidFill>
                  <a:srgbClr val="0D2C43"/>
                </a:solidFill>
              </a:rPr>
              <a:t> </a:t>
            </a:r>
            <a:r>
              <a:rPr lang="ru-RU" sz="1400" b="1" dirty="0">
                <a:solidFill>
                  <a:srgbClr val="0D2C43"/>
                </a:solidFill>
              </a:rPr>
              <a:t>–</a:t>
            </a:r>
            <a:r>
              <a:rPr lang="ru-RU" sz="1400" dirty="0">
                <a:solidFill>
                  <a:srgbClr val="0D2C43"/>
                </a:solidFill>
              </a:rPr>
              <a:t> наименование параметра в информационной системе.</a:t>
            </a:r>
          </a:p>
          <a:p>
            <a:r>
              <a:rPr lang="ru-RU" sz="1400" b="1" dirty="0" smtClean="0">
                <a:solidFill>
                  <a:srgbClr val="0D2C43"/>
                </a:solidFill>
              </a:rPr>
              <a:t>Интерфейс-метка </a:t>
            </a:r>
            <a:r>
              <a:rPr lang="ru-RU" sz="1400" b="1" dirty="0">
                <a:solidFill>
                  <a:srgbClr val="0D2C43"/>
                </a:solidFill>
              </a:rPr>
              <a:t>– </a:t>
            </a:r>
            <a:r>
              <a:rPr lang="ru-RU" sz="1400" dirty="0">
                <a:solidFill>
                  <a:srgbClr val="0D2C43"/>
                </a:solidFill>
              </a:rPr>
              <a:t>наименование параметра в формах отображения информации.</a:t>
            </a:r>
          </a:p>
          <a:p>
            <a:r>
              <a:rPr lang="ru-RU" sz="1400" b="1" dirty="0">
                <a:solidFill>
                  <a:srgbClr val="0D2C43"/>
                </a:solidFill>
              </a:rPr>
              <a:t>Описание – </a:t>
            </a:r>
            <a:r>
              <a:rPr lang="ru-RU" sz="1400" dirty="0">
                <a:solidFill>
                  <a:srgbClr val="0D2C43"/>
                </a:solidFill>
              </a:rPr>
              <a:t>определение  семантического смысла характеристики</a:t>
            </a:r>
            <a:r>
              <a:rPr lang="ru-RU" sz="1400" dirty="0" smtClean="0">
                <a:solidFill>
                  <a:srgbClr val="0D2C43"/>
                </a:solidFill>
              </a:rPr>
              <a:t>.</a:t>
            </a:r>
            <a:endParaRPr lang="ru-RU" sz="1400" dirty="0">
              <a:solidFill>
                <a:srgbClr val="0D2C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52003"/>
            <a:ext cx="1898874" cy="4823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2C43"/>
                </a:solidFill>
              </a:rPr>
              <a:t>Обязательность</a:t>
            </a:r>
            <a:endParaRPr lang="ru-RU" b="1" dirty="0">
              <a:solidFill>
                <a:srgbClr val="0D2C4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7485" y="1851501"/>
            <a:ext cx="1847522" cy="482352"/>
          </a:xfrm>
          <a:prstGeom prst="rect">
            <a:avLst/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2C43"/>
                </a:solidFill>
              </a:rPr>
              <a:t>Элемент</a:t>
            </a:r>
            <a:endParaRPr lang="ru-RU" b="1" dirty="0">
              <a:solidFill>
                <a:srgbClr val="0D2C4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2098" y="1844824"/>
            <a:ext cx="2103358" cy="482352"/>
          </a:xfrm>
          <a:prstGeom prst="rect">
            <a:avLst/>
          </a:prstGeo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2C43"/>
                </a:solidFill>
              </a:rPr>
              <a:t>Интерфейс-метка</a:t>
            </a:r>
            <a:endParaRPr lang="ru-RU" b="1" dirty="0">
              <a:solidFill>
                <a:srgbClr val="0D2C4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84692" y="1851501"/>
            <a:ext cx="1580710" cy="482352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2C43"/>
                </a:solidFill>
              </a:rPr>
              <a:t>Описание</a:t>
            </a:r>
            <a:endParaRPr lang="ru-RU" b="1" dirty="0">
              <a:solidFill>
                <a:srgbClr val="0D2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6247" y="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6247" y="11663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6247" y="84619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28384" y="84570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-6247" y="6266118"/>
            <a:ext cx="9150247" cy="584876"/>
            <a:chOff x="-6247" y="6266118"/>
            <a:chExt cx="9150247" cy="584876"/>
          </a:xfrm>
        </p:grpSpPr>
        <p:sp>
          <p:nvSpPr>
            <p:cNvPr id="25" name="Пятиугольник 24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7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280873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D2C43"/>
                </a:solidFill>
              </a:rPr>
              <a:t> </a:t>
            </a:r>
            <a:r>
              <a:rPr lang="ru-RU" sz="2000" b="1" dirty="0" smtClean="0">
                <a:solidFill>
                  <a:srgbClr val="0D2C43"/>
                </a:solidFill>
              </a:rPr>
              <a:t>Иерархия ИСОН</a:t>
            </a:r>
            <a:endParaRPr lang="ru-RU" sz="2000" b="1" dirty="0">
              <a:solidFill>
                <a:srgbClr val="0D2C4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855" y="1204823"/>
            <a:ext cx="5283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</a:rPr>
              <a:t>В </a:t>
            </a:r>
            <a:r>
              <a:rPr lang="ru-RU" sz="2000" b="1" dirty="0">
                <a:solidFill>
                  <a:srgbClr val="0D2C43"/>
                </a:solidFill>
              </a:rPr>
              <a:t>стандарте должно быть 3 уровня </a:t>
            </a:r>
            <a:r>
              <a:rPr lang="ru-RU" sz="2000" b="1" dirty="0" smtClean="0">
                <a:solidFill>
                  <a:srgbClr val="0D2C43"/>
                </a:solidFill>
              </a:rPr>
              <a:t>таблиц: </a:t>
            </a:r>
            <a:endParaRPr lang="ru-RU" sz="2000" b="1" dirty="0">
              <a:solidFill>
                <a:srgbClr val="0D2C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9040" y="2357487"/>
            <a:ext cx="4896545" cy="565538"/>
          </a:xfrm>
          <a:prstGeom prst="rect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2C43"/>
                </a:solidFill>
              </a:rPr>
              <a:t>Таблицы 1-го уровня </a:t>
            </a:r>
            <a:r>
              <a:rPr lang="ru-RU" dirty="0">
                <a:solidFill>
                  <a:srgbClr val="0D2C43"/>
                </a:solidFill>
              </a:rPr>
              <a:t>- </a:t>
            </a:r>
            <a:r>
              <a:rPr lang="ru-RU" b="1" dirty="0">
                <a:solidFill>
                  <a:srgbClr val="0D2C43"/>
                </a:solidFill>
              </a:rPr>
              <a:t>поблочное описание </a:t>
            </a:r>
            <a:r>
              <a:rPr lang="ru-RU" dirty="0">
                <a:solidFill>
                  <a:srgbClr val="0D2C43"/>
                </a:solidFill>
              </a:rPr>
              <a:t>объектов недвижимости разных типов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98961" y="3134306"/>
            <a:ext cx="6336704" cy="617369"/>
          </a:xfrm>
          <a:prstGeom prst="rect">
            <a:avLst/>
          </a:prstGeom>
          <a:gradFill>
            <a:gsLst>
              <a:gs pos="100000">
                <a:srgbClr val="FEF3C6"/>
              </a:gs>
              <a:gs pos="0">
                <a:srgbClr val="FCE68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2C43"/>
                </a:solidFill>
              </a:rPr>
              <a:t>Таблицы 2-го уровня </a:t>
            </a:r>
            <a:r>
              <a:rPr lang="ru-RU" dirty="0">
                <a:solidFill>
                  <a:srgbClr val="0D2C43"/>
                </a:solidFill>
              </a:rPr>
              <a:t>- </a:t>
            </a:r>
            <a:r>
              <a:rPr lang="ru-RU" b="1" dirty="0">
                <a:solidFill>
                  <a:srgbClr val="0D2C43"/>
                </a:solidFill>
              </a:rPr>
              <a:t>описание каждого блока </a:t>
            </a:r>
            <a:r>
              <a:rPr lang="ru-RU" dirty="0">
                <a:solidFill>
                  <a:srgbClr val="0D2C43"/>
                </a:solidFill>
              </a:rPr>
              <a:t>таблицы 1-го уровня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5828" y="3953707"/>
            <a:ext cx="7502971" cy="703087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2C43"/>
                </a:solidFill>
              </a:rPr>
              <a:t>Таблицы 3-го уровня </a:t>
            </a:r>
            <a:r>
              <a:rPr lang="ru-RU" dirty="0">
                <a:solidFill>
                  <a:srgbClr val="0D2C43"/>
                </a:solidFill>
              </a:rPr>
              <a:t>- </a:t>
            </a:r>
            <a:r>
              <a:rPr lang="ru-RU" b="1" dirty="0">
                <a:solidFill>
                  <a:srgbClr val="0D2C43"/>
                </a:solidFill>
              </a:rPr>
              <a:t>справочники</a:t>
            </a:r>
            <a:r>
              <a:rPr lang="ru-RU" dirty="0">
                <a:solidFill>
                  <a:srgbClr val="0D2C43"/>
                </a:solidFill>
              </a:rPr>
              <a:t>  для </a:t>
            </a:r>
            <a:r>
              <a:rPr lang="ru-RU" dirty="0" smtClean="0">
                <a:solidFill>
                  <a:srgbClr val="0D2C43"/>
                </a:solidFill>
              </a:rPr>
              <a:t>элементов (характеристик</a:t>
            </a:r>
            <a:r>
              <a:rPr lang="ru-RU" dirty="0">
                <a:solidFill>
                  <a:srgbClr val="0D2C43"/>
                </a:solidFill>
              </a:rPr>
              <a:t>) 2-го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6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5771" y="61084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Структура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таблиц 1-ого уровня (ОКС)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6247" y="-20220"/>
            <a:ext cx="8682703" cy="923950"/>
          </a:xfrm>
          <a:prstGeom prst="rect">
            <a:avLst/>
          </a:prstGeom>
          <a:solidFill>
            <a:srgbClr val="FDEDA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6247" y="96412"/>
            <a:ext cx="8034631" cy="729563"/>
          </a:xfrm>
          <a:prstGeom prst="rect">
            <a:avLst/>
          </a:prstGeom>
          <a:gradFill flip="none" rotWithShape="1">
            <a:gsLst>
              <a:gs pos="0">
                <a:srgbClr val="A3D5DF">
                  <a:tint val="66000"/>
                  <a:satMod val="160000"/>
                </a:srgbClr>
              </a:gs>
              <a:gs pos="50000">
                <a:srgbClr val="A3D5DF">
                  <a:tint val="44500"/>
                  <a:satMod val="160000"/>
                </a:srgbClr>
              </a:gs>
              <a:gs pos="100000">
                <a:srgbClr val="A3D5D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6247" y="825975"/>
            <a:ext cx="8034631" cy="101434"/>
          </a:xfrm>
          <a:prstGeom prst="rect">
            <a:avLst/>
          </a:prstGeom>
          <a:solidFill>
            <a:schemeClr val="tx2">
              <a:lumMod val="60000"/>
              <a:lumOff val="4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28384" y="825489"/>
            <a:ext cx="648072" cy="101920"/>
          </a:xfrm>
          <a:prstGeom prst="rect">
            <a:avLst/>
          </a:prstGeom>
          <a:solidFill>
            <a:srgbClr val="E9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92948"/>
              </p:ext>
            </p:extLst>
          </p:nvPr>
        </p:nvGraphicFramePr>
        <p:xfrm>
          <a:off x="98748" y="953797"/>
          <a:ext cx="8607973" cy="5307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6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2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8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Обяз.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Элемент 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Метка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D2C43"/>
                          </a:solidFill>
                          <a:effectLst/>
                        </a:rPr>
                        <a:t>Описание</a:t>
                      </a:r>
                      <a:endParaRPr lang="ru-RU" sz="11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</a:t>
                      </a: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_</a:t>
                      </a: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objects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Общие параметры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Описание общего модуля объектов недвижимости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18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real_objects_location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Местоположение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Местоположение объекта/ адрес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real_objects_polygon_coords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Координаты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Список точек координат, обязательная точка – центр объекта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real_objects_nearest_infrastructure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Инфраструктура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Инфраструктура объекта недвижимости – список близлежащих транспортных и др. объектов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real_objects_subject_of_the_right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Субъекты права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Правовая информация состоит из архива записей о субъектах права, которые, имели какие либо права  на объект недвижимости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real_objects_cadastral_information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Кадастровая информация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Кадастровая информация состоит из архива записей о выдаче/смене кадастрового документа объекта недвижимости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real_objects_economic_operations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Экономическая информация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 Экономическая информация состоит из архива записей об экономических операциях произведенных с объектом недвижимости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real_objects_documents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Документы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 Каждый объект может иметь загруженные в виде файлов в формате pdf документы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real_objects_photos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Фото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 Каждый объект может иметь загруженные в виде файлов в формате jpeg фото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real_objects_management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Управление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 Блок состоит из архива записей о периодах управления  объектом недвижимости различными субъектами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real_objects_maintenance_expenses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Расходы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 Блок состоит из архива записей о расходах на содержание объекта недвижимости различными субъектами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real_objects_neighbors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Соседи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000" dirty="0">
                          <a:solidFill>
                            <a:srgbClr val="0D2C43"/>
                          </a:solidFill>
                          <a:effectLst/>
                        </a:rPr>
                        <a:t>C</a:t>
                      </a: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писок вертикальных связей объектов недвижимости 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real_objects_timetable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Мониторинг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 Блок предназначен для отслеживания качества заполнения информации об объекте недвижимости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real_objects_improvements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Улучшения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solidFill>
                      <a:srgbClr val="FCF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Улучшения (множественный блок)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8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D2C43"/>
                          </a:solidFill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ru-RU" sz="2000" dirty="0" smtClean="0">
                        <a:solidFill>
                          <a:srgbClr val="0D2C4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L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real_objects_</a:t>
                      </a:r>
                      <a:r>
                        <a:rPr lang="en-US" sz="1000" b="1" dirty="0">
                          <a:solidFill>
                            <a:srgbClr val="0D2C43"/>
                          </a:solidFill>
                          <a:effectLst/>
                        </a:rPr>
                        <a:t>building</a:t>
                      </a:r>
                      <a:r>
                        <a:rPr lang="ru-RU" sz="1000" b="1" dirty="0">
                          <a:solidFill>
                            <a:srgbClr val="0D2C43"/>
                          </a:solidFill>
                          <a:effectLst/>
                        </a:rPr>
                        <a:t>_attributes</a:t>
                      </a:r>
                      <a:endParaRPr lang="ru-RU" sz="1000" b="1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Параметры ОКС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D2C43"/>
                          </a:solidFill>
                          <a:effectLst/>
                        </a:rPr>
                        <a:t>Параметрические характеристики, свойственные объекту ОКС</a:t>
                      </a:r>
                      <a:endParaRPr lang="ru-RU" sz="1000" dirty="0">
                        <a:solidFill>
                          <a:srgbClr val="0D2C4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" marR="6483" marT="6483" marB="6483">
                    <a:lnR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2C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0" y="260653"/>
            <a:ext cx="84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Структура</a:t>
            </a:r>
            <a:r>
              <a:rPr lang="en-US" sz="2000" b="1" dirty="0" smtClean="0">
                <a:solidFill>
                  <a:srgbClr val="0D2C43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D2C43"/>
                </a:solidFill>
                <a:latin typeface="+mn-lt"/>
              </a:rPr>
              <a:t>таблиц 1-ого уровня (Блоки)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-6247" y="6266117"/>
            <a:ext cx="9150247" cy="603085"/>
            <a:chOff x="-6247" y="6266118"/>
            <a:chExt cx="9150247" cy="584876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</a:rPr>
                <a:t>4</a:t>
              </a:r>
              <a:endParaRPr lang="ru-RU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6246" y="6356944"/>
              <a:ext cx="9147123" cy="494050"/>
            </a:xfrm>
            <a:prstGeom prst="rect">
              <a:avLst/>
            </a:prstGeom>
            <a:solidFill>
              <a:srgbClr val="FAEBA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6247" y="6309320"/>
              <a:ext cx="9147123" cy="47624"/>
            </a:xfrm>
            <a:prstGeom prst="rect">
              <a:avLst/>
            </a:prstGeom>
            <a:solidFill>
              <a:srgbClr val="7E95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3123" y="6266118"/>
              <a:ext cx="9147123" cy="45719"/>
            </a:xfrm>
            <a:prstGeom prst="rect">
              <a:avLst/>
            </a:prstGeom>
            <a:solidFill>
              <a:srgbClr val="A0D3D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/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0" y="6381328"/>
              <a:ext cx="695029" cy="432048"/>
            </a:xfrm>
            <a:prstGeom prst="homePlat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0D2C43"/>
                  </a:solidFill>
                </a:rPr>
                <a:t>8</a:t>
              </a:r>
              <a:endParaRPr lang="ru-RU" sz="2000" b="1" dirty="0">
                <a:solidFill>
                  <a:srgbClr val="0D2C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7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1358</Words>
  <Application>Microsoft Office PowerPoint</Application>
  <PresentationFormat>Экран (4:3)</PresentationFormat>
  <Paragraphs>428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тренды, влияющие на развитие оценочной деятельности</dc:title>
  <dc:creator>Сергей</dc:creator>
  <cp:lastModifiedBy>user</cp:lastModifiedBy>
  <cp:revision>853</cp:revision>
  <cp:lastPrinted>2016-10-12T12:01:19Z</cp:lastPrinted>
  <dcterms:created xsi:type="dcterms:W3CDTF">2016-09-01T10:31:57Z</dcterms:created>
  <dcterms:modified xsi:type="dcterms:W3CDTF">2018-04-20T06:25:15Z</dcterms:modified>
</cp:coreProperties>
</file>