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6"/>
  </p:notesMasterIdLst>
  <p:sldIdLst>
    <p:sldId id="256" r:id="rId2"/>
    <p:sldId id="288" r:id="rId3"/>
    <p:sldId id="289" r:id="rId4"/>
    <p:sldId id="290" r:id="rId5"/>
    <p:sldId id="291" r:id="rId6"/>
    <p:sldId id="292" r:id="rId7"/>
    <p:sldId id="257" r:id="rId8"/>
    <p:sldId id="293" r:id="rId9"/>
    <p:sldId id="294" r:id="rId10"/>
    <p:sldId id="295" r:id="rId11"/>
    <p:sldId id="296" r:id="rId12"/>
    <p:sldId id="297" r:id="rId13"/>
    <p:sldId id="298" r:id="rId14"/>
    <p:sldId id="28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FF66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5818" autoAdjust="0"/>
    <p:restoredTop sz="94658" autoAdjust="0"/>
  </p:normalViewPr>
  <p:slideViewPr>
    <p:cSldViewPr>
      <p:cViewPr varScale="1">
        <p:scale>
          <a:sx n="106" d="100"/>
          <a:sy n="106" d="100"/>
        </p:scale>
        <p:origin x="-4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39045-37D6-46EE-92C2-013C4A4CFCB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14D81B-150D-4D63-89EE-AE5B2630A04B}">
      <dgm:prSet custT="1"/>
      <dgm:spPr>
        <a:solidFill>
          <a:schemeClr val="accent1">
            <a:lumMod val="50000"/>
            <a:alpha val="5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/>
        </a:sp3d>
      </dgm:spPr>
      <dgm:t>
        <a:bodyPr/>
        <a:lstStyle/>
        <a:p>
          <a:pPr marL="363538" indent="0" algn="l" rtl="0">
            <a:spcAft>
              <a:spcPts val="0"/>
            </a:spcAft>
          </a:pPr>
          <a:r>
            <a:rPr lang="ru-RU" sz="2000" dirty="0" smtClean="0"/>
            <a:t>Анализ </a:t>
          </a:r>
          <a:r>
            <a:rPr lang="ru-RU" sz="2000" dirty="0" smtClean="0"/>
            <a:t>организации жилищной застройки и рынка жилья города </a:t>
          </a:r>
          <a:r>
            <a:rPr lang="ru-RU" sz="2000" dirty="0" smtClean="0"/>
            <a:t>на  основе </a:t>
          </a:r>
          <a:r>
            <a:rPr lang="ru-RU" sz="2000" dirty="0" smtClean="0"/>
            <a:t>методологии регрессионного многофакторного пространственно-параметрического моделирования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EF5B7A71-E6C6-4568-ABC3-38BEC2331DC1}" type="sibTrans" cxnId="{65F1511A-B02B-49C6-A29C-4C405D5F139C}">
      <dgm:prSet/>
      <dgm:spPr/>
      <dgm:t>
        <a:bodyPr/>
        <a:lstStyle/>
        <a:p>
          <a:endParaRPr lang="ru-RU"/>
        </a:p>
      </dgm:t>
    </dgm:pt>
    <dgm:pt modelId="{E7F3478B-02C3-44EB-98E7-1FEC2479AE46}" type="parTrans" cxnId="{65F1511A-B02B-49C6-A29C-4C405D5F139C}">
      <dgm:prSet/>
      <dgm:spPr/>
      <dgm:t>
        <a:bodyPr/>
        <a:lstStyle/>
        <a:p>
          <a:endParaRPr lang="ru-RU"/>
        </a:p>
      </dgm:t>
    </dgm:pt>
    <dgm:pt modelId="{AF9A7696-F304-488E-A31B-F2990F1D1F4B}" type="pres">
      <dgm:prSet presAssocID="{70039045-37D6-46EE-92C2-013C4A4CFC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C2BD8B-B355-4D84-BB68-041C92C5ADCC}" type="pres">
      <dgm:prSet presAssocID="{5E14D81B-150D-4D63-89EE-AE5B2630A04B}" presName="parentText" presStyleLbl="node1" presStyleIdx="0" presStyleCnt="1" custScaleX="100000" custScaleY="492063" custLinFactNeighborX="820" custLinFactNeighborY="-46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F1511A-B02B-49C6-A29C-4C405D5F139C}" srcId="{70039045-37D6-46EE-92C2-013C4A4CFCB9}" destId="{5E14D81B-150D-4D63-89EE-AE5B2630A04B}" srcOrd="0" destOrd="0" parTransId="{E7F3478B-02C3-44EB-98E7-1FEC2479AE46}" sibTransId="{EF5B7A71-E6C6-4568-ABC3-38BEC2331DC1}"/>
    <dgm:cxn modelId="{907C84A8-053A-4328-A1B6-73B8C76C53E6}" type="presOf" srcId="{5E14D81B-150D-4D63-89EE-AE5B2630A04B}" destId="{D4C2BD8B-B355-4D84-BB68-041C92C5ADCC}" srcOrd="0" destOrd="0" presId="urn:microsoft.com/office/officeart/2005/8/layout/vList2"/>
    <dgm:cxn modelId="{5845ED7E-A591-41AE-BD86-FAFAE36F82F9}" type="presOf" srcId="{70039045-37D6-46EE-92C2-013C4A4CFCB9}" destId="{AF9A7696-F304-488E-A31B-F2990F1D1F4B}" srcOrd="0" destOrd="0" presId="urn:microsoft.com/office/officeart/2005/8/layout/vList2"/>
    <dgm:cxn modelId="{DB093B6E-551A-4282-B0E0-55EA75EA035C}" type="presParOf" srcId="{AF9A7696-F304-488E-A31B-F2990F1D1F4B}" destId="{D4C2BD8B-B355-4D84-BB68-041C92C5ADCC}" srcOrd="0" destOrd="0" presId="urn:microsoft.com/office/officeart/2005/8/layout/vList2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5E974-570A-4DAD-9D08-4E87DF5CACDE}" type="doc">
      <dgm:prSet loTypeId="urn:microsoft.com/office/officeart/2005/8/layout/process4" loCatId="process" qsTypeId="urn:microsoft.com/office/officeart/2005/8/quickstyle/3d6" qsCatId="3D" csTypeId="urn:microsoft.com/office/officeart/2005/8/colors/accent1_2" csCatId="accent1" phldr="1"/>
      <dgm:spPr/>
    </dgm:pt>
    <dgm:pt modelId="{88E497E6-4DA2-4515-9DB2-FB20835ECE17}">
      <dgm:prSet phldrT="[Текст]" custT="1"/>
      <dgm:spPr/>
      <dgm:t>
        <a:bodyPr/>
        <a:lstStyle/>
        <a:p>
          <a:r>
            <a:rPr lang="ru-RU" sz="2400" dirty="0" smtClean="0"/>
            <a:t>рынок недвижимости </a:t>
          </a:r>
        </a:p>
        <a:p>
          <a:r>
            <a:rPr lang="ru-RU" sz="2400" dirty="0" smtClean="0"/>
            <a:t>(в формах взаимодействия спроса и предложения)</a:t>
          </a:r>
          <a:endParaRPr lang="ru-RU" sz="2400" dirty="0"/>
        </a:p>
      </dgm:t>
    </dgm:pt>
    <dgm:pt modelId="{AEBD8363-E784-44DA-B94A-942A1CE980C3}" type="parTrans" cxnId="{390A2D07-2AAD-4B3D-B5EE-50AF24A7593B}">
      <dgm:prSet/>
      <dgm:spPr/>
      <dgm:t>
        <a:bodyPr/>
        <a:lstStyle/>
        <a:p>
          <a:endParaRPr lang="ru-RU"/>
        </a:p>
      </dgm:t>
    </dgm:pt>
    <dgm:pt modelId="{BAEFBD8E-38BF-4A2D-941F-3BB439F49A82}" type="sibTrans" cxnId="{390A2D07-2AAD-4B3D-B5EE-50AF24A7593B}">
      <dgm:prSet/>
      <dgm:spPr/>
      <dgm:t>
        <a:bodyPr/>
        <a:lstStyle/>
        <a:p>
          <a:endParaRPr lang="ru-RU"/>
        </a:p>
      </dgm:t>
    </dgm:pt>
    <dgm:pt modelId="{F9FECE90-2069-45F6-A0F3-E90D27C1F825}">
      <dgm:prSet phldrT="[Текст]" custT="1"/>
      <dgm:spPr/>
      <dgm:t>
        <a:bodyPr/>
        <a:lstStyle/>
        <a:p>
          <a:r>
            <a:rPr lang="ru-RU" sz="2400" dirty="0" smtClean="0"/>
            <a:t>пространственная организация жилья</a:t>
          </a:r>
        </a:p>
      </dgm:t>
    </dgm:pt>
    <dgm:pt modelId="{B9D520C5-2450-4981-B084-88D330C3378F}" type="parTrans" cxnId="{4ADA34A0-0792-427D-9839-35EE322B72A7}">
      <dgm:prSet/>
      <dgm:spPr/>
      <dgm:t>
        <a:bodyPr/>
        <a:lstStyle/>
        <a:p>
          <a:endParaRPr lang="ru-RU"/>
        </a:p>
      </dgm:t>
    </dgm:pt>
    <dgm:pt modelId="{ED5DC93B-037A-4696-A50E-61CA3F0361A7}" type="sibTrans" cxnId="{4ADA34A0-0792-427D-9839-35EE322B72A7}">
      <dgm:prSet/>
      <dgm:spPr/>
      <dgm:t>
        <a:bodyPr/>
        <a:lstStyle/>
        <a:p>
          <a:endParaRPr lang="ru-RU"/>
        </a:p>
      </dgm:t>
    </dgm:pt>
    <dgm:pt modelId="{C313B475-A805-4A6A-89E5-3674408609A0}">
      <dgm:prSet phldrT="[Текст]" custT="1"/>
      <dgm:spPr/>
      <dgm:t>
        <a:bodyPr/>
        <a:lstStyle/>
        <a:p>
          <a:r>
            <a:rPr lang="ru-RU" sz="2400" dirty="0" smtClean="0"/>
            <a:t>рынок недвижимости </a:t>
          </a:r>
        </a:p>
        <a:p>
          <a:r>
            <a:rPr lang="ru-RU" sz="2400" dirty="0" smtClean="0"/>
            <a:t>(в формах девелопмента недвижимости)</a:t>
          </a:r>
        </a:p>
      </dgm:t>
    </dgm:pt>
    <dgm:pt modelId="{1BC33EED-8B60-410D-A7B9-EA236B85F71F}" type="parTrans" cxnId="{520E7046-C0A3-4E85-8F06-093C7DA24329}">
      <dgm:prSet/>
      <dgm:spPr/>
      <dgm:t>
        <a:bodyPr/>
        <a:lstStyle/>
        <a:p>
          <a:endParaRPr lang="ru-RU"/>
        </a:p>
      </dgm:t>
    </dgm:pt>
    <dgm:pt modelId="{45939E62-85C3-433D-B0E1-FB086E65B07A}" type="sibTrans" cxnId="{520E7046-C0A3-4E85-8F06-093C7DA24329}">
      <dgm:prSet/>
      <dgm:spPr/>
      <dgm:t>
        <a:bodyPr/>
        <a:lstStyle/>
        <a:p>
          <a:endParaRPr lang="ru-RU"/>
        </a:p>
      </dgm:t>
    </dgm:pt>
    <dgm:pt modelId="{62BEA6A0-4BA4-4CAD-9619-B06FFD98BFFD}" type="pres">
      <dgm:prSet presAssocID="{7DD5E974-570A-4DAD-9D08-4E87DF5CACDE}" presName="Name0" presStyleCnt="0">
        <dgm:presLayoutVars>
          <dgm:dir/>
          <dgm:animLvl val="lvl"/>
          <dgm:resizeHandles val="exact"/>
        </dgm:presLayoutVars>
      </dgm:prSet>
      <dgm:spPr/>
    </dgm:pt>
    <dgm:pt modelId="{8CDE654A-FAC9-4622-9762-C24902242D53}" type="pres">
      <dgm:prSet presAssocID="{C313B475-A805-4A6A-89E5-3674408609A0}" presName="boxAndChildren" presStyleCnt="0"/>
      <dgm:spPr/>
    </dgm:pt>
    <dgm:pt modelId="{78C5751C-F72C-4F71-862E-67EBAC53A389}" type="pres">
      <dgm:prSet presAssocID="{C313B475-A805-4A6A-89E5-3674408609A0}" presName="parentTextBox" presStyleLbl="node1" presStyleIdx="0" presStyleCnt="3"/>
      <dgm:spPr/>
      <dgm:t>
        <a:bodyPr/>
        <a:lstStyle/>
        <a:p>
          <a:endParaRPr lang="ru-RU"/>
        </a:p>
      </dgm:t>
    </dgm:pt>
    <dgm:pt modelId="{A0A2AA69-06EF-40EA-92F4-DDA176D120D4}" type="pres">
      <dgm:prSet presAssocID="{ED5DC93B-037A-4696-A50E-61CA3F0361A7}" presName="sp" presStyleCnt="0"/>
      <dgm:spPr/>
    </dgm:pt>
    <dgm:pt modelId="{8BC4BCBE-0DAB-4D39-A6E0-B7457263539D}" type="pres">
      <dgm:prSet presAssocID="{F9FECE90-2069-45F6-A0F3-E90D27C1F825}" presName="arrowAndChildren" presStyleCnt="0"/>
      <dgm:spPr/>
    </dgm:pt>
    <dgm:pt modelId="{95C282DA-0A10-49D8-84BF-11BCF543EC25}" type="pres">
      <dgm:prSet presAssocID="{F9FECE90-2069-45F6-A0F3-E90D27C1F825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0392EC7-6288-442A-AADD-45E3C39BA294}" type="pres">
      <dgm:prSet presAssocID="{BAEFBD8E-38BF-4A2D-941F-3BB439F49A82}" presName="sp" presStyleCnt="0"/>
      <dgm:spPr/>
    </dgm:pt>
    <dgm:pt modelId="{52DFD075-8BC4-470B-8E1F-70690A5CC0E2}" type="pres">
      <dgm:prSet presAssocID="{88E497E6-4DA2-4515-9DB2-FB20835ECE17}" presName="arrowAndChildren" presStyleCnt="0"/>
      <dgm:spPr/>
    </dgm:pt>
    <dgm:pt modelId="{9A0F8933-2A6C-453D-BFE2-C33F9ECC3FFA}" type="pres">
      <dgm:prSet presAssocID="{88E497E6-4DA2-4515-9DB2-FB20835ECE17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90A2D07-2AAD-4B3D-B5EE-50AF24A7593B}" srcId="{7DD5E974-570A-4DAD-9D08-4E87DF5CACDE}" destId="{88E497E6-4DA2-4515-9DB2-FB20835ECE17}" srcOrd="0" destOrd="0" parTransId="{AEBD8363-E784-44DA-B94A-942A1CE980C3}" sibTransId="{BAEFBD8E-38BF-4A2D-941F-3BB439F49A82}"/>
    <dgm:cxn modelId="{5785AE50-004A-461E-81F7-0AEF8465D077}" type="presOf" srcId="{88E497E6-4DA2-4515-9DB2-FB20835ECE17}" destId="{9A0F8933-2A6C-453D-BFE2-C33F9ECC3FFA}" srcOrd="0" destOrd="0" presId="urn:microsoft.com/office/officeart/2005/8/layout/process4"/>
    <dgm:cxn modelId="{6FA723BC-868E-43CF-806A-17640D9291C9}" type="presOf" srcId="{7DD5E974-570A-4DAD-9D08-4E87DF5CACDE}" destId="{62BEA6A0-4BA4-4CAD-9619-B06FFD98BFFD}" srcOrd="0" destOrd="0" presId="urn:microsoft.com/office/officeart/2005/8/layout/process4"/>
    <dgm:cxn modelId="{520E7046-C0A3-4E85-8F06-093C7DA24329}" srcId="{7DD5E974-570A-4DAD-9D08-4E87DF5CACDE}" destId="{C313B475-A805-4A6A-89E5-3674408609A0}" srcOrd="2" destOrd="0" parTransId="{1BC33EED-8B60-410D-A7B9-EA236B85F71F}" sibTransId="{45939E62-85C3-433D-B0E1-FB086E65B07A}"/>
    <dgm:cxn modelId="{F2E9C765-6E58-4F17-BA6D-87C128F5B9E7}" type="presOf" srcId="{F9FECE90-2069-45F6-A0F3-E90D27C1F825}" destId="{95C282DA-0A10-49D8-84BF-11BCF543EC25}" srcOrd="0" destOrd="0" presId="urn:microsoft.com/office/officeart/2005/8/layout/process4"/>
    <dgm:cxn modelId="{4ADA34A0-0792-427D-9839-35EE322B72A7}" srcId="{7DD5E974-570A-4DAD-9D08-4E87DF5CACDE}" destId="{F9FECE90-2069-45F6-A0F3-E90D27C1F825}" srcOrd="1" destOrd="0" parTransId="{B9D520C5-2450-4981-B084-88D330C3378F}" sibTransId="{ED5DC93B-037A-4696-A50E-61CA3F0361A7}"/>
    <dgm:cxn modelId="{8B58A4CD-3D85-4396-B0AD-620623A401CF}" type="presOf" srcId="{C313B475-A805-4A6A-89E5-3674408609A0}" destId="{78C5751C-F72C-4F71-862E-67EBAC53A389}" srcOrd="0" destOrd="0" presId="urn:microsoft.com/office/officeart/2005/8/layout/process4"/>
    <dgm:cxn modelId="{20A1D27F-4B17-4B78-AC0A-B955ACE8566E}" type="presParOf" srcId="{62BEA6A0-4BA4-4CAD-9619-B06FFD98BFFD}" destId="{8CDE654A-FAC9-4622-9762-C24902242D53}" srcOrd="0" destOrd="0" presId="urn:microsoft.com/office/officeart/2005/8/layout/process4"/>
    <dgm:cxn modelId="{3F0B9E43-F5FD-4E99-8C1C-233E096CEF3C}" type="presParOf" srcId="{8CDE654A-FAC9-4622-9762-C24902242D53}" destId="{78C5751C-F72C-4F71-862E-67EBAC53A389}" srcOrd="0" destOrd="0" presId="urn:microsoft.com/office/officeart/2005/8/layout/process4"/>
    <dgm:cxn modelId="{54DF0ABB-63BE-4F0A-9CE6-7C2C25DB0A5D}" type="presParOf" srcId="{62BEA6A0-4BA4-4CAD-9619-B06FFD98BFFD}" destId="{A0A2AA69-06EF-40EA-92F4-DDA176D120D4}" srcOrd="1" destOrd="0" presId="urn:microsoft.com/office/officeart/2005/8/layout/process4"/>
    <dgm:cxn modelId="{6193F97C-5048-4B5E-9FDC-8BEC207D7712}" type="presParOf" srcId="{62BEA6A0-4BA4-4CAD-9619-B06FFD98BFFD}" destId="{8BC4BCBE-0DAB-4D39-A6E0-B7457263539D}" srcOrd="2" destOrd="0" presId="urn:microsoft.com/office/officeart/2005/8/layout/process4"/>
    <dgm:cxn modelId="{AFCA074F-1DBE-4CF8-A4B1-2663F318C3CE}" type="presParOf" srcId="{8BC4BCBE-0DAB-4D39-A6E0-B7457263539D}" destId="{95C282DA-0A10-49D8-84BF-11BCF543EC25}" srcOrd="0" destOrd="0" presId="urn:microsoft.com/office/officeart/2005/8/layout/process4"/>
    <dgm:cxn modelId="{98DC9F4C-B93E-49E3-83AA-6FD5A4B7594C}" type="presParOf" srcId="{62BEA6A0-4BA4-4CAD-9619-B06FFD98BFFD}" destId="{00392EC7-6288-442A-AADD-45E3C39BA294}" srcOrd="3" destOrd="0" presId="urn:microsoft.com/office/officeart/2005/8/layout/process4"/>
    <dgm:cxn modelId="{2C55D4FB-9EBA-45C6-ACC9-7799BA59B2F0}" type="presParOf" srcId="{62BEA6A0-4BA4-4CAD-9619-B06FFD98BFFD}" destId="{52DFD075-8BC4-470B-8E1F-70690A5CC0E2}" srcOrd="4" destOrd="0" presId="urn:microsoft.com/office/officeart/2005/8/layout/process4"/>
    <dgm:cxn modelId="{D560C7CD-2B1A-4C84-BED0-131A57A45F44}" type="presParOf" srcId="{52DFD075-8BC4-470B-8E1F-70690A5CC0E2}" destId="{9A0F8933-2A6C-453D-BFE2-C33F9ECC3FFA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707A58-2E30-4BCB-B54F-60BAE6B1E08F}" type="datetimeFigureOut">
              <a:rPr lang="ru-RU"/>
              <a:pPr>
                <a:defRPr/>
              </a:pPr>
              <a:t>16.09.2009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D1697F-87E2-45ED-87DC-E0B683DC0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28BC50-A0A1-4AD7-AB0D-9DF9CF2F54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7C32B-DB26-4C99-A570-B610452055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BB41-C74F-4FA6-9282-F8CFEF66538E}" type="datetime1">
              <a:rPr lang="ru-RU"/>
              <a:pPr>
                <a:defRPr/>
              </a:pPr>
              <a:t>16.09.2009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F9F3-08DC-4057-BB70-EB9D2A5F6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50C8-2A9B-4A14-A8FF-4874D0689086}" type="datetime1">
              <a:rPr lang="ru-RU"/>
              <a:pPr>
                <a:defRPr/>
              </a:pPr>
              <a:t>16.09.2009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01A9-5552-4EAF-8BC0-835111A99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13BB-0460-4A52-9C6C-58A6A7C9284D}" type="datetime1">
              <a:rPr lang="ru-RU"/>
              <a:pPr>
                <a:defRPr/>
              </a:pPr>
              <a:t>16.09.2009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2F551-A740-4561-932A-F285F53C7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1364-2016-4E27-86DD-17BABA6859DE}" type="datetime1">
              <a:rPr lang="ru-RU"/>
              <a:pPr>
                <a:defRPr/>
              </a:pPr>
              <a:t>16.09.2009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5EE4-78E0-4952-8263-5E3401735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D296-CE23-4D4F-B7D9-73257BA8FE8D}" type="datetime1">
              <a:rPr lang="ru-RU"/>
              <a:pPr>
                <a:defRPr/>
              </a:pPr>
              <a:t>16.09.2009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91237-91BE-4A57-8BE8-6D4E1FFA4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90BF-6F5F-4649-838F-3BE9134121CE}" type="datetime1">
              <a:rPr lang="ru-RU"/>
              <a:pPr>
                <a:defRPr/>
              </a:pPr>
              <a:t>16.09.2009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9974-5CE0-4B1F-A177-7FA1B3E0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6922-3A3E-402D-B53A-4ADB2CEF5E0F}" type="datetime1">
              <a:rPr lang="ru-RU"/>
              <a:pPr>
                <a:defRPr/>
              </a:pPr>
              <a:t>16.09.2009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04B8-E9F4-441C-89CC-FF62D76F2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D493-657E-4DBE-B7BE-82094B6C3A4D}" type="datetime1">
              <a:rPr lang="ru-RU"/>
              <a:pPr>
                <a:defRPr/>
              </a:pPr>
              <a:t>16.09.2009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A7E8-B12D-40F9-AF01-8F2E9A0E1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BE8BC-EB2E-4865-9748-2D620D957066}" type="datetime1">
              <a:rPr lang="ru-RU"/>
              <a:pPr>
                <a:defRPr/>
              </a:pPr>
              <a:t>16.09.2009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E1A4-F08C-4724-9B12-14E259BD2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BC9D-4923-4A06-8117-D8CEB7622D80}" type="datetime1">
              <a:rPr lang="ru-RU"/>
              <a:pPr>
                <a:defRPr/>
              </a:pPr>
              <a:t>16.09.2009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21C6-D787-4626-A2E3-3AFF4CEB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2386-0307-4DD4-BB4C-C6131A3E0685}" type="datetime1">
              <a:rPr lang="ru-RU"/>
              <a:pPr>
                <a:defRPr/>
              </a:pPr>
              <a:t>16.09.2009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51F7D-A010-440F-B6A7-4E1ECDB9B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17A09F-F89B-4CB1-A6EA-CFC8FFFF6E6E}" type="datetime1">
              <a:rPr lang="ru-RU"/>
              <a:pPr>
                <a:defRPr/>
              </a:pPr>
              <a:t>16.09.2009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44F7C3-28AA-4477-BECA-4522C6B29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3" r:id="rId2"/>
    <p:sldLayoutId id="2147483912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13" r:id="rId9"/>
    <p:sldLayoutId id="2147483909" r:id="rId10"/>
    <p:sldLayoutId id="214748391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4714884"/>
          <a:ext cx="8715436" cy="164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428992" y="640375"/>
            <a:ext cx="55007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Constantia" pitchFamily="18" charset="0"/>
              </a:rPr>
              <a:t>Евстафьев </a:t>
            </a:r>
            <a:r>
              <a:rPr lang="ru-RU" sz="2800" dirty="0" smtClean="0">
                <a:latin typeface="Constantia" pitchFamily="18" charset="0"/>
              </a:rPr>
              <a:t>А.И</a:t>
            </a:r>
            <a:r>
              <a:rPr lang="ru-RU" sz="2800" dirty="0">
                <a:latin typeface="Constantia" pitchFamily="18" charset="0"/>
              </a:rPr>
              <a:t>.</a:t>
            </a:r>
          </a:p>
          <a:p>
            <a:r>
              <a:rPr lang="ru-RU" sz="1600" dirty="0">
                <a:latin typeface="Constantia" pitchFamily="18" charset="0"/>
              </a:rPr>
              <a:t>Начальник отдела консалтинга </a:t>
            </a:r>
            <a:endParaRPr lang="ru-RU" sz="1600" dirty="0" smtClean="0">
              <a:latin typeface="Constantia" pitchFamily="18" charset="0"/>
            </a:endParaRPr>
          </a:p>
          <a:p>
            <a:r>
              <a:rPr lang="ru-RU" sz="1600" dirty="0" smtClean="0">
                <a:latin typeface="Constantia" pitchFamily="18" charset="0"/>
              </a:rPr>
              <a:t>ООО </a:t>
            </a:r>
            <a:r>
              <a:rPr lang="en-US" sz="1600" dirty="0" smtClean="0">
                <a:latin typeface="Constantia" pitchFamily="18" charset="0"/>
              </a:rPr>
              <a:t>“</a:t>
            </a:r>
            <a:r>
              <a:rPr lang="ru-RU" sz="1600" dirty="0" smtClean="0">
                <a:latin typeface="Constantia" pitchFamily="18" charset="0"/>
              </a:rPr>
              <a:t>Южная Юридическая Консалтинговая Компания</a:t>
            </a:r>
            <a:r>
              <a:rPr lang="en-US" sz="1600" dirty="0" smtClean="0">
                <a:latin typeface="Constantia" pitchFamily="18" charset="0"/>
              </a:rPr>
              <a:t>”</a:t>
            </a:r>
            <a:r>
              <a:rPr lang="ru-RU" sz="1600" dirty="0" smtClean="0">
                <a:latin typeface="Constantia" pitchFamily="18" charset="0"/>
              </a:rPr>
              <a:t>,</a:t>
            </a:r>
          </a:p>
          <a:p>
            <a:r>
              <a:rPr lang="ru-RU" sz="1600" dirty="0" smtClean="0">
                <a:latin typeface="Constantia" pitchFamily="18" charset="0"/>
              </a:rPr>
              <a:t>САРН</a:t>
            </a:r>
            <a:endParaRPr lang="ru-RU" sz="1600" dirty="0">
              <a:latin typeface="Constantia" pitchFamily="18" charset="0"/>
            </a:endParaRPr>
          </a:p>
          <a:p>
            <a:endParaRPr lang="ru-RU" sz="1600" dirty="0">
              <a:latin typeface="Constantia" pitchFamily="18" charset="0"/>
            </a:endParaRPr>
          </a:p>
          <a:p>
            <a:r>
              <a:rPr lang="ru-RU" sz="2800" dirty="0" smtClean="0">
                <a:latin typeface="Constantia" pitchFamily="18" charset="0"/>
              </a:rPr>
              <a:t>Максимов Д.В.</a:t>
            </a:r>
          </a:p>
          <a:p>
            <a:r>
              <a:rPr lang="ru-RU" sz="1600" dirty="0" smtClean="0">
                <a:latin typeface="Constantia" pitchFamily="18" charset="0"/>
              </a:rPr>
              <a:t>Финансовый директор</a:t>
            </a:r>
            <a:endParaRPr lang="ru-RU" sz="1600" dirty="0" smtClean="0">
              <a:latin typeface="Constantia" pitchFamily="18" charset="0"/>
            </a:endParaRPr>
          </a:p>
          <a:p>
            <a:r>
              <a:rPr lang="ru-RU" sz="1600" dirty="0" smtClean="0">
                <a:latin typeface="Constantia" pitchFamily="18" charset="0"/>
              </a:rPr>
              <a:t>ООО </a:t>
            </a:r>
            <a:r>
              <a:rPr lang="en-US" sz="1600" dirty="0" smtClean="0">
                <a:latin typeface="Constantia" pitchFamily="18" charset="0"/>
              </a:rPr>
              <a:t>“</a:t>
            </a:r>
            <a:r>
              <a:rPr lang="ru-RU" sz="1600" dirty="0" smtClean="0">
                <a:latin typeface="Constantia" pitchFamily="18" charset="0"/>
              </a:rPr>
              <a:t>Южная Юридическая Консалтинговая Компания</a:t>
            </a:r>
            <a:r>
              <a:rPr lang="en-US" sz="1600" dirty="0" smtClean="0">
                <a:latin typeface="Constantia" pitchFamily="18" charset="0"/>
              </a:rPr>
              <a:t>”</a:t>
            </a:r>
            <a:r>
              <a:rPr lang="ru-RU" sz="1600" dirty="0" smtClean="0">
                <a:latin typeface="Constantia" pitchFamily="18" charset="0"/>
              </a:rPr>
              <a:t>,</a:t>
            </a:r>
          </a:p>
          <a:p>
            <a:r>
              <a:rPr lang="ru-RU" sz="1600" dirty="0" smtClean="0">
                <a:latin typeface="Constantia" pitchFamily="18" charset="0"/>
              </a:rPr>
              <a:t>Канд. геогр. наук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0" y="0"/>
            <a:ext cx="242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Краснодар </a:t>
            </a:r>
          </a:p>
          <a:p>
            <a:r>
              <a:rPr lang="ru-RU" dirty="0">
                <a:latin typeface="Constantia" pitchFamily="18" charset="0"/>
              </a:rPr>
              <a:t>2009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42910" y="704850"/>
            <a:ext cx="8572560" cy="1143000"/>
          </a:xfrm>
        </p:spPr>
        <p:txBody>
          <a:bodyPr/>
          <a:lstStyle/>
          <a:p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качестве зависимых переменных могут выступать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33CAF-B405-47EC-8584-848D0E48316E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индикаторы рынка недвижимости (система ценовых показателей, показатели ликвидности объектов недвижимости и </a:t>
            </a:r>
            <a:r>
              <a:rPr lang="ru-RU" sz="1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волатильности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отдельных сегментов рынка и территорий);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характеристики </a:t>
            </a:r>
            <a:r>
              <a:rPr lang="ru-RU" sz="1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девелоперской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деятельности (индивидуальные и групповые показатели инвестиционной активности, показатели динамики реализации </a:t>
            </a:r>
            <a:r>
              <a:rPr lang="ru-RU" sz="1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девелоперского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проекта, его влияния на социально-экономическое положение территорий);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локальные характеристики развития местных сообществ.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572560" cy="704866"/>
          </a:xfrm>
        </p:spPr>
        <p:txBody>
          <a:bodyPr/>
          <a:lstStyle/>
          <a:p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Регрессионная модель, полученная в ходе эксперимента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33CAF-B405-47EC-8584-848D0E48316E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1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0"/>
            <a:endParaRPr lang="ru-RU" sz="1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0"/>
            <a:endParaRPr lang="ru-RU" sz="1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где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</a:t>
            </a:r>
            <a:r>
              <a:rPr lang="en-US" sz="1600" i="1" baseline="-25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– значение зависимой переменной для </a:t>
            </a:r>
            <a:r>
              <a:rPr lang="en-US" sz="16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1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 объекта (полная цена предложения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квартиры на  вторичном рынке жилой недвижимости);</a:t>
            </a:r>
          </a:p>
          <a:p>
            <a:pPr>
              <a:buNone/>
            </a:pPr>
            <a:endParaRPr lang="ru-RU" sz="1600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sz="1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</a:t>
            </a:r>
            <a:r>
              <a:rPr lang="ru-RU" sz="1600" i="1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</a:t>
            </a:r>
            <a:r>
              <a:rPr lang="ru-RU" sz="1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</a:t>
            </a:r>
            <a:r>
              <a:rPr lang="ru-RU" sz="1600" i="1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</a:t>
            </a:r>
            <a:r>
              <a:rPr lang="ru-RU" sz="1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..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– константы, расчет которых был выполнен в ходе регрессионного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моделирования;</a:t>
            </a:r>
          </a:p>
          <a:p>
            <a:pPr>
              <a:buNone/>
            </a:pPr>
            <a:endParaRPr lang="ru-RU" sz="1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x</a:t>
            </a:r>
            <a:r>
              <a:rPr lang="en-US" sz="1600" i="1" baseline="-25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ij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–</a:t>
            </a:r>
            <a:r>
              <a:rPr lang="ru-RU" sz="1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1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ru-RU" sz="1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ое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значение (</a:t>
            </a:r>
            <a:r>
              <a:rPr lang="ru-RU" sz="1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значение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для объекта </a:t>
            </a:r>
            <a:r>
              <a:rPr lang="en-US" sz="16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 </a:t>
            </a:r>
            <a:r>
              <a:rPr lang="en-US" sz="1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j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-ой переменной;     </a:t>
            </a:r>
          </a:p>
          <a:p>
            <a:pPr>
              <a:buNone/>
            </a:pPr>
            <a:endParaRPr lang="ru-RU" sz="1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x</a:t>
            </a:r>
            <a:r>
              <a:rPr lang="en-US" sz="1600" i="1" baseline="-25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j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– среднее по всей выборке значение </a:t>
            </a:r>
            <a:r>
              <a:rPr lang="en-US" sz="1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j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-ой пространственной переменной.</a:t>
            </a:r>
          </a:p>
          <a:p>
            <a:endParaRPr lang="ru-RU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38024" cy="731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57308" y="285728"/>
            <a:ext cx="8229600" cy="1143000"/>
          </a:xfrm>
        </p:spPr>
        <p:txBody>
          <a:bodyPr/>
          <a:lstStyle/>
          <a:p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Сводка регрессионной модели эксперимента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33CAF-B405-47EC-8584-848D0E48316E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29600" cy="42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42910" y="704850"/>
            <a:ext cx="8572560" cy="1143000"/>
          </a:xfrm>
        </p:spPr>
        <p:txBody>
          <a:bodyPr/>
          <a:lstStyle/>
          <a:p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Результаты </a:t>
            </a:r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исследования позволяют выявить закономерности процессов жилищной застройки территорий города в их пространственном аспекте</a:t>
            </a:r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  <a:endParaRPr lang="ru-RU" sz="2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33CAF-B405-47EC-8584-848D0E48316E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определяется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степень влияния пространственной организации объектов городской среды на функционирование локального рынка недвижимости;</a:t>
            </a:r>
          </a:p>
          <a:p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дается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характеристика критериев рационального размещения и других параметров объектов городской среды, которые бы отвечали интересам местного сообщества и не допускали асимметричного развития локального рынка недвижимости;</a:t>
            </a:r>
          </a:p>
          <a:p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возможно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моделирование поведения </a:t>
            </a:r>
            <a:r>
              <a:rPr lang="ru-RU" sz="1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девелопера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прогноз возможных вариантов адаптации концепции </a:t>
            </a:r>
            <a:r>
              <a:rPr lang="ru-RU" sz="1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девелоперского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проекта к размещению в его локации объектов городской среды и анализ прогноза;</a:t>
            </a:r>
          </a:p>
          <a:p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возможна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разработка методики комбинирования системы управления процессом девелопмента (правовое земельное зонирование, благоприятный инвестиционный и налоговый режим) с планированием размещения объектов городской среды, целью которой будет привлечение </a:t>
            </a:r>
            <a:r>
              <a:rPr lang="ru-RU" sz="1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инвестора-девелопера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на определенную локацию и обусловленная тенденциями рынка коррекция стратегии в интересах местного сообщества.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4286250" y="1785938"/>
            <a:ext cx="50720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onstantia" pitchFamily="18" charset="0"/>
              </a:rPr>
              <a:t>Евстафьев </a:t>
            </a:r>
            <a:r>
              <a:rPr lang="ru-RU" sz="2800" dirty="0" smtClean="0">
                <a:latin typeface="Constantia" pitchFamily="18" charset="0"/>
              </a:rPr>
              <a:t>А.И</a:t>
            </a:r>
            <a:r>
              <a:rPr lang="ru-RU" sz="2800" dirty="0">
                <a:latin typeface="Constantia" pitchFamily="18" charset="0"/>
              </a:rPr>
              <a:t>.</a:t>
            </a:r>
          </a:p>
          <a:p>
            <a:r>
              <a:rPr lang="en-US" sz="1600" dirty="0">
                <a:latin typeface="Constantia" pitchFamily="18" charset="0"/>
              </a:rPr>
              <a:t>artem-ivanovich@yandex.ru</a:t>
            </a:r>
          </a:p>
          <a:p>
            <a:endParaRPr lang="ru-RU" sz="1600" dirty="0">
              <a:latin typeface="Constantia" pitchFamily="18" charset="0"/>
            </a:endParaRPr>
          </a:p>
          <a:p>
            <a:r>
              <a:rPr lang="ru-RU" sz="2800" dirty="0" smtClean="0">
                <a:latin typeface="Constantia" pitchFamily="18" charset="0"/>
              </a:rPr>
              <a:t>Максимов Д.В.</a:t>
            </a:r>
            <a:endParaRPr lang="ru-RU" sz="2800" dirty="0">
              <a:latin typeface="Constantia" pitchFamily="18" charset="0"/>
            </a:endParaRPr>
          </a:p>
          <a:p>
            <a:r>
              <a:rPr lang="en-US" sz="1600" dirty="0" smtClean="0">
                <a:latin typeface="Constantia" pitchFamily="18" charset="0"/>
              </a:rPr>
              <a:t>dvmaksimov68@mail.ru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0" y="0"/>
            <a:ext cx="242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Краснодар </a:t>
            </a:r>
          </a:p>
          <a:p>
            <a:r>
              <a:rPr lang="ru-RU">
                <a:latin typeface="Constantia" pitchFamily="18" charset="0"/>
              </a:rPr>
              <a:t>2009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just"/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Современное видение (диалектическая формула) проблем измерения территориального устройства города</a:t>
            </a:r>
            <a:endParaRPr lang="ru-RU" sz="2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C5EE4-78E0-4952-8263-5E3401735F9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8" y="-24"/>
            <a:ext cx="8472518" cy="1000132"/>
          </a:xfrm>
        </p:spPr>
        <p:txBody>
          <a:bodyPr/>
          <a:lstStyle/>
          <a:p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Карта пространственной организации города</a:t>
            </a:r>
            <a:b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формате ГИС отображены слои жилых многоэтажных домов, улиц и водоемов</a:t>
            </a:r>
            <a:endParaRPr lang="ru-RU" sz="2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C5EE4-78E0-4952-8263-5E3401735F9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6082" name="Picture 2" descr="C:\Documents and Settings\Артем\A\О\мое\аналитика\доклад в Москве\слайды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234" y="1000108"/>
            <a:ext cx="7639418" cy="540136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1952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8" y="-24"/>
            <a:ext cx="8472518" cy="1000132"/>
          </a:xfrm>
        </p:spPr>
        <p:txBody>
          <a:bodyPr/>
          <a:lstStyle/>
          <a:p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Карта риэлтерских районов </a:t>
            </a:r>
            <a:b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Нанесены координаты объектов, проданных в течение наблюдаемого периода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C5EE4-78E0-4952-8263-5E3401735F9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47106" name="Picture 2" descr="C:\Documents and Settings\Артем\A\О\мое\аналитика\доклад в Москве\слайды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678909" cy="542928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38238"/>
            <a:ext cx="1952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4"/>
            <a:ext cx="8472518" cy="1000132"/>
          </a:xfrm>
        </p:spPr>
        <p:txBody>
          <a:bodyPr/>
          <a:lstStyle/>
          <a:p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Карта локальных закономерностей рынка недвижимости </a:t>
            </a:r>
            <a:b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Изолинии соединяют точки с одинаковой транзакционной интенсивностью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C5EE4-78E0-4952-8263-5E3401735F9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Documents and Settings\Артем\A\О\мое\аналитика\доклад в Москве\слайды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677818" cy="542928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889" y="1285860"/>
            <a:ext cx="189547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472518" cy="1000132"/>
          </a:xfrm>
        </p:spPr>
        <p:txBody>
          <a:bodyPr/>
          <a:lstStyle/>
          <a:p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Карта локальных закономерностей рынка недвижимости </a:t>
            </a:r>
            <a:b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Нанесены координаты объектов, выставленных на продажу</a:t>
            </a:r>
            <a:b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 изолиниям можно количественно вычислить их локальные характеристики (расположение объекта в системе образовательных учреждений города)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C5EE4-78E0-4952-8263-5E3401735F9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9155" name="Picture 3" descr="C:\Documents and Settings\Артем\A\О\мое\аналитика\доклад в Москве\слайды\35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23146"/>
            <a:ext cx="7215238" cy="510145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14465"/>
            <a:ext cx="1895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85870" y="704850"/>
            <a:ext cx="8229600" cy="1143000"/>
          </a:xfrm>
        </p:spPr>
        <p:txBody>
          <a:bodyPr/>
          <a:lstStyle/>
          <a:p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Математические формулы регрессионных моделей, участвующие в отборе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33CAF-B405-47EC-8584-848D0E48316E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7186169" cy="3026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42910" y="704850"/>
            <a:ext cx="8572560" cy="1143000"/>
          </a:xfrm>
        </p:spPr>
        <p:txBody>
          <a:bodyPr/>
          <a:lstStyle/>
          <a:p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Объекты городской среды, оказывающие локальное воздействие на рыночные характеристики объектов недвижимости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33CAF-B405-47EC-8584-848D0E48316E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розничная торговля и общественное питание (магазины, рынки, столовые, кафе);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бытовое обслуживание (ремонт и пошив одежды, обуви и др., парик­махерские, химчистки, пункты проката и т.д.);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жилищно-коммунальное хозяйство;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кредитно-финансовое обслуживание (банки, страховые организации);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рекреационное обслуживание (туристические и экскурсионные организации, дома отдыха, гостиницы);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здравоохранение (поликлиники, больницы, медпункты, санатории, учреждения физкультуры и спорта);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социальное обеспечение (детские дома, дома для престарелых и инвалидов, организации пенсионного обеспечения);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услуги связи (почта, телеграф, телефонные переговорные пункты):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культурное обслуживание (театры и кинотеатры, музеи, библио­теки, клубы и дома культуры, радио и телевидение, издательства);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образование и воспитание детей (детские сады и ясли, общеобра­зовательные учебные учреждения).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42910" y="704850"/>
            <a:ext cx="8572560" cy="1143000"/>
          </a:xfrm>
        </p:spPr>
        <p:txBody>
          <a:bodyPr/>
          <a:lstStyle/>
          <a:p>
            <a:r>
              <a:rPr lang="ru-RU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Другие характеристики расположения, оказывающие воздействие на рыночные характеристики объектов недвижимости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33CAF-B405-47EC-8584-848D0E48316E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доступность к рабочим местам, магазинам, местам развлечений, которая в зависимости от положения может быть очень разной,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качество окружающей среды: разное качество воздуха, воды, разные уровни шума;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внешний вид (ландшафт), внешние характеристики домов и участков.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4778</TotalTime>
  <Words>605</Words>
  <Application>Microsoft Office PowerPoint</Application>
  <PresentationFormat>Экран (4:3)</PresentationFormat>
  <Paragraphs>83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Современное видение (диалектическая формула) проблем измерения территориального устройства города</vt:lpstr>
      <vt:lpstr>Карта пространственной организации города В формате ГИС отображены слои жилых многоэтажных домов, улиц и водоемов</vt:lpstr>
      <vt:lpstr>Карта риэлтерских районов   Нанесены координаты объектов, проданных в течение наблюдаемого периода</vt:lpstr>
      <vt:lpstr>Карта локальных закономерностей рынка недвижимости   Изолинии соединяют точки с одинаковой транзакционной интенсивностью</vt:lpstr>
      <vt:lpstr>Карта локальных закономерностей рынка недвижимости  Нанесены координаты объектов, выставленных на продажу По изолиниям можно количественно вычислить их локальные характеристики (расположение объекта в системе образовательных учреждений города)</vt:lpstr>
      <vt:lpstr>Математические формулы регрессионных моделей, участвующие в отборе</vt:lpstr>
      <vt:lpstr>Объекты городской среды, оказывающие локальное воздействие на рыночные характеристики объектов недвижимости</vt:lpstr>
      <vt:lpstr>Другие характеристики расположения, оказывающие воздействие на рыночные характеристики объектов недвижимости</vt:lpstr>
      <vt:lpstr>В качестве зависимых переменных могут выступать</vt:lpstr>
      <vt:lpstr>Регрессионная модель, полученная в ходе эксперимента</vt:lpstr>
      <vt:lpstr>Сводка регрессионной модели эксперимента</vt:lpstr>
      <vt:lpstr>Результаты исследования позволяют выявить закономерности процессов жилищной застройки территорий города в их пространственном аспекте: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нейронных сетей в прогнозирование индикаторов рынка недвижимости путём двумерного разложения дискретной пространственно-параметрической модели</dc:title>
  <dc:creator>Spider</dc:creator>
  <cp:lastModifiedBy>bill</cp:lastModifiedBy>
  <cp:revision>242</cp:revision>
  <dcterms:created xsi:type="dcterms:W3CDTF">2008-12-10T09:49:37Z</dcterms:created>
  <dcterms:modified xsi:type="dcterms:W3CDTF">2009-09-16T06:30:55Z</dcterms:modified>
</cp:coreProperties>
</file>