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79" r:id="rId4"/>
    <p:sldId id="280" r:id="rId5"/>
    <p:sldId id="296" r:id="rId6"/>
    <p:sldId id="286" r:id="rId7"/>
    <p:sldId id="287" r:id="rId8"/>
    <p:sldId id="288" r:id="rId9"/>
    <p:sldId id="289" r:id="rId10"/>
    <p:sldId id="281" r:id="rId11"/>
    <p:sldId id="262" r:id="rId12"/>
    <p:sldId id="265" r:id="rId13"/>
    <p:sldId id="271" r:id="rId14"/>
    <p:sldId id="276" r:id="rId15"/>
    <p:sldId id="272" r:id="rId16"/>
    <p:sldId id="291" r:id="rId17"/>
    <p:sldId id="297" r:id="rId18"/>
    <p:sldId id="292" r:id="rId19"/>
    <p:sldId id="294" r:id="rId20"/>
    <p:sldId id="278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203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069DB-A151-46A7-80F2-BE80D95CC287}" type="datetimeFigureOut">
              <a:rPr lang="ru-RU" smtClean="0"/>
              <a:t>29.08.2015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46EC1-AEE6-4A43-B76F-801C11413D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46EC1-AEE6-4A43-B76F-801C11413DDC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97F4-16EC-4C28-9C71-5620240FA232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4543-C4AA-4A18-8177-0A84C75D0E4C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581C-F4DF-430D-8868-2FD8A27BD4CA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A58C-0324-4581-BA4B-DCA25E5E30AA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ACC5-262F-496F-B543-1CA3E3BAE878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AAF1-3142-43A4-83A4-0754A78ECFD9}" type="datetime1">
              <a:rPr lang="ru-RU" smtClean="0"/>
              <a:t>29.08.2015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9F42-3A1B-4E37-97FC-1E2396B1C833}" type="datetime1">
              <a:rPr lang="ru-RU" smtClean="0"/>
              <a:t>29.08.2015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62D1-BCB1-4BAC-8978-2FAA6E82142B}" type="datetime1">
              <a:rPr lang="ru-RU" smtClean="0"/>
              <a:t>29.08.2015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9F67-DE67-44B6-B56D-D191D4E011F0}" type="datetime1">
              <a:rPr lang="ru-RU" smtClean="0"/>
              <a:t>29.08.2015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7D5D-D65E-4C9D-ADDB-8C82EA6713EC}" type="datetime1">
              <a:rPr lang="ru-RU" smtClean="0"/>
              <a:t>29.08.2015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07D-C7C9-4865-9806-D4EB083576DE}" type="datetime1">
              <a:rPr lang="ru-RU" smtClean="0"/>
              <a:t>29.08.2015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B752-7759-411A-9792-57C450A01BCF}" type="datetime1">
              <a:rPr lang="ru-RU" smtClean="0"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920880" cy="302433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Макроэкономические сценарные условия и прогноз развития рынка жилой недвижимости Московского региона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2020 года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(Доклад на конференции «Рынок недвижимости: ситуация, тенденции, прогноз»  31.08.2015)</a:t>
            </a:r>
          </a:p>
          <a:p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Москва -</a:t>
            </a:r>
          </a:p>
        </p:txBody>
      </p:sp>
      <p:sp>
        <p:nvSpPr>
          <p:cNvPr id="4" name="Заголовок 1"/>
          <p:cNvSpPr txBox="1"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ООО </a:t>
            </a:r>
            <a:r>
              <a:rPr lang="en-US" sz="2200" b="1" u="sng" dirty="0" err="1" smtClean="0">
                <a:latin typeface="Times New Roman" pitchFamily="18" charset="0"/>
                <a:cs typeface="Times New Roman" pitchFamily="18" charset="0"/>
              </a:rPr>
              <a:t>Sternik’s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 Consulting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www.realtymarket.ru</a:t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профессор кафедры «Управление проектами и программами»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РЭУ им. Г.В. Плеханова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251520" y="557917"/>
            <a:ext cx="860444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28 мая Минэкономразвития РФ опубликовало обновленные сценарные условия и основные параметры прогноза социально–экономического развития РФ.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прогнозе рассматривается не только «базовый» (который будет заложен в основу бюджетных проектировок), но и «оптимистический» варианты развития экономики РФ на ближайшую трехлетку. В августе, после нового падения рубля, появился и «консервативный» сценарий.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3492277"/>
          <a:ext cx="9036494" cy="3365723"/>
        </p:xfrm>
        <a:graphic>
          <a:graphicData uri="http://schemas.openxmlformats.org/drawingml/2006/table">
            <a:tbl>
              <a:tblPr/>
              <a:tblGrid>
                <a:gridCol w="3851624"/>
                <a:gridCol w="740696"/>
                <a:gridCol w="1036974"/>
                <a:gridCol w="666626"/>
                <a:gridCol w="1036974"/>
                <a:gridCol w="724647"/>
                <a:gridCol w="978953"/>
              </a:tblGrid>
              <a:tr h="2160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Параметры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2017-2018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Базо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Консер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вативный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Базо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Консер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вативный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Базо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Консер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вативный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Среднегодовые цены на нефть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Urals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$/баррель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65-70</a:t>
                      </a: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Чистый отток капитала,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$ млрд.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60-55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Среднегодовой курс рубля, руб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./$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Инфляция,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11,9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8,5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6,5-7,5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5,0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7,0-6,0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Прирост ВВП в реальном выражении,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-2,8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-3,3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+2,3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+2,4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Прирост инвестиций в основной капитал,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-10,6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+3,1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+2,9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Прирост реальных доходов населения,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-6,3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-6,5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+1,1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-4,0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+2,7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-3,0-2,0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Прирост номинальных доходов населения,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+5,0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+,4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+8,0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+7,8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+3,8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256774" y="2996952"/>
            <a:ext cx="66377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Новые правительственные прогнозы от мая и августа 2015 года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Что дальше? Новый макроэкономический прогноз МЭР РФ от мая и августа 2015 года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424" y="2708920"/>
            <a:ext cx="442392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10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277000"/>
            <a:ext cx="878497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Прогноз развития рынка жилой недвижимости Москвы от июня 2014 г. и реальность</a:t>
            </a:r>
          </a:p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Расчет долгосрочного прогноза развития рынка жилой недвижимости Москвы в июне 2014 года показал, что в 2014 году продолжится стагнационная стадия развития рынка. В 2015-2016 годах - переход рынка в состоянии рецессии: снижение спроса ниже объема предложения, уменьшение объемов строительства, предложения, поглощения и цен. В 2017-2018 годах – кризисное падение этих показателей. С 2019 года ожидается начало восстановительной стадии рынка. </a:t>
            </a:r>
          </a:p>
          <a:p>
            <a:pPr lvl="0"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прогнозе подчеркивалось, что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краткосрочном периоде на фоне политических и макроэкономических событий склонность населения к инвестициям в жилье в 2014-2015 году может даже вырасти. Но с учетом негативного прогноза динамики доходов населения, а также возможного повышения стоимости кредитования застройщиков и населения, на ближайшие два года прогнозировалось снижение, а в 2018 г. - падение спроса. Застройщики будут реагировать на это уменьшением объема выводимых площадей, поведут более консервативную политику, продолжат строить только самые коммерчески прибыльные объекты и предпочтут в течение некоторого времени не инициировать новые проекты. Через два-три года это отразится в уменьшении объемов ввода жилья.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442392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11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95536" y="332656"/>
          <a:ext cx="6092825" cy="3224213"/>
        </p:xfrm>
        <a:graphic>
          <a:graphicData uri="http://schemas.openxmlformats.org/presentationml/2006/ole">
            <p:oleObj spid="_x0000_s23553" name="Диаграмма" r:id="rId3" imgW="6103728" imgH="3230808" progId="MSGraph.Chart.8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67544" y="3645024"/>
          <a:ext cx="6054725" cy="3022600"/>
        </p:xfrm>
        <a:graphic>
          <a:graphicData uri="http://schemas.openxmlformats.org/presentationml/2006/ole">
            <p:oleObj spid="_x0000_s23555" name="Диаграмма" r:id="rId4" imgW="6073056" imgH="3025068" progId="MSGraph.Chart.8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516216" y="980728"/>
            <a:ext cx="24482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Фактическое состояние рынка жилья до ноября 2014 г. соответствовало прогнозу, но в декабре по известным причинам произошел скачок спроса и цен (цены от декабря 2013 года выросли в Москве с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7,3% в ноябре  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11,4%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декабре  - вровень с инфляцией).</a:t>
            </a:r>
          </a:p>
          <a:p>
            <a:endParaRPr lang="ru-RU" sz="16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442392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12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323528" y="3429000"/>
          <a:ext cx="8312150" cy="3300412"/>
        </p:xfrm>
        <a:graphic>
          <a:graphicData uri="http://schemas.openxmlformats.org/presentationml/2006/ole">
            <p:oleObj spid="_x0000_s43010" name="Диаграмма" r:id="rId3" imgW="8343864" imgH="3314700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58847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Эксперты и аналитики предсказывали, что в первые месяцы 2015 года произойдет обвал спроса на рынке жилья, и начнется снижение цен. Однако, рост цен в большинстве городов выборки продолжился. Очевидно, мы недооценили объем денег на руках у населения. Но в марте-апреле последействие декабрьского шока практически прекратилось, и цены начали снижаться.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Исключение составляет вторичный и первичный рынок Московской области и Петербурга и вторичный рынок Москвы, где цены в июне-июле стабилизировались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других городах отмечается постепенное снижение цен на вторичном и особенно на первичном рынке. 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16416" y="2996952"/>
            <a:ext cx="576064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13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5508104" y="3861048"/>
            <a:ext cx="0" cy="27363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Object 3"/>
          <p:cNvGraphicFramePr>
            <a:graphicFrameLocks noChangeAspect="1"/>
          </p:cNvGraphicFramePr>
          <p:nvPr/>
        </p:nvGraphicFramePr>
        <p:xfrm>
          <a:off x="251520" y="116632"/>
          <a:ext cx="4424363" cy="2652712"/>
        </p:xfrm>
        <a:graphic>
          <a:graphicData uri="http://schemas.openxmlformats.org/presentationml/2006/ole">
            <p:oleObj spid="_x0000_s47106" name="Диаграмма" r:id="rId3" imgW="4442472" imgH="2659308" progId="MSGraph.Chart.8">
              <p:embed/>
            </p:oleObj>
          </a:graphicData>
        </a:graphic>
      </p:graphicFrame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23528" y="2780928"/>
          <a:ext cx="4287838" cy="3648075"/>
        </p:xfrm>
        <a:graphic>
          <a:graphicData uri="http://schemas.openxmlformats.org/presentationml/2006/ole">
            <p:oleObj spid="_x0000_s47109" name="Диаграмма" r:id="rId4" imgW="4305312" imgH="3665148" progId="MSGraph.Chart.8">
              <p:embed/>
            </p:oleObj>
          </a:graphicData>
        </a:graphic>
      </p:graphicFrame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4716016" y="0"/>
          <a:ext cx="3987800" cy="6419850"/>
        </p:xfrm>
        <a:graphic>
          <a:graphicData uri="http://schemas.openxmlformats.org/presentationml/2006/ole">
            <p:oleObj spid="_x0000_s47110" name="Диаграмма" r:id="rId5" imgW="4015656" imgH="6454068" progId="MSGraph.Chart.8">
              <p:embed/>
            </p:oleObj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flipV="1">
            <a:off x="2915816" y="836712"/>
            <a:ext cx="0" cy="468052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0" y="6488668"/>
            <a:ext cx="91440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Источники: Москва и МО – ГК «МИЭЛЬ», «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МИЭЛЬ-Новостройки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СПБ – ГК «БН», регионы - сертифицированные аналитики. </a:t>
            </a:r>
            <a:endParaRPr lang="ru-RU" sz="120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01608" y="2924944"/>
            <a:ext cx="442392" cy="365125"/>
          </a:xfrm>
        </p:spPr>
        <p:txBody>
          <a:bodyPr/>
          <a:lstStyle/>
          <a:p>
            <a:pPr algn="ctr"/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 algn="ctr"/>
              <a:t>14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568952" cy="41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Отмеченные закономерности подтверждаются не только ценовой динамикой.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320675" y="904875"/>
          <a:ext cx="5824538" cy="4975225"/>
        </p:xfrm>
        <a:graphic>
          <a:graphicData uri="http://schemas.openxmlformats.org/presentationml/2006/ole">
            <p:oleObj spid="_x0000_s44033" name="Диаграмма" r:id="rId3" imgW="5844528" imgH="4991028" progId="MSGraph.Chart.8">
              <p:embed/>
            </p:oleObj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3528" y="5903114"/>
            <a:ext cx="576064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Примечание: *Доля первичного рынка и ипотечных сделок - с исключением сделок мены (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0%).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Росреестр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по Москве.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548680"/>
            <a:ext cx="27718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результате весеннего и осеннего всплеска активности рынка по итогам 2014 года был зарегистрирован рост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оборо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рынка, объемов ввода жилья. Рынок жилой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недви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жимости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оказался одним из сегментов отечественной экономики, который на фоне общеэкономической стагнации сохранил высокие темпы роста.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 кризис начинается не с падения цен, а с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паде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ния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объемов продаж, что и началось с января 2015 г.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3923928" y="1700808"/>
            <a:ext cx="72008" cy="280831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39944" y="6381328"/>
            <a:ext cx="504056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15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5373216"/>
            <a:ext cx="84969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Примечание: *Доля первичного рынка и ипотечных сделок - с исключением сделок мены, дарения, приватизации,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деприватизации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др. (40%).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Росреестр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по МО.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/>
        </p:nvGraphicFramePr>
        <p:xfrm>
          <a:off x="549275" y="311150"/>
          <a:ext cx="8256588" cy="4983163"/>
        </p:xfrm>
        <a:graphic>
          <a:graphicData uri="http://schemas.openxmlformats.org/presentationml/2006/ole">
            <p:oleObj spid="_x0000_s83969" name="Диаграмма" r:id="rId3" imgW="8290512" imgH="5006340" progId="MSGraph.Chart.8">
              <p:embed/>
            </p:oleObj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442392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16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C:\Users\lenovo\Documents\МИЭЛЬ\Статьи\2015\статистика\НОЗА\11896106_691551420977044_6975903824393431408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52736"/>
            <a:ext cx="7776864" cy="431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827584" y="5589240"/>
            <a:ext cx="1596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Источник: НОЗА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9" y="188640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Индекс роста количества зарегистрированных ДДУ в РФ относительно того же периода предыдущего года </a:t>
            </a: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17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Что дальше? Мнения отраслевых специалистов и экспертов</a:t>
            </a:r>
          </a:p>
          <a:p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иректор Института налогового менеджмента и экономики недвижимости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ВШЭ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 Вадим Засько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x-none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ора бы и администрациям, и застройщикам ужаться. Если они наконец осознают, что в такой экономической ситуации надо "подрезать" стоимость, то к концу года пройдет вторая волна падения стоимости квартир –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суммарно на 50%</a:t>
            </a:r>
            <a:r>
              <a:rPr lang="x-none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Декан факультета экономики недвижимости Института отраслевого менеджмента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РАНХиГС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при президенте РФ Елена Иванкина: 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«черной пятницы» рынок начнет падать и цены на недвижимость устойчиво будут уменьшаться на 30-40%.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Председатель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Москомстройинвеста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Константин Тимофеев: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настоящее время на 30% сократилось количество запросов на получение градостроительных планов земельных участков со стороны инвесторов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что, безусловно, связано с кризисом.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Советник мэра столицы, депутат Государственной Думы РФ Владимир Ресин: Москва остается привлекательной площадкой для инвестиционного строительства даже в условиях непростой экономической ситуации. Конечно, кризис еще есть. Но мы видим если не свет в конце тоннеля, то, по крайней мере, сам тоннель хорошо просматривается.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18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Мэр Москвы Сергей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Собянин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объем ввода в эксплуатацию недвижимости в Москве может снизиться в 2016 г., однако резкого спада не произойдет.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Президент ФСК "Лидер" Владимир Воронин: новый волна обманутых дольщиков может появиться в Подмосковье через два-три года. Кризис принесет много проблемных проектов. Сейчас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маржинальность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проектов в Московской области очень низкая. 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Зампред правительства Московской области Герман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Елянюшкин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объем строительства в Подмосковье в 2015 году либо сократится на 15–20% к уровню 2014 года, либо останется на уровне прошлого года.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Надо прекратить разговоры о снижении цен и наказывать застройщиков за высокие скидки и ценовой демпинг.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Министр строительства Нижегородской области Владимир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Челомин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поддержать рынок поможет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снижение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себестоимости строительства (за счет сокращения сроков выдачи разрешений, технических условий и так далее) и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стоимости жилья при его продаже.  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Министр строительства и ЖКХ Михаил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Мень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ы будем стараться в 2015 году  выйти на те показатели ввода жилья, которые были в 2014 году, но это будет сделать достаточно сложно.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 больше беспокоит год 2016 и 2017, потому что меньше заделов.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19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129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Макроэкономический прогноз от июня 2014 года и итоги 12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Год назад на этой конференции был представлен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долгосрочный «пессимистический» сценарий развития макроэкономических параметров в РФ, влияющих на спрос и цены на рынке жилой недвижимости, основанный на результатах исследований ряда институтов и центров (в том числе неопубликованных).  </a:t>
            </a: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Сценарий содержал в себе: продолжение стагнации в экономике в 2014 году, рецессию (снижение ВВП и других показателей) в 2015-2016 году, кризис (падение показателей) в 2017-2018 году, стабилизацию в 2019 году, начало восстановления в 2020 году. </a:t>
            </a: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это время правительство придерживалось «умеренно-оптимистического» сценария на ближайшие три года – рост ВВП на 2-3% в год. </a:t>
            </a:r>
          </a:p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76250" y="1390650"/>
          <a:ext cx="4076700" cy="4754563"/>
        </p:xfrm>
        <a:graphic>
          <a:graphicData uri="http://schemas.openxmlformats.org/presentationml/2006/ole">
            <p:oleObj spid="_x0000_s49154" name="Диаграмма" r:id="rId3" imgW="4084344" imgH="4777740" progId="MSGraph.Chart.8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718050" y="1381125"/>
          <a:ext cx="4124325" cy="4772025"/>
        </p:xfrm>
        <a:graphic>
          <a:graphicData uri="http://schemas.openxmlformats.org/presentationml/2006/ole">
            <p:oleObj spid="_x0000_s49155" name="Диаграмма" r:id="rId4" imgW="4053888" imgH="4678752" progId="MSGraph.Chart.8">
              <p:embed/>
            </p:oleObj>
          </a:graphicData>
        </a:graphic>
      </p:graphicFrame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187624" y="764704"/>
            <a:ext cx="64381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первичный рынок                                              б) вторичный рынок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Долгосрочный прогноз развития рынка жилой недвижимости Московской области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20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20950"/>
            <a:ext cx="4572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Вопросы?</a:t>
            </a:r>
          </a:p>
          <a:p>
            <a:pPr indent="450850"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Sternik′s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Consulting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+7(964)556-72-32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gm_sternik@sterno.ru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323528" y="1628800"/>
            <a:ext cx="81438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показатели прогнозов социально-экономического развития РФ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2015 год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060848"/>
          <a:ext cx="8712968" cy="3440970"/>
        </p:xfrm>
        <a:graphic>
          <a:graphicData uri="http://schemas.openxmlformats.org/drawingml/2006/table">
            <a:tbl>
              <a:tblPr/>
              <a:tblGrid>
                <a:gridCol w="3513051"/>
                <a:gridCol w="1392181"/>
                <a:gridCol w="1018014"/>
                <a:gridCol w="885854"/>
                <a:gridCol w="885854"/>
                <a:gridCol w="1018014"/>
              </a:tblGrid>
              <a:tr h="58624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Показатели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Принятый для расчетов по модели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Скорректированные прогнозы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от февраля 2015 года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МЭР РФ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ФБК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ВШЭ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Институт Гайдара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Рост ВВП, 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-3,5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-3,0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-4,0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-7,0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-6,8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Среднегодовая цена на нефть, $/баррель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50-55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Среднегодовой курс доллара, руб./ $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60-65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61,5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75,0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73,0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64,5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Среднегодовой темп роста реальных доходов населения, 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-6,3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-6,5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-8,0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-8,5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Инфляция, 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12,2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15,2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17,1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Среднегодовой темп роста номинальных доходов населения, %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5,1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3,6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15" marR="66315" marT="75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23528" y="5517232"/>
            <a:ext cx="8640960" cy="115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онсенсус-прогноз, принятый в июне 2014 года для расчетов по модели функционирования локального рынка жилья, укладывается в диапазон скорректированных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прогнозов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32656"/>
            <a:ext cx="8784976" cy="1156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Но после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декабрьско-январского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валютного шока правительство в феврале пересмотрело свой прогноз на 2015 год, а известные макроэкономические центры также скорректировали и опубликовали свои прогнозы.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442392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3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Что дальше? Мнения правительственных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проправительственных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экономистов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08720"/>
            <a:ext cx="8640960" cy="5218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В конце 2014 года настроения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правительстве, у предпринимателей, населения 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были крайне пессимистичными, но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ничего страшного так и не произошло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К маю 2015 года финансово-экономическая сфера в РФ пережила декабрьские шоки, и ее состояние стабилизировалось. 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Теперь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все субъекты экономики 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резко пересмотрели прогнозы в лучшую сторону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проправительственные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аналитики надеются на начало роста в 4 квартале.</a:t>
            </a:r>
          </a:p>
          <a:p>
            <a:pPr lvl="0" indent="4572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31 июля Банк России снизил ключевую ставку с 11,5% до 11%. “Баланс рисков по-прежнему смещен в сторону существенного охлаждения экономики, несмотря на некоторое увеличение инфляционных рисков”, - говорится в сообщении ЦБ.</a:t>
            </a:r>
          </a:p>
          <a:p>
            <a:pPr lvl="0" indent="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ЦБ не считает инфляцию большой угрозой, следует из документа: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потребительские цены будут и так расти медленнее из-за слабого внутреннего спроса и падения доходов граждан,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годовая инфляция в 2016 году должна составить менее 7% (за первое полугодие 2015 года инфляция составила 15,8%).</a:t>
            </a:r>
          </a:p>
          <a:p>
            <a:pPr indent="457200" algn="just">
              <a:lnSpc>
                <a:spcPct val="150000"/>
              </a:lnSpc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4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ekb.dk.ru/system/ckeditor_pictures/000/107/790_content.png?143989717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17032"/>
            <a:ext cx="4752528" cy="29249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8065" name="Rectangle 1"/>
          <p:cNvSpPr>
            <a:spLocks noChangeArrowheads="1"/>
          </p:cNvSpPr>
          <p:nvPr/>
        </p:nvSpPr>
        <p:spPr bwMode="auto">
          <a:xfrm>
            <a:off x="251520" y="0"/>
            <a:ext cx="8496944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в августе нефть начала дешеветь, и с ней стремительно подешевел 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рубль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настроения изменились. 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Согласно прогнозу аналитиков группы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Barclays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 концу года курс доллара достигнет 73 руб. </a:t>
            </a:r>
          </a:p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Константин Селянин, независимый аналитик: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Подешевение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нефти на 1 доллар приводит к потере $1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российским бюджетом. Давно вывели золотое сечение, когда российский бюджет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балансируется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 счет девальвации рубля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Вторая причина — затянувшаяся рецессия. Здесь ситуация такая же: все плохо и нет повода рассчитывать, что станет лучше,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ожидания негативные, и угроз гораздо больше, чем поводов для оптимизма.</a:t>
            </a:r>
            <a:endParaRPr lang="ru-RU" sz="16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Динамика официального курса доллара США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5076056" y="3717032"/>
          <a:ext cx="3638550" cy="2889250"/>
        </p:xfrm>
        <a:graphic>
          <a:graphicData uri="http://schemas.openxmlformats.org/presentationml/2006/ole">
            <p:oleObj spid="_x0000_s63489" name="Диаграмма" r:id="rId4" imgW="3886272" imgH="3086100" progId="MSGraph.Chart.8">
              <p:embed/>
            </p:oleObj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88424" y="3140969"/>
            <a:ext cx="298376" cy="432048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5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Где мы находимся? Виды кризисов в экономике, их периодичность и продолжительность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1124744"/>
          <a:ext cx="8496944" cy="3943203"/>
        </p:xfrm>
        <a:graphic>
          <a:graphicData uri="http://schemas.openxmlformats.org/drawingml/2006/table">
            <a:tbl>
              <a:tblPr/>
              <a:tblGrid>
                <a:gridCol w="1584176"/>
                <a:gridCol w="1584176"/>
                <a:gridCol w="1296144"/>
                <a:gridCol w="4032448"/>
              </a:tblGrid>
              <a:tr h="360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Виды кризисов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Средняя периодичность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Продолжите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льность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фазы спада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Примеры кризисов одного вида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Циклический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сегментный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Среднесрочный -2,5-3,5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года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0,6-0,8 года 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Москва: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2002, 2004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2007,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(2009?)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Циклический инвестиционный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Долгосрочный – 10 лет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1,5-2,0 года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Россия: 1998, 2008,  (2018?)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США: 1975, 1985, 1996, (2006?)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Кризис «мыльных пузырей»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Апериодический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Голландия: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тюльпаномания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кризис в 1637 г.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США: ипотечный кризис в 2008 г.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Китай: кризис на фондовом рынке в 2015 г.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Финансовый (валютный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Апериодический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1,0-1,5 года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Россия: 1998 г.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Долговой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Апериодический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Греция: 2014 г.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Внешних шоков (война,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глобаль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ный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кризис и др.)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Апериодический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США: падение цен на жилье после Первой мировой войны, связано с пандемией гриппа 1918–1919 г.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Структурный кризис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25-30 лет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6-8 лет</a:t>
                      </a: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США: Великая депрессия 1929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г.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Россия: 1860, 1890, 1915, 1940, 1965, 1990, 2015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г.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530120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Составлено по публикациям: Владимир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Мау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(ректор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РАНХиГС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Евгений Ясин (научный руководитель ВШЭ), Игорь Николаев (руководитель Центра макроэкономических исследований РБК), Роберт Шиллер (нобелевский лауреат по экономике, США).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165304"/>
            <a:ext cx="2133600" cy="556171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6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395536" y="404664"/>
            <a:ext cx="8352928" cy="5904656"/>
            <a:chOff x="2360" y="5566"/>
            <a:chExt cx="7200" cy="5007"/>
          </a:xfrm>
        </p:grpSpPr>
        <p:sp>
          <p:nvSpPr>
            <p:cNvPr id="3" name="AutoShape 23"/>
            <p:cNvSpPr>
              <a:spLocks noChangeAspect="1" noChangeArrowheads="1" noTextEdit="1"/>
            </p:cNvSpPr>
            <p:nvPr/>
          </p:nvSpPr>
          <p:spPr bwMode="auto">
            <a:xfrm>
              <a:off x="2360" y="5566"/>
              <a:ext cx="7200" cy="500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AutoShape 22"/>
            <p:cNvSpPr>
              <a:spLocks noChangeArrowheads="1"/>
            </p:cNvSpPr>
            <p:nvPr/>
          </p:nvSpPr>
          <p:spPr bwMode="auto">
            <a:xfrm>
              <a:off x="3074" y="6123"/>
              <a:ext cx="1624" cy="84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Циклический (инвестиционный) кризис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AutoShape 21"/>
            <p:cNvSpPr>
              <a:spLocks noChangeArrowheads="1"/>
            </p:cNvSpPr>
            <p:nvPr/>
          </p:nvSpPr>
          <p:spPr bwMode="auto">
            <a:xfrm>
              <a:off x="3912" y="7045"/>
              <a:ext cx="1545" cy="89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Финансовый (валютный) кризис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AutoShape 20"/>
            <p:cNvSpPr>
              <a:spLocks noChangeArrowheads="1"/>
            </p:cNvSpPr>
            <p:nvPr/>
          </p:nvSpPr>
          <p:spPr bwMode="auto">
            <a:xfrm>
              <a:off x="2536" y="7743"/>
              <a:ext cx="1524" cy="875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Кризис «мыльных пузырей»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AutoShape 19"/>
            <p:cNvSpPr>
              <a:spLocks noChangeArrowheads="1"/>
            </p:cNvSpPr>
            <p:nvPr/>
          </p:nvSpPr>
          <p:spPr bwMode="auto">
            <a:xfrm>
              <a:off x="3960" y="8381"/>
              <a:ext cx="1413" cy="72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Долговой кризис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18"/>
            <p:cNvSpPr>
              <a:spLocks noChangeArrowheads="1"/>
            </p:cNvSpPr>
            <p:nvPr/>
          </p:nvSpPr>
          <p:spPr bwMode="auto">
            <a:xfrm>
              <a:off x="2496" y="9170"/>
              <a:ext cx="1464" cy="838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Кризис внешних шоков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7"/>
            <p:cNvSpPr>
              <a:spLocks noChangeArrowheads="1"/>
            </p:cNvSpPr>
            <p:nvPr/>
          </p:nvSpPr>
          <p:spPr bwMode="auto">
            <a:xfrm>
              <a:off x="3912" y="9817"/>
              <a:ext cx="1663" cy="63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Структурный кризис</a:t>
              </a: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3960" y="5684"/>
              <a:ext cx="4582" cy="3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Примеры комбинированных кризисов в России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7465" y="6258"/>
              <a:ext cx="1077" cy="5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1998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14"/>
            <p:cNvSpPr>
              <a:spLocks noChangeArrowheads="1"/>
            </p:cNvSpPr>
            <p:nvPr/>
          </p:nvSpPr>
          <p:spPr bwMode="auto">
            <a:xfrm>
              <a:off x="7825" y="7655"/>
              <a:ext cx="1076" cy="59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2008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13"/>
            <p:cNvSpPr>
              <a:spLocks noChangeArrowheads="1"/>
            </p:cNvSpPr>
            <p:nvPr/>
          </p:nvSpPr>
          <p:spPr bwMode="auto">
            <a:xfrm>
              <a:off x="7884" y="9509"/>
              <a:ext cx="1077" cy="5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2015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AutoShape 12"/>
            <p:cNvSpPr>
              <a:spLocks noChangeShapeType="1"/>
            </p:cNvSpPr>
            <p:nvPr/>
          </p:nvSpPr>
          <p:spPr bwMode="auto">
            <a:xfrm>
              <a:off x="4698" y="6545"/>
              <a:ext cx="276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1"/>
            <p:cNvSpPr>
              <a:spLocks noChangeShapeType="1"/>
            </p:cNvSpPr>
            <p:nvPr/>
          </p:nvSpPr>
          <p:spPr bwMode="auto">
            <a:xfrm flipV="1">
              <a:off x="5463" y="6750"/>
              <a:ext cx="2160" cy="787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AutoShape 10"/>
            <p:cNvSpPr>
              <a:spLocks noChangeShapeType="1"/>
            </p:cNvSpPr>
            <p:nvPr/>
          </p:nvSpPr>
          <p:spPr bwMode="auto">
            <a:xfrm>
              <a:off x="4698" y="6545"/>
              <a:ext cx="3665" cy="11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9"/>
            <p:cNvSpPr>
              <a:spLocks noChangeShapeType="1"/>
            </p:cNvSpPr>
            <p:nvPr/>
          </p:nvSpPr>
          <p:spPr bwMode="auto">
            <a:xfrm flipV="1">
              <a:off x="3960" y="8252"/>
              <a:ext cx="4403" cy="1337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8"/>
            <p:cNvSpPr>
              <a:spLocks noChangeShapeType="1"/>
            </p:cNvSpPr>
            <p:nvPr/>
          </p:nvSpPr>
          <p:spPr bwMode="auto">
            <a:xfrm flipV="1">
              <a:off x="5373" y="6835"/>
              <a:ext cx="2631" cy="190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AutoShape 7"/>
            <p:cNvSpPr>
              <a:spLocks noChangeShapeType="1"/>
            </p:cNvSpPr>
            <p:nvPr/>
          </p:nvSpPr>
          <p:spPr bwMode="auto">
            <a:xfrm flipV="1">
              <a:off x="5373" y="8165"/>
              <a:ext cx="2610" cy="5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6"/>
            <p:cNvSpPr>
              <a:spLocks noChangeShapeType="1"/>
            </p:cNvSpPr>
            <p:nvPr/>
          </p:nvSpPr>
          <p:spPr bwMode="auto">
            <a:xfrm>
              <a:off x="5463" y="7537"/>
              <a:ext cx="2520" cy="20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5"/>
            <p:cNvSpPr>
              <a:spLocks noChangeShapeType="1"/>
            </p:cNvSpPr>
            <p:nvPr/>
          </p:nvSpPr>
          <p:spPr bwMode="auto">
            <a:xfrm flipV="1">
              <a:off x="5588" y="10023"/>
              <a:ext cx="2855" cy="163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4"/>
            <p:cNvSpPr>
              <a:spLocks noChangeShapeType="1"/>
            </p:cNvSpPr>
            <p:nvPr/>
          </p:nvSpPr>
          <p:spPr bwMode="auto">
            <a:xfrm>
              <a:off x="3960" y="9589"/>
              <a:ext cx="3924" cy="2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AutoShape 3"/>
            <p:cNvSpPr>
              <a:spLocks noChangeShapeType="1"/>
            </p:cNvSpPr>
            <p:nvPr/>
          </p:nvSpPr>
          <p:spPr bwMode="auto">
            <a:xfrm>
              <a:off x="5463" y="7537"/>
              <a:ext cx="2545" cy="203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AutoShape 2"/>
            <p:cNvSpPr>
              <a:spLocks noChangeShapeType="1"/>
            </p:cNvSpPr>
            <p:nvPr/>
          </p:nvSpPr>
          <p:spPr bwMode="auto">
            <a:xfrm flipV="1">
              <a:off x="4060" y="7954"/>
              <a:ext cx="3765" cy="2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26" name="Прямая со стрелкой 25"/>
          <p:cNvCxnSpPr>
            <a:stCxn id="4" idx="6"/>
            <a:endCxn id="13" idx="0"/>
          </p:cNvCxnSpPr>
          <p:nvPr/>
        </p:nvCxnSpPr>
        <p:spPr>
          <a:xfrm>
            <a:off x="3107917" y="1559179"/>
            <a:ext cx="4320901" cy="34953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7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Что дальше? Мнения независимых экономистов</a:t>
            </a: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79512" y="476672"/>
            <a:ext cx="8604448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50000"/>
              </a:lnSpc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Мау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выход из кризиса (при условии, если отскок нефтяных цен не затормозит реформирование экономики, и произойдет смена экономической модели) возможен после 2018 года.</a:t>
            </a:r>
          </a:p>
          <a:p>
            <a:pPr indent="457200" algn="just" fontAlgn="base">
              <a:lnSpc>
                <a:spcPct val="15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Георгий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Остапкович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(директор Центра конъюнктурных исследований ВШЭ): фактически мы вступили в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контрфазу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 другими странами. Другие страны выходят из этого кризиса, а наш экономический лайнер идет на жесткую посадку. Когда начнем восстанавливаться? - возможно, в 2016 году. Но нас ждут проблемные 2017 и 2018 годы. Выход из кризиса - не ранее 2019 года.</a:t>
            </a:r>
          </a:p>
          <a:p>
            <a:pPr indent="457200" algn="just">
              <a:lnSpc>
                <a:spcPct val="15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Евгений Ясин: валютный кризис – первая фаза более длительного и серьёзного, структурного кризиса – пройден. Но инвестиционный кризис грозит быть самым продолжительным. Его завершение обозначится только с началом роста инвестиций, причем – частных и более эффективных, чем наблюдавшиеся у нас до 2008 года. Для этого требуются серьёзные институциональные изменения. А такие изменения не дают быстрых результатов. </a:t>
            </a:r>
          </a:p>
          <a:p>
            <a:pPr indent="457200" algn="just">
              <a:lnSpc>
                <a:spcPct val="15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Игорь Николаев: 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структурны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 реформ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 невозможно провести в течение нескольких месяцев.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ыстро развернуть экономику от кризиса к росту не получится.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Российская экономика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400" b="1" smtClean="0">
                <a:latin typeface="Times New Roman" pitchFamily="18" charset="0"/>
                <a:cs typeface="Times New Roman" pitchFamily="18" charset="0"/>
              </a:rPr>
              <a:t>обречена на продолжительный тяжёлый кризис.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Мария Казакова –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к.э.н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., зам. зав. международной лабораторией изучения бюджетной устойчивости: по крайней мере, в ближайшие 3-5 лет выход России на новую траекторию роста крайне маловероятен  и может стать следствием либо появления новых факторов роста (таких как человеческий капитал), либо повышения качества существующих факторов, что возможно лишь за счет проведения серьезных структурных реформ экономики.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8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основании приведенных мнений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сохраняем «пессимистический» сценарий прогноза макроэкономических показателей, принятый для расчетов по модели развития локального рынка жилой недвижимости в июне 2014 года.</a:t>
            </a:r>
          </a:p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</a:p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					Риски отклонения от  прогноза:</a:t>
            </a:r>
          </a:p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- резкий рост нефтяных цен и отказ 						от структурных реформ;</a:t>
            </a:r>
          </a:p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- резкое падение нефтяных цен 							(Иран);  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/>
              <a:t>						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неадекватная реакция властей 						и населения, выражающаяся в 						отказе от баланса целей 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ресур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					сов и попытке принятия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искуст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					венных и неадекватных  мер для						ускорения роста (В.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Мау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).						            </a:t>
            </a:r>
          </a:p>
          <a:p>
            <a:pPr algn="just">
              <a:lnSpc>
                <a:spcPct val="150000"/>
              </a:lnSpc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</a:p>
          <a:p>
            <a:pPr indent="457200" algn="just">
              <a:lnSpc>
                <a:spcPct val="150000"/>
              </a:lnSpc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23528" y="1412776"/>
          <a:ext cx="5138737" cy="5011737"/>
        </p:xfrm>
        <a:graphic>
          <a:graphicData uri="http://schemas.openxmlformats.org/presentationml/2006/ole">
            <p:oleObj spid="_x0000_s58370" name="Диаграмма" r:id="rId3" imgW="5158728" imgH="5021652" progId="MSGraph.Chart.8">
              <p:embed/>
            </p:oleObj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11560" y="4725144"/>
            <a:ext cx="46085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9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13778</TotalTime>
  <Words>1970</Words>
  <Application>Microsoft Office PowerPoint</Application>
  <PresentationFormat>Экран (4:3)</PresentationFormat>
  <Paragraphs>248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Тема Office</vt:lpstr>
      <vt:lpstr>Диаграмма</vt:lpstr>
      <vt:lpstr>Диаграмма Microsoft Graph</vt:lpstr>
      <vt:lpstr> ООО Sternik’s Consulting www.realtymarket.ru  Стерник Г.М. профессор кафедры «Управление проектами и программами»  РЭУ им. Г.В. Плеханова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ООО Sternik’s Consulting www.realtymarket.ru  Стерник Г.М. профессор кафедры «Управление проектами и программами»  РЭУ им. Г.В. Плеханова, председатель комиссии по аттестации аналитиков рынка недвижимости РГР</dc:title>
  <dc:creator>Геннадий Моисеевич</dc:creator>
  <cp:lastModifiedBy>lenovo</cp:lastModifiedBy>
  <cp:revision>236</cp:revision>
  <dcterms:created xsi:type="dcterms:W3CDTF">2014-08-09T08:25:21Z</dcterms:created>
  <dcterms:modified xsi:type="dcterms:W3CDTF">2015-08-29T09:07:19Z</dcterms:modified>
</cp:coreProperties>
</file>