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82" r:id="rId6"/>
    <p:sldId id="281" r:id="rId7"/>
    <p:sldId id="283" r:id="rId8"/>
    <p:sldId id="273" r:id="rId9"/>
    <p:sldId id="274" r:id="rId10"/>
    <p:sldId id="280" r:id="rId11"/>
    <p:sldId id="275" r:id="rId12"/>
    <p:sldId id="269" r:id="rId13"/>
    <p:sldId id="268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pc" initials="u" lastIdx="0" clrIdx="0">
    <p:extLst>
      <p:ext uri="{19B8F6BF-5375-455C-9EA6-DF929625EA0E}">
        <p15:presenceInfo xmlns:p15="http://schemas.microsoft.com/office/powerpoint/2012/main" xmlns="" userId="user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434" autoAdjust="0"/>
  </p:normalViewPr>
  <p:slideViewPr>
    <p:cSldViewPr snapToGrid="0" snapToObjects="1">
      <p:cViewPr varScale="1">
        <p:scale>
          <a:sx n="69" d="100"/>
          <a:sy n="69" d="100"/>
        </p:scale>
        <p:origin x="-893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8272425249169441"/>
          <c:y val="8.1081081081081086E-2"/>
          <c:w val="0.63455149501661134"/>
          <c:h val="0.77220077220077232"/>
        </c:manualLayout>
      </c:layout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Цена</c:v>
                </c:pt>
              </c:strCache>
            </c:strRef>
          </c:tx>
          <c:spPr>
            <a:ln w="19716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168.5</c:v>
                </c:pt>
                <c:pt idx="1">
                  <c:v>185.5</c:v>
                </c:pt>
                <c:pt idx="2" formatCode="0.0">
                  <c:v>230.3</c:v>
                </c:pt>
                <c:pt idx="3">
                  <c:v>166.7</c:v>
                </c:pt>
                <c:pt idx="4">
                  <c:v>202</c:v>
                </c:pt>
              </c:numCache>
            </c:numRef>
          </c:val>
        </c:ser>
        <c:dLbls/>
        <c:marker val="1"/>
        <c:axId val="58174464"/>
        <c:axId val="58192640"/>
      </c:lineChart>
      <c:lineChart>
        <c:grouping val="standard"/>
        <c:ser>
          <c:idx val="0"/>
          <c:order val="1"/>
          <c:tx>
            <c:strRef>
              <c:f>Sheet1!$C$1</c:f>
              <c:strCache>
                <c:ptCount val="1"/>
                <c:pt idx="0">
                  <c:v>Поглощение</c:v>
                </c:pt>
              </c:strCache>
            </c:strRef>
          </c:tx>
          <c:spPr>
            <a:ln w="19716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0.0</c:formatCode>
                <c:ptCount val="5"/>
                <c:pt idx="0">
                  <c:v>346.2</c:v>
                </c:pt>
                <c:pt idx="1">
                  <c:v>532.4</c:v>
                </c:pt>
                <c:pt idx="2">
                  <c:v>764.4</c:v>
                </c:pt>
                <c:pt idx="3">
                  <c:v>1217</c:v>
                </c:pt>
                <c:pt idx="4" formatCode="General">
                  <c:v>1416</c:v>
                </c:pt>
              </c:numCache>
            </c:numRef>
          </c:val>
        </c:ser>
        <c:dLbls/>
        <c:marker val="1"/>
        <c:axId val="58194560"/>
        <c:axId val="67768704"/>
      </c:lineChart>
      <c:catAx>
        <c:axId val="58174464"/>
        <c:scaling>
          <c:orientation val="minMax"/>
        </c:scaling>
        <c:axPos val="b"/>
        <c:majorGridlines>
          <c:spPr>
            <a:ln w="492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192640"/>
        <c:crosses val="autoZero"/>
        <c:lblAlgn val="ctr"/>
        <c:lblOffset val="100"/>
        <c:tickLblSkip val="1"/>
        <c:tickMarkSkip val="1"/>
      </c:catAx>
      <c:valAx>
        <c:axId val="58192640"/>
        <c:scaling>
          <c:orientation val="minMax"/>
        </c:scaling>
        <c:axPos val="l"/>
        <c:majorGridlines>
          <c:spPr>
            <a:ln w="492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5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Средняя удельная цена, тыс. руб/кв.м</a:t>
                </a:r>
              </a:p>
            </c:rich>
          </c:tx>
          <c:layout>
            <c:manualLayout>
              <c:xMode val="edge"/>
              <c:yMode val="edge"/>
              <c:x val="6.6445182724252485E-3"/>
              <c:y val="5.4054054054054071E-2"/>
            </c:manualLayout>
          </c:layout>
          <c:spPr>
            <a:noFill/>
            <a:ln w="39432">
              <a:noFill/>
            </a:ln>
          </c:spPr>
        </c:title>
        <c:numFmt formatCode="General" sourceLinked="1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174464"/>
        <c:crosses val="autoZero"/>
        <c:crossBetween val="between"/>
      </c:valAx>
      <c:catAx>
        <c:axId val="58194560"/>
        <c:scaling>
          <c:orientation val="minMax"/>
        </c:scaling>
        <c:delete val="1"/>
        <c:axPos val="b"/>
        <c:numFmt formatCode="General" sourceLinked="1"/>
        <c:tickLblPos val="none"/>
        <c:crossAx val="67768704"/>
        <c:crosses val="autoZero"/>
        <c:lblAlgn val="ctr"/>
        <c:lblOffset val="100"/>
      </c:catAx>
      <c:valAx>
        <c:axId val="67768704"/>
        <c:scaling>
          <c:orientation val="minMax"/>
        </c:scaling>
        <c:axPos val="r"/>
        <c:title>
          <c:tx>
            <c:rich>
              <a:bodyPr/>
              <a:lstStyle/>
              <a:p>
                <a:pPr>
                  <a:defRPr sz="135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Объем поглощения,  тыс. кв.м.</a:t>
                </a:r>
              </a:p>
            </c:rich>
          </c:tx>
          <c:layout>
            <c:manualLayout>
              <c:xMode val="edge"/>
              <c:yMode val="edge"/>
              <c:x val="0.92691029900332222"/>
              <c:y val="0.18532818532818535"/>
            </c:manualLayout>
          </c:layout>
          <c:spPr>
            <a:noFill/>
            <a:ln w="39432">
              <a:noFill/>
            </a:ln>
          </c:spPr>
        </c:title>
        <c:numFmt formatCode="0" sourceLinked="0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58194560"/>
        <c:crosses val="max"/>
        <c:crossBetween val="between"/>
      </c:valAx>
      <c:spPr>
        <a:solidFill>
          <a:schemeClr val="tx1"/>
        </a:solidFill>
        <a:ln w="4929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9618253054108982"/>
          <c:y val="0.61077479575775684"/>
          <c:w val="0.37541528239202671"/>
          <c:h val="0.14671814671814676"/>
        </c:manualLayout>
      </c:layout>
      <c:spPr>
        <a:solidFill>
          <a:srgbClr val="FFFFFF"/>
        </a:solidFill>
        <a:ln w="4929">
          <a:solidFill>
            <a:srgbClr val="000000"/>
          </a:solidFill>
          <a:prstDash val="solid"/>
        </a:ln>
      </c:spPr>
      <c:txPr>
        <a:bodyPr/>
        <a:lstStyle/>
        <a:p>
          <a:pPr>
            <a:defRPr sz="1281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 w="4929">
      <a:solidFill>
        <a:srgbClr val="000000"/>
      </a:solidFill>
      <a:prstDash val="solid"/>
    </a:ln>
  </c:spPr>
  <c:txPr>
    <a:bodyPr/>
    <a:lstStyle/>
    <a:p>
      <a:pPr>
        <a:defRPr sz="135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713286713286713"/>
          <c:y val="8.1081081081081086E-2"/>
          <c:w val="0.66433566433566449"/>
          <c:h val="0.77220077220077243"/>
        </c:manualLayout>
      </c:layout>
      <c:lineChart>
        <c:grouping val="standard"/>
        <c:ser>
          <c:idx val="1"/>
          <c:order val="0"/>
          <c:tx>
            <c:strRef>
              <c:f>Sheet1!$B$1</c:f>
              <c:strCache>
                <c:ptCount val="1"/>
                <c:pt idx="0">
                  <c:v>выручка</c:v>
                </c:pt>
              </c:strCache>
            </c:strRef>
          </c:tx>
          <c:spPr>
            <a:ln w="19715">
              <a:solidFill>
                <a:srgbClr val="FF00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58.3</c:v>
                </c:pt>
                <c:pt idx="1">
                  <c:v>98.8</c:v>
                </c:pt>
                <c:pt idx="2">
                  <c:v>176</c:v>
                </c:pt>
                <c:pt idx="3" formatCode="#,##0.00">
                  <c:v>202.87389999999999</c:v>
                </c:pt>
                <c:pt idx="4" formatCode="#,##0.00">
                  <c:v>286.03199999999987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инвестиции</c:v>
                </c:pt>
              </c:strCache>
            </c:strRef>
          </c:tx>
          <c:spPr>
            <a:ln w="19715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58.6</c:v>
                </c:pt>
                <c:pt idx="1">
                  <c:v>56.7</c:v>
                </c:pt>
                <c:pt idx="2">
                  <c:v>63.1</c:v>
                </c:pt>
                <c:pt idx="3">
                  <c:v>98.4</c:v>
                </c:pt>
                <c:pt idx="4" formatCode="#,##0.00">
                  <c:v>97.17789999999998</c:v>
                </c:pt>
              </c:numCache>
            </c:numRef>
          </c:val>
        </c:ser>
        <c:dLbls/>
        <c:marker val="1"/>
        <c:axId val="68509696"/>
        <c:axId val="68511232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доходность</c:v>
                </c:pt>
              </c:strCache>
            </c:strRef>
          </c:tx>
          <c:spPr>
            <a:ln w="19715">
              <a:solidFill>
                <a:srgbClr val="FF0000"/>
              </a:solidFill>
              <a:prstDash val="solid"/>
            </a:ln>
          </c:spPr>
          <c:marker>
            <c:symbol val="triangle"/>
            <c:size val="7"/>
            <c:spPr>
              <a:solidFill>
                <a:srgbClr val="FFFF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-0.5</c:v>
                </c:pt>
                <c:pt idx="1">
                  <c:v>74.2</c:v>
                </c:pt>
                <c:pt idx="2">
                  <c:v>179</c:v>
                </c:pt>
                <c:pt idx="3">
                  <c:v>106.1</c:v>
                </c:pt>
                <c:pt idx="4">
                  <c:v>194.3</c:v>
                </c:pt>
              </c:numCache>
            </c:numRef>
          </c:val>
        </c:ser>
        <c:dLbls/>
        <c:marker val="1"/>
        <c:axId val="68513152"/>
        <c:axId val="68539520"/>
      </c:lineChart>
      <c:catAx>
        <c:axId val="68509696"/>
        <c:scaling>
          <c:orientation val="minMax"/>
        </c:scaling>
        <c:axPos val="b"/>
        <c:majorGridlines>
          <c:spPr>
            <a:ln w="492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8511232"/>
        <c:crosses val="autoZero"/>
        <c:lblAlgn val="ctr"/>
        <c:lblOffset val="100"/>
        <c:tickLblSkip val="1"/>
        <c:tickMarkSkip val="1"/>
      </c:catAx>
      <c:valAx>
        <c:axId val="68511232"/>
        <c:scaling>
          <c:orientation val="minMax"/>
        </c:scaling>
        <c:axPos val="l"/>
        <c:majorGridlines>
          <c:spPr>
            <a:ln w="4929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5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Выручка и инвестиции, млрд руб.
</a:t>
                </a:r>
              </a:p>
            </c:rich>
          </c:tx>
          <c:layout>
            <c:manualLayout>
              <c:xMode val="edge"/>
              <c:yMode val="edge"/>
              <c:x val="6.9930069930069939E-3"/>
              <c:y val="0.12355212355212357"/>
            </c:manualLayout>
          </c:layout>
          <c:spPr>
            <a:noFill/>
            <a:ln w="39429">
              <a:noFill/>
            </a:ln>
          </c:spPr>
        </c:title>
        <c:numFmt formatCode="General" sourceLinked="1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8509696"/>
        <c:crosses val="autoZero"/>
        <c:crossBetween val="between"/>
      </c:valAx>
      <c:catAx>
        <c:axId val="68513152"/>
        <c:scaling>
          <c:orientation val="minMax"/>
        </c:scaling>
        <c:delete val="1"/>
        <c:axPos val="b"/>
        <c:numFmt formatCode="General" sourceLinked="1"/>
        <c:tickLblPos val="none"/>
        <c:crossAx val="68539520"/>
        <c:crossesAt val="-20"/>
        <c:auto val="1"/>
        <c:lblAlgn val="ctr"/>
        <c:lblOffset val="100"/>
      </c:catAx>
      <c:valAx>
        <c:axId val="68539520"/>
        <c:scaling>
          <c:orientation val="minMax"/>
          <c:max val="270"/>
          <c:min val="-20"/>
        </c:scaling>
        <c:axPos val="r"/>
        <c:title>
          <c:tx>
            <c:rich>
              <a:bodyPr/>
              <a:lstStyle/>
              <a:p>
                <a:pPr>
                  <a:defRPr sz="135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Индекс доходности, </a:t>
                </a:r>
                <a:r>
                  <a:rPr lang="en-US"/>
                  <a:t>Idd, %</a:t>
                </a:r>
              </a:p>
            </c:rich>
          </c:tx>
          <c:layout>
            <c:manualLayout>
              <c:xMode val="edge"/>
              <c:yMode val="edge"/>
              <c:x val="0.92307692307692302"/>
              <c:y val="0.18918918918918923"/>
            </c:manualLayout>
          </c:layout>
          <c:spPr>
            <a:noFill/>
            <a:ln w="39429">
              <a:noFill/>
            </a:ln>
          </c:spPr>
        </c:title>
        <c:numFmt formatCode="General" sourceLinked="1"/>
        <c:majorTickMark val="cross"/>
        <c:tickLblPos val="nextTo"/>
        <c:spPr>
          <a:ln w="492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58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8513152"/>
        <c:crosses val="max"/>
        <c:crossBetween val="between"/>
        <c:majorUnit val="20"/>
      </c:valAx>
      <c:spPr>
        <a:solidFill>
          <a:schemeClr val="tx1"/>
        </a:solidFill>
        <a:ln w="4929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7832167832167831"/>
          <c:y val="8.1081081081081086E-2"/>
          <c:w val="0.40209790209790208"/>
          <c:h val="0.20849420849420852"/>
        </c:manualLayout>
      </c:layout>
      <c:spPr>
        <a:solidFill>
          <a:srgbClr val="FFFFFF"/>
        </a:solidFill>
        <a:ln w="4929">
          <a:solidFill>
            <a:srgbClr val="000000"/>
          </a:solidFill>
          <a:prstDash val="solid"/>
        </a:ln>
      </c:spPr>
      <c:txPr>
        <a:bodyPr/>
        <a:lstStyle/>
        <a:p>
          <a:pPr>
            <a:defRPr sz="1281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 w="4929">
      <a:solidFill>
        <a:srgbClr val="000000"/>
      </a:solidFill>
      <a:prstDash val="solid"/>
    </a:ln>
  </c:spPr>
  <c:txPr>
    <a:bodyPr/>
    <a:lstStyle/>
    <a:p>
      <a:pPr>
        <a:defRPr sz="1358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5596330275229367"/>
          <c:y val="9.3117408906882623E-2"/>
          <c:w val="0.62996941896024461"/>
          <c:h val="0.74089068825910953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Средняя цена предложения, тыс. руб./кв.м.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Эконом</c:v>
                </c:pt>
                <c:pt idx="1">
                  <c:v>Комфорт</c:v>
                </c:pt>
                <c:pt idx="2">
                  <c:v>Бизнес</c:v>
                </c:pt>
                <c:pt idx="3">
                  <c:v>Элитный</c:v>
                </c:pt>
                <c:pt idx="4">
                  <c:v>Все классы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123.2</c:v>
                </c:pt>
                <c:pt idx="1">
                  <c:v>152.1</c:v>
                </c:pt>
                <c:pt idx="2">
                  <c:v>228.3</c:v>
                </c:pt>
                <c:pt idx="3">
                  <c:v>472</c:v>
                </c:pt>
                <c:pt idx="4">
                  <c:v>202</c:v>
                </c:pt>
              </c:numCache>
            </c:numRef>
          </c:val>
        </c:ser>
        <c:dLbls>
          <c:showVal val="1"/>
        </c:dLbls>
        <c:axId val="69730688"/>
        <c:axId val="69732224"/>
      </c:barChart>
      <c:catAx>
        <c:axId val="697306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9732224"/>
        <c:crosses val="autoZero"/>
        <c:auto val="1"/>
        <c:lblAlgn val="ctr"/>
        <c:lblOffset val="100"/>
        <c:tickLblSkip val="1"/>
        <c:tickMarkSkip val="1"/>
      </c:catAx>
      <c:valAx>
        <c:axId val="69732224"/>
        <c:scaling>
          <c:orientation val="minMax"/>
          <c:max val="550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Средняя удельная цена предложения, тыс. руб./кв.м.</a:t>
                </a:r>
              </a:p>
            </c:rich>
          </c:tx>
          <c:layout>
            <c:manualLayout>
              <c:xMode val="edge"/>
              <c:yMode val="edge"/>
              <c:x val="1.9877675840978597E-2"/>
              <c:y val="2.4291497975708502E-2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9730688"/>
        <c:crosses val="autoZero"/>
        <c:crossBetween val="between"/>
        <c:minorUnit val="100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79969418960244654"/>
          <c:y val="0.38461538461538469"/>
          <c:w val="0.19859260473345083"/>
          <c:h val="0.2672064777327936"/>
        </c:manualLayout>
      </c:layout>
      <c:spPr>
        <a:solidFill>
          <a:schemeClr val="tx1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75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3527973609086955"/>
          <c:y val="5.5734611069754789E-2"/>
          <c:w val="0.65114421820963053"/>
          <c:h val="0.7609561752988048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Средняя стоимость строительства, тыс. руб./кв.м.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5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Эконом</c:v>
                </c:pt>
                <c:pt idx="1">
                  <c:v>Комфорт</c:v>
                </c:pt>
                <c:pt idx="2">
                  <c:v>Бизнес</c:v>
                </c:pt>
                <c:pt idx="3">
                  <c:v>Элитный</c:v>
                </c:pt>
                <c:pt idx="4">
                  <c:v>Все классы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63.3</c:v>
                </c:pt>
                <c:pt idx="1">
                  <c:v>71.099999999999994</c:v>
                </c:pt>
                <c:pt idx="2">
                  <c:v>129.5</c:v>
                </c:pt>
                <c:pt idx="3">
                  <c:v>258.2</c:v>
                </c:pt>
                <c:pt idx="4">
                  <c:v>108.7</c:v>
                </c:pt>
              </c:numCache>
            </c:numRef>
          </c:val>
        </c:ser>
        <c:dLbls>
          <c:showVal val="1"/>
        </c:dLbls>
        <c:axId val="69778816"/>
        <c:axId val="69883008"/>
      </c:barChart>
      <c:catAx>
        <c:axId val="69778816"/>
        <c:scaling>
          <c:orientation val="minMax"/>
        </c:scaling>
        <c:axPos val="b"/>
        <c:numFmt formatCode="General" sourceLinked="1"/>
        <c:tickLblPos val="low"/>
        <c:spPr>
          <a:ln w="6350">
            <a:noFill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9883008"/>
        <c:crosses val="autoZero"/>
        <c:auto val="1"/>
        <c:lblAlgn val="ctr"/>
        <c:lblOffset val="100"/>
        <c:tickLblSkip val="1"/>
        <c:tickMarkSkip val="1"/>
      </c:catAx>
      <c:valAx>
        <c:axId val="698830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Средняя стоимость строительства, тыс. руб./кв.м.</a:t>
                </a:r>
              </a:p>
            </c:rich>
          </c:tx>
          <c:layout>
            <c:manualLayout>
              <c:xMode val="edge"/>
              <c:yMode val="edge"/>
              <c:x val="9.0308966172821248E-3"/>
              <c:y val="0.10643991738050054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9778816"/>
        <c:crosses val="autoZero"/>
        <c:crossBetween val="between"/>
      </c:valAx>
      <c:spPr>
        <a:solidFill>
          <a:srgbClr val="FFFFFF"/>
        </a:solidFill>
        <a:ln w="12700">
          <a:solidFill>
            <a:srgbClr val="FFFFFF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870129870129869"/>
          <c:y val="0.35059760956175301"/>
          <c:w val="0.1964285714285714"/>
          <c:h val="0.26294820717131479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6518010291595"/>
          <c:y val="9.0909090909090939E-2"/>
          <c:w val="0.72727272727272729"/>
          <c:h val="0.7027972027972028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Цена предложения</c:v>
                </c:pt>
              </c:strCache>
            </c:strRef>
          </c:tx>
          <c:spPr>
            <a:ln w="19522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Sheet1!$B$1:$F$1</c:f>
              <c:strCache>
                <c:ptCount val="5"/>
                <c:pt idx="0">
                  <c:v>Эконом</c:v>
                </c:pt>
                <c:pt idx="1">
                  <c:v>Комфорт</c:v>
                </c:pt>
                <c:pt idx="2">
                  <c:v>Бизнес</c:v>
                </c:pt>
                <c:pt idx="3">
                  <c:v>Элитный</c:v>
                </c:pt>
                <c:pt idx="4">
                  <c:v>Все классы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123.2</c:v>
                </c:pt>
                <c:pt idx="1">
                  <c:v>152.1</c:v>
                </c:pt>
                <c:pt idx="2">
                  <c:v>228.3</c:v>
                </c:pt>
                <c:pt idx="3">
                  <c:v>472</c:v>
                </c:pt>
                <c:pt idx="4">
                  <c:v>215.1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Стоимость стр-ва</c:v>
                </c:pt>
              </c:strCache>
            </c:strRef>
          </c:tx>
          <c:spPr>
            <a:ln w="19522">
              <a:solidFill>
                <a:srgbClr val="FF00FF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Sheet1!$B$1:$F$1</c:f>
              <c:strCache>
                <c:ptCount val="5"/>
                <c:pt idx="0">
                  <c:v>Эконом</c:v>
                </c:pt>
                <c:pt idx="1">
                  <c:v>Комфорт</c:v>
                </c:pt>
                <c:pt idx="2">
                  <c:v>Бизнес</c:v>
                </c:pt>
                <c:pt idx="3">
                  <c:v>Элитный</c:v>
                </c:pt>
                <c:pt idx="4">
                  <c:v>Все классы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63.3</c:v>
                </c:pt>
                <c:pt idx="1">
                  <c:v>71.099999999999994</c:v>
                </c:pt>
                <c:pt idx="2">
                  <c:v>129.5</c:v>
                </c:pt>
                <c:pt idx="3">
                  <c:v>258.2</c:v>
                </c:pt>
                <c:pt idx="4">
                  <c:v>108.7</c:v>
                </c:pt>
              </c:numCache>
            </c:numRef>
          </c:val>
        </c:ser>
        <c:dLbls/>
        <c:marker val="1"/>
        <c:axId val="69871872"/>
        <c:axId val="70012928"/>
      </c:lineChart>
      <c:lineChart>
        <c:grouping val="standard"/>
        <c:ser>
          <c:idx val="2"/>
          <c:order val="2"/>
          <c:tx>
            <c:strRef>
              <c:f>Sheet1!$A$4</c:f>
              <c:strCache>
                <c:ptCount val="1"/>
                <c:pt idx="0">
                  <c:v>Доходность</c:v>
                </c:pt>
              </c:strCache>
            </c:strRef>
          </c:tx>
          <c:spPr>
            <a:ln w="19522">
              <a:solidFill>
                <a:srgbClr val="FF0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FFFF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Sheet1!$B$1:$F$1</c:f>
              <c:strCache>
                <c:ptCount val="5"/>
                <c:pt idx="0">
                  <c:v>Эконом</c:v>
                </c:pt>
                <c:pt idx="1">
                  <c:v>Комфорт</c:v>
                </c:pt>
                <c:pt idx="2">
                  <c:v>Бизнес</c:v>
                </c:pt>
                <c:pt idx="3">
                  <c:v>Элитный</c:v>
                </c:pt>
                <c:pt idx="4">
                  <c:v>Все классы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94.7</c:v>
                </c:pt>
                <c:pt idx="1">
                  <c:v>114</c:v>
                </c:pt>
                <c:pt idx="2">
                  <c:v>76.2</c:v>
                </c:pt>
                <c:pt idx="3">
                  <c:v>82.8</c:v>
                </c:pt>
                <c:pt idx="4">
                  <c:v>98</c:v>
                </c:pt>
              </c:numCache>
            </c:numRef>
          </c:val>
        </c:ser>
        <c:dLbls/>
        <c:marker val="1"/>
        <c:axId val="70014848"/>
        <c:axId val="70016384"/>
      </c:lineChart>
      <c:catAx>
        <c:axId val="69871872"/>
        <c:scaling>
          <c:orientation val="minMax"/>
        </c:scaling>
        <c:axPos val="b"/>
        <c:majorGridlines>
          <c:spPr>
            <a:ln w="4881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48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2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12928"/>
        <c:crosses val="autoZero"/>
        <c:auto val="1"/>
        <c:lblAlgn val="ctr"/>
        <c:lblOffset val="100"/>
        <c:tickLblSkip val="1"/>
        <c:tickMarkSkip val="1"/>
      </c:catAx>
      <c:valAx>
        <c:axId val="70012928"/>
        <c:scaling>
          <c:orientation val="minMax"/>
          <c:max val="700"/>
        </c:scaling>
        <c:axPos val="l"/>
        <c:majorGridlines>
          <c:spPr>
            <a:ln w="4881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4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Средняя удельная цена и стоимость строительства, тыс. руб./кв.м</a:t>
                </a:r>
              </a:p>
            </c:rich>
          </c:tx>
          <c:layout>
            <c:manualLayout>
              <c:xMode val="edge"/>
              <c:yMode val="edge"/>
              <c:x val="0"/>
              <c:y val="0.11888111888111889"/>
            </c:manualLayout>
          </c:layout>
          <c:spPr>
            <a:noFill/>
            <a:ln w="39044">
              <a:noFill/>
            </a:ln>
          </c:spPr>
        </c:title>
        <c:numFmt formatCode="General" sourceLinked="1"/>
        <c:tickLblPos val="nextTo"/>
        <c:spPr>
          <a:ln w="48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52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9871872"/>
        <c:crosses val="autoZero"/>
        <c:crossBetween val="between"/>
      </c:valAx>
      <c:catAx>
        <c:axId val="70014848"/>
        <c:scaling>
          <c:orientation val="minMax"/>
        </c:scaling>
        <c:delete val="1"/>
        <c:axPos val="b"/>
        <c:numFmt formatCode="General" sourceLinked="1"/>
        <c:tickLblPos val="none"/>
        <c:crossAx val="70016384"/>
        <c:crosses val="autoZero"/>
        <c:auto val="1"/>
        <c:lblAlgn val="ctr"/>
        <c:lblOffset val="100"/>
      </c:catAx>
      <c:valAx>
        <c:axId val="70016384"/>
        <c:scaling>
          <c:orientation val="minMax"/>
          <c:max val="120"/>
          <c:min val="-40"/>
        </c:scaling>
        <c:axPos val="r"/>
        <c:title>
          <c:tx>
            <c:rich>
              <a:bodyPr/>
              <a:lstStyle/>
              <a:p>
                <a:pPr>
                  <a:defRPr sz="1345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ru-RU"/>
                  <a:t>Индекс доходности </a:t>
                </a:r>
                <a:r>
                  <a:rPr lang="en-US"/>
                  <a:t>Idd, %</a:t>
                </a:r>
              </a:p>
            </c:rich>
          </c:tx>
          <c:layout>
            <c:manualLayout>
              <c:xMode val="edge"/>
              <c:yMode val="edge"/>
              <c:x val="0.9502572898799313"/>
              <c:y val="0.18531468531468531"/>
            </c:manualLayout>
          </c:layout>
          <c:spPr>
            <a:noFill/>
            <a:ln w="39044">
              <a:noFill/>
            </a:ln>
          </c:spPr>
        </c:title>
        <c:numFmt formatCode="General" sourceLinked="1"/>
        <c:majorTickMark val="cross"/>
        <c:tickLblPos val="nextTo"/>
        <c:spPr>
          <a:ln w="488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14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70014848"/>
        <c:crosses val="max"/>
        <c:crossBetween val="between"/>
        <c:majorUnit val="20"/>
      </c:valAx>
      <c:spPr>
        <a:solidFill>
          <a:srgbClr val="FFFFFF"/>
        </a:solidFill>
        <a:ln w="19522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5989045038024019"/>
          <c:y val="0.26424598467320881"/>
          <c:w val="0.22812730651170718"/>
          <c:h val="0.25524475524475532"/>
        </c:manualLayout>
      </c:layout>
      <c:spPr>
        <a:solidFill>
          <a:schemeClr val="tx1"/>
        </a:solidFill>
        <a:ln w="4881">
          <a:solidFill>
            <a:srgbClr val="000000"/>
          </a:solidFill>
          <a:prstDash val="solid"/>
        </a:ln>
      </c:spPr>
      <c:txPr>
        <a:bodyPr/>
        <a:lstStyle/>
        <a:p>
          <a:pPr>
            <a:defRPr sz="1268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845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771D3-DEBD-43C2-BD6B-D87E5355D957}" type="datetimeFigureOut">
              <a:rPr lang="ru-RU" smtClean="0"/>
              <a:pPr/>
              <a:t>26.09.2015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6B2E5-AB3C-497E-A322-1083BCF5F7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381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6B2E5-AB3C-497E-A322-1083BCF5F7A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0597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06B2E5-AB3C-497E-A322-1083BCF5F7A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17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40AE9-C781-464A-B87B-8B8DD28C7132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0273DB0-9904-4E40-8F27-0FF7BC696E9E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D666-8729-41EA-9FFF-27CF59B68DD0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003D174-EBC1-4640-AF54-D3050210F4ED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BA19-9C6E-40C9-9C55-34706C214F68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 cstate="print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B551DD6E-89BA-404F-A309-DE00DBB1B7C8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29736-927F-4DF4-B6C5-E555538B1CC2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3CAF-B317-4DEC-98E9-58699B0A0BBC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print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745-B3A2-468C-93FB-D0CB78A9149F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F09D-26D3-4935-A585-1810D4B24DFA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 cstate="print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78E6-FA4C-44C5-A007-7D7A08FB6993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5D85-678D-411D-A277-7AC826D6DD46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 cstate="print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1666-E3ED-4A09-BE8A-851F6F0596D3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print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D0A7F4E-46F0-4B0C-92B8-103CD2E47614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print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A697FAC-BCA8-445F-961D-87CC4D77D8DE}" type="datetime1">
              <a:rPr lang="en-US" smtClean="0"/>
              <a:pPr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0" y="109185"/>
            <a:ext cx="9156590" cy="2825086"/>
          </a:xfrm>
        </p:spPr>
        <p:txBody>
          <a:bodyPr/>
          <a:lstStyle/>
          <a:p>
            <a:r>
              <a:rPr lang="ru-RU" sz="4400" b="1" dirty="0" smtClean="0">
                <a:effectLst/>
              </a:rPr>
              <a:t>ОЦЕНКА </a:t>
            </a:r>
            <a:r>
              <a:rPr lang="ru-RU" sz="4400" b="1" dirty="0">
                <a:effectLst/>
              </a:rPr>
              <a:t>СРЕДНЕРЫНОЧНОЙ </a:t>
            </a:r>
            <a:r>
              <a:rPr lang="ru-RU" sz="4400" b="1" dirty="0" smtClean="0">
                <a:effectLst/>
              </a:rPr>
              <a:t>ДОХОДНОСТИ ДЕВЕЛОПЕРСКИХ ОПЕРАЦИЙ В ЖИЛУЮ НЕДВИЖИМОСТЬ </a:t>
            </a:r>
            <a:endParaRPr lang="ru-RU" sz="4400" b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30805" y="5105400"/>
            <a:ext cx="4925785" cy="1597729"/>
          </a:xfrm>
        </p:spPr>
        <p:txBody>
          <a:bodyPr>
            <a:normAutofit/>
          </a:bodyPr>
          <a:lstStyle/>
          <a:p>
            <a:pPr algn="l"/>
            <a:r>
              <a:rPr lang="ru-RU" sz="2200" i="1" dirty="0">
                <a:solidFill>
                  <a:srgbClr val="000000"/>
                </a:solidFill>
                <a:latin typeface="Lucida Grande CY"/>
                <a:cs typeface="Lucida Grande CY"/>
              </a:rPr>
              <a:t>А</a:t>
            </a:r>
            <a:r>
              <a:rPr lang="ru-RU" sz="2200" i="1" dirty="0" smtClean="0">
                <a:solidFill>
                  <a:srgbClr val="000000"/>
                </a:solidFill>
                <a:latin typeface="Lucida Grande CY"/>
                <a:cs typeface="Lucida Grande CY"/>
              </a:rPr>
              <a:t>спирант </a:t>
            </a:r>
            <a:r>
              <a:rPr lang="ru-RU" sz="2200" i="1" dirty="0">
                <a:solidFill>
                  <a:srgbClr val="000000"/>
                </a:solidFill>
                <a:latin typeface="Lucida Grande CY"/>
                <a:cs typeface="Lucida Grande CY"/>
              </a:rPr>
              <a:t>РЭУ им. Г.В. Плеханова</a:t>
            </a:r>
          </a:p>
          <a:p>
            <a:pPr algn="l"/>
            <a:r>
              <a:rPr lang="ru-RU" sz="2200" i="1" dirty="0" err="1">
                <a:solidFill>
                  <a:srgbClr val="000000"/>
                </a:solidFill>
                <a:latin typeface="Lucida Grande CY"/>
                <a:cs typeface="Lucida Grande CY"/>
              </a:rPr>
              <a:t>Поплевина</a:t>
            </a:r>
            <a:r>
              <a:rPr lang="ru-RU" sz="2200" i="1" dirty="0">
                <a:solidFill>
                  <a:srgbClr val="000000"/>
                </a:solidFill>
                <a:latin typeface="Lucida Grande CY"/>
                <a:cs typeface="Lucida Grande CY"/>
              </a:rPr>
              <a:t> Диана</a:t>
            </a:r>
            <a:r>
              <a:rPr lang="ru-RU" sz="2200" i="1" dirty="0" smtClean="0">
                <a:latin typeface="Lucida Grande CY"/>
                <a:cs typeface="Lucida Grande CY"/>
              </a:rPr>
              <a:t/>
            </a:r>
            <a:br>
              <a:rPr lang="ru-RU" sz="2200" i="1" dirty="0" smtClean="0">
                <a:latin typeface="Lucida Grande CY"/>
                <a:cs typeface="Lucida Grande CY"/>
              </a:rPr>
            </a:br>
            <a:endParaRPr lang="ru-RU" sz="2200" i="1" dirty="0">
              <a:latin typeface="Lucida Grande CY"/>
              <a:cs typeface="Lucida Grande CY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293" y="3603009"/>
            <a:ext cx="3255126" cy="310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5555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ЦЕНА ПРЕДЛОЖЕНИЯ И СТОИМОСТЬ СТРОИТЕЛЬСТВА ПО ПОТРЕБИТЕЛЬСКИМ КЛАССАМ В 2014 ГОДУ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79463" y="134592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1161566"/>
              </p:ext>
            </p:extLst>
          </p:nvPr>
        </p:nvGraphicFramePr>
        <p:xfrm>
          <a:off x="830262" y="1407465"/>
          <a:ext cx="7412985" cy="2184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3455191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Рис.2. Средняя удельная цена предложения на первичном рынке жилья г. Москвы в разрезе потребительских классов в 2014 г., тыс. руб./м2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40991" y="314983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92904774"/>
              </p:ext>
            </p:extLst>
          </p:nvPr>
        </p:nvGraphicFramePr>
        <p:xfrm>
          <a:off x="1020762" y="3896445"/>
          <a:ext cx="7222486" cy="238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6111675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Рис. 3. Средняя стоимость строительства в разрезе потребительских классов по данным проектных деклараций в г. Москве в 2014 г., тыс. руб./м2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267200" y="6431300"/>
            <a:ext cx="609600" cy="365125"/>
          </a:xfrm>
        </p:spPr>
        <p:txBody>
          <a:bodyPr/>
          <a:lstStyle/>
          <a:p>
            <a:fld id="{74C7E049-B585-4EE6-96C0-EEB30EAA14F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54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ru-RU" sz="3000" b="1" dirty="0" smtClean="0">
                <a:latin typeface="Lucida Grande CY"/>
                <a:cs typeface="Lucida Grande CY"/>
              </a:rPr>
              <a:t>ИНТЕРПРЕТАЦИЯ РЕЗУЛЬТАТОВ РАСЧЕТА СРЕДНЕРЫНОЧНОЙ ДОХОДНОСТИ ПО ПОТРЕБИТЕЛЬКИМ КЛАССАМ В 2014 ГОДУ</a:t>
            </a:r>
            <a:endParaRPr lang="ru-RU" sz="3000" b="1" dirty="0">
              <a:latin typeface="Lucida Grande CY"/>
              <a:cs typeface="Lucida Grande CY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50715"/>
            <a:ext cx="9144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Результаты расчета </a:t>
            </a:r>
            <a:r>
              <a:rPr lang="ru-RU" sz="1900" dirty="0" smtClean="0">
                <a:solidFill>
                  <a:srgbClr val="000000"/>
                </a:solidFill>
              </a:rPr>
              <a:t>среднерыночной доходности и исходные данные по варианту методики №1а демонстрируются на рис. 4.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П</a:t>
            </a:r>
            <a:r>
              <a:rPr lang="ru-RU" sz="1900" dirty="0" smtClean="0">
                <a:solidFill>
                  <a:srgbClr val="000000"/>
                </a:solidFill>
              </a:rPr>
              <a:t>о итогам </a:t>
            </a:r>
            <a:r>
              <a:rPr lang="ru-RU" sz="1900" dirty="0">
                <a:solidFill>
                  <a:srgbClr val="000000"/>
                </a:solidFill>
              </a:rPr>
              <a:t>произведенных расчетов, было установлено, что средняя доходность девелоперских операций на первичном рынке жилья г. Москвы</a:t>
            </a:r>
            <a:r>
              <a:rPr lang="ru-RU" sz="1900" i="1" dirty="0">
                <a:solidFill>
                  <a:srgbClr val="000000"/>
                </a:solidFill>
              </a:rPr>
              <a:t> </a:t>
            </a:r>
            <a:r>
              <a:rPr lang="ru-RU" sz="1900" dirty="0">
                <a:solidFill>
                  <a:srgbClr val="000000"/>
                </a:solidFill>
              </a:rPr>
              <a:t>в 2014 г., включая все потребительские классы, составила 85,9%. При этом наиболее доходным инвестированием для девелоперов оказался комфорт-класс с </a:t>
            </a:r>
            <a:r>
              <a:rPr lang="ru-RU" sz="1900" dirty="0" smtClean="0">
                <a:solidFill>
                  <a:srgbClr val="000000"/>
                </a:solidFill>
              </a:rPr>
              <a:t>доходностью </a:t>
            </a:r>
            <a:r>
              <a:rPr lang="ru-RU" sz="1900" dirty="0">
                <a:solidFill>
                  <a:srgbClr val="000000"/>
                </a:solidFill>
              </a:rPr>
              <a:t>– 114 %, следом за ним эконом-класс – 94,7%. Элитный класс показывает доходность девелоперских операций на несколько пунктов ниже средней по всем классам – 82,8%. Самые низкие результаты в бизнес-классе с доходностью 76,2 %.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Высокая доходность комфорт-класса объясняется практически не отличающейся средней стоимостью строительства по сравнению с эконом-классом (71,1 и 63,3 тыс. руб./кв. м. соответственно, рис. </a:t>
            </a:r>
            <a:r>
              <a:rPr lang="ru-RU" sz="1900" dirty="0" smtClean="0">
                <a:solidFill>
                  <a:srgbClr val="000000"/>
                </a:solidFill>
              </a:rPr>
              <a:t>3 ранее), </a:t>
            </a:r>
            <a:r>
              <a:rPr lang="ru-RU" sz="1900" dirty="0">
                <a:solidFill>
                  <a:srgbClr val="000000"/>
                </a:solidFill>
              </a:rPr>
              <a:t>при этом средняя цена предложения в этом классе выше на порядок (152,1 и 123,2 тыс. руб./кв. м. соответственно, рис. </a:t>
            </a:r>
            <a:r>
              <a:rPr lang="ru-RU" sz="1900" dirty="0" smtClean="0">
                <a:solidFill>
                  <a:srgbClr val="000000"/>
                </a:solidFill>
              </a:rPr>
              <a:t>2 ранее). </a:t>
            </a:r>
            <a:r>
              <a:rPr lang="ru-RU" sz="1900" dirty="0">
                <a:solidFill>
                  <a:srgbClr val="000000"/>
                </a:solidFill>
              </a:rPr>
              <a:t>Уровень цены в комфорт-классе поддерживается, как уже </a:t>
            </a:r>
            <a:r>
              <a:rPr lang="ru-RU" sz="1900" dirty="0" smtClean="0">
                <a:solidFill>
                  <a:srgbClr val="000000"/>
                </a:solidFill>
              </a:rPr>
              <a:t>отмечалось, </a:t>
            </a:r>
            <a:r>
              <a:rPr lang="ru-RU" sz="1900" dirty="0">
                <a:solidFill>
                  <a:srgbClr val="000000"/>
                </a:solidFill>
              </a:rPr>
              <a:t>за счет спроса на объекты в Новой </a:t>
            </a:r>
            <a:r>
              <a:rPr lang="ru-RU" sz="1900" dirty="0" smtClean="0">
                <a:solidFill>
                  <a:srgbClr val="000000"/>
                </a:solidFill>
              </a:rPr>
              <a:t>Москве (среди которых преобладают объекты комфорт-класса).</a:t>
            </a:r>
            <a:endParaRPr lang="ru-RU" sz="1900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9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840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397557"/>
          </a:xfrm>
        </p:spPr>
        <p:txBody>
          <a:bodyPr/>
          <a:lstStyle/>
          <a:p>
            <a:pPr lvl="0"/>
            <a:r>
              <a:rPr lang="ru-RU" alt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И ИСХОДНЫЕ ДАННЫЕ РАСЧЕТА СРЕДНЕРЫНОЧНОЙ ДОХОДНОСТИ ПО ПОТРЕБИТЕЛЬСКИМ КЛАССАМ В 2014 ГОДУ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07496895"/>
              </p:ext>
            </p:extLst>
          </p:nvPr>
        </p:nvGraphicFramePr>
        <p:xfrm>
          <a:off x="296462" y="1688523"/>
          <a:ext cx="8581682" cy="4232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555654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Рис. 4. Результаты и исходные данные расчета среднерыночной доходности девелоперских операций на первичном рынке жилья г. Москвы в разрезе потребительских классов в 2014 г. (по варианту методики №1а)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3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азвание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ru-RU" b="1" dirty="0" smtClean="0">
                <a:latin typeface="Lucida Grande CY"/>
                <a:cs typeface="Lucida Grande CY"/>
              </a:rPr>
              <a:t>Выводы</a:t>
            </a:r>
            <a:endParaRPr lang="ru-RU" b="1" dirty="0">
              <a:latin typeface="Lucida Grande CY"/>
              <a:cs typeface="Lucida Grande CY"/>
            </a:endParaRPr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"/>
            <a:ext cx="1944307" cy="14582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" y="1728788"/>
            <a:ext cx="914399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</a:rPr>
              <a:t>Варианты методики </a:t>
            </a:r>
            <a:r>
              <a:rPr lang="ru-RU" sz="2400" dirty="0" smtClean="0">
                <a:solidFill>
                  <a:srgbClr val="000000"/>
                </a:solidFill>
              </a:rPr>
              <a:t>№2 </a:t>
            </a:r>
            <a:r>
              <a:rPr lang="ru-RU" sz="2400" dirty="0">
                <a:solidFill>
                  <a:srgbClr val="000000"/>
                </a:solidFill>
              </a:rPr>
              <a:t>и </a:t>
            </a:r>
            <a:r>
              <a:rPr lang="ru-RU" sz="2400" dirty="0" smtClean="0">
                <a:solidFill>
                  <a:srgbClr val="000000"/>
                </a:solidFill>
              </a:rPr>
              <a:t>№3 наиболее точны, поскольку учитывают </a:t>
            </a:r>
            <a:r>
              <a:rPr lang="ru-RU" sz="2400" dirty="0">
                <a:solidFill>
                  <a:srgbClr val="000000"/>
                </a:solidFill>
              </a:rPr>
              <a:t>различия в объеме реализованных за период площадей и объеме профинансированного </a:t>
            </a:r>
            <a:r>
              <a:rPr lang="ru-RU" sz="2400" dirty="0" smtClean="0">
                <a:solidFill>
                  <a:srgbClr val="000000"/>
                </a:solidFill>
              </a:rPr>
              <a:t>строительства. </a:t>
            </a:r>
            <a:endParaRPr lang="ru-RU" sz="2400" dirty="0">
              <a:solidFill>
                <a:srgbClr val="000000"/>
              </a:solidFill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</a:rPr>
              <a:t>Актуальные </a:t>
            </a:r>
            <a:r>
              <a:rPr lang="ru-RU" sz="2400" dirty="0">
                <a:solidFill>
                  <a:srgbClr val="000000"/>
                </a:solidFill>
              </a:rPr>
              <a:t>и достоверные данные по объемам поглощения делают результаты </a:t>
            </a:r>
            <a:r>
              <a:rPr lang="ru-RU" sz="2400" dirty="0" smtClean="0">
                <a:solidFill>
                  <a:srgbClr val="000000"/>
                </a:solidFill>
              </a:rPr>
              <a:t>расчетов по варианту методики №3 наиболее </a:t>
            </a:r>
            <a:r>
              <a:rPr lang="ru-RU" sz="2400" dirty="0">
                <a:solidFill>
                  <a:srgbClr val="000000"/>
                </a:solidFill>
              </a:rPr>
              <a:t>убедительными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0000"/>
                </a:solidFill>
              </a:rPr>
              <a:t>Основное преимущество </a:t>
            </a:r>
            <a:r>
              <a:rPr lang="ru-RU" sz="2400" dirty="0" smtClean="0">
                <a:solidFill>
                  <a:srgbClr val="000000"/>
                </a:solidFill>
              </a:rPr>
              <a:t>варианта методики №1а – в возможности </a:t>
            </a:r>
            <a:r>
              <a:rPr lang="ru-RU" sz="2400" dirty="0">
                <a:solidFill>
                  <a:srgbClr val="000000"/>
                </a:solidFill>
              </a:rPr>
              <a:t>определения </a:t>
            </a:r>
            <a:r>
              <a:rPr lang="ru-RU" sz="2400" dirty="0" smtClean="0">
                <a:solidFill>
                  <a:srgbClr val="000000"/>
                </a:solidFill>
              </a:rPr>
              <a:t>доходности по различным параметрам, например в разрезе потребительских классов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</a:rPr>
              <a:t>Результаты по варианту №1 сильно завышены из-за неполной </a:t>
            </a:r>
            <a:r>
              <a:rPr lang="ru-RU" sz="2400" dirty="0">
                <a:solidFill>
                  <a:srgbClr val="000000"/>
                </a:solidFill>
              </a:rPr>
              <a:t>структуры затрат на </a:t>
            </a:r>
            <a:r>
              <a:rPr lang="ru-RU" sz="2400" dirty="0" err="1" smtClean="0">
                <a:solidFill>
                  <a:srgbClr val="000000"/>
                </a:solidFill>
              </a:rPr>
              <a:t>девелопмент</a:t>
            </a:r>
            <a:r>
              <a:rPr lang="ru-RU" sz="2400" dirty="0" smtClean="0">
                <a:solidFill>
                  <a:srgbClr val="000000"/>
                </a:solidFill>
              </a:rPr>
              <a:t>, учтенной в показателе Росстата «средняя стоимость строительства 1 кв. м. жилья».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62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0224"/>
            <a:ext cx="9144000" cy="5612093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200" dirty="0" err="1" smtClean="0">
                <a:solidFill>
                  <a:srgbClr val="000000"/>
                </a:solidFill>
                <a:effectLst/>
              </a:rPr>
              <a:t>Стерник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Г.М</a:t>
            </a:r>
            <a:r>
              <a:rPr lang="ru-RU" sz="2200" dirty="0">
                <a:solidFill>
                  <a:srgbClr val="000000"/>
                </a:solidFill>
                <a:effectLst/>
              </a:rPr>
              <a:t>. 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, </a:t>
            </a:r>
            <a:r>
              <a:rPr lang="ru-RU" sz="2200" dirty="0" err="1" smtClean="0">
                <a:solidFill>
                  <a:srgbClr val="000000"/>
                </a:solidFill>
                <a:effectLst/>
              </a:rPr>
              <a:t>Поплевина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Д.В</a:t>
            </a:r>
            <a:r>
              <a:rPr lang="ru-RU" sz="2200" dirty="0">
                <a:solidFill>
                  <a:srgbClr val="000000"/>
                </a:solidFill>
                <a:effectLst/>
              </a:rPr>
              <a:t>. 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Информационные проблемы оценки доходности инвестиций в </a:t>
            </a:r>
            <a:r>
              <a:rPr lang="ru-RU" sz="2200" dirty="0" err="1" smtClean="0">
                <a:solidFill>
                  <a:srgbClr val="000000"/>
                </a:solidFill>
                <a:effectLst/>
              </a:rPr>
              <a:t>девелопмент</a:t>
            </a:r>
            <a:r>
              <a:rPr lang="en-US" sz="2200" dirty="0" smtClean="0">
                <a:solidFill>
                  <a:srgbClr val="000000"/>
                </a:solidFill>
                <a:effectLst/>
              </a:rPr>
              <a:t>//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«Современные </a:t>
            </a:r>
            <a:r>
              <a:rPr lang="ru-RU" sz="2200" dirty="0">
                <a:solidFill>
                  <a:srgbClr val="000000"/>
                </a:solidFill>
                <a:effectLst/>
              </a:rPr>
              <a:t>проблемы управления проектами в 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инвестиционно-строительной </a:t>
            </a:r>
            <a:r>
              <a:rPr lang="ru-RU" sz="2200" dirty="0">
                <a:solidFill>
                  <a:srgbClr val="000000"/>
                </a:solidFill>
                <a:effectLst/>
              </a:rPr>
              <a:t>сфере и природопользовании:  материалы 5-ой международной научно-практической конференции, 10 апреля 2015 г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.» </a:t>
            </a:r>
            <a:r>
              <a:rPr lang="ru-RU" sz="2200" dirty="0">
                <a:solidFill>
                  <a:srgbClr val="000000"/>
                </a:solidFill>
                <a:effectLst/>
              </a:rPr>
              <a:t>/ Под ред. </a:t>
            </a:r>
            <a:r>
              <a:rPr lang="ru-RU" sz="2200" dirty="0" err="1">
                <a:solidFill>
                  <a:srgbClr val="000000"/>
                </a:solidFill>
                <a:effectLst/>
              </a:rPr>
              <a:t>В.И.Ресина</a:t>
            </a:r>
            <a:r>
              <a:rPr lang="ru-RU" sz="2200" dirty="0">
                <a:solidFill>
                  <a:srgbClr val="000000"/>
                </a:solidFill>
                <a:effectLst/>
              </a:rPr>
              <a:t>. – М.: ФГБОУ ВПО «РЭУ им. Г. В. Плеханова», 2015. – 262 с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., с. 159-167.</a:t>
            </a:r>
            <a:endParaRPr lang="ru-RU" sz="2200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sz="2200" dirty="0" err="1">
                <a:solidFill>
                  <a:srgbClr val="000000"/>
                </a:solidFill>
                <a:effectLst/>
              </a:rPr>
              <a:t>Стерник</a:t>
            </a:r>
            <a:r>
              <a:rPr lang="ru-RU" sz="2200" dirty="0">
                <a:solidFill>
                  <a:srgbClr val="000000"/>
                </a:solidFill>
                <a:effectLst/>
              </a:rPr>
              <a:t> Г.М., </a:t>
            </a:r>
            <a:r>
              <a:rPr lang="ru-RU" sz="2200" dirty="0" err="1">
                <a:solidFill>
                  <a:srgbClr val="000000"/>
                </a:solidFill>
                <a:effectLst/>
              </a:rPr>
              <a:t>Поплевина</a:t>
            </a:r>
            <a:r>
              <a:rPr lang="ru-RU" sz="2200" dirty="0">
                <a:solidFill>
                  <a:srgbClr val="000000"/>
                </a:solidFill>
                <a:effectLst/>
              </a:rPr>
              <a:t> Д.В., Апальков А.А. Методика оценки среднерыночной доходности инвестиций в недвижимость // «Имущественные отношения в Российской Федерации». - 2015. - №7. – С. 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37-48.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200" dirty="0" err="1" smtClean="0">
                <a:solidFill>
                  <a:srgbClr val="000000"/>
                </a:solidFill>
                <a:effectLst/>
              </a:rPr>
              <a:t>Стерник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</a:rPr>
              <a:t>Г.М., </a:t>
            </a:r>
            <a:r>
              <a:rPr lang="ru-RU" sz="2200" dirty="0" err="1">
                <a:solidFill>
                  <a:srgbClr val="000000"/>
                </a:solidFill>
                <a:effectLst/>
              </a:rPr>
              <a:t>Поплевина</a:t>
            </a:r>
            <a:r>
              <a:rPr lang="ru-RU" sz="2200" dirty="0">
                <a:solidFill>
                  <a:srgbClr val="000000"/>
                </a:solidFill>
                <a:effectLst/>
              </a:rPr>
              <a:t> Д.В. Методика оценки среднерыночной доходности инвестиций в недвижимость (продолжение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)</a:t>
            </a:r>
            <a:r>
              <a:rPr lang="ru-RU" sz="2200" dirty="0">
                <a:solidFill>
                  <a:srgbClr val="000000"/>
                </a:solidFill>
                <a:effectLst/>
              </a:rPr>
              <a:t> // «Имущественные отношения в Российской Федерации».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 </a:t>
            </a:r>
            <a:r>
              <a:rPr lang="ru-RU" sz="2200" dirty="0">
                <a:solidFill>
                  <a:srgbClr val="000000"/>
                </a:solidFill>
                <a:effectLst/>
              </a:rPr>
              <a:t>– 2015. - №8. –С. 55-66</a:t>
            </a:r>
            <a:r>
              <a:rPr lang="ru-RU" sz="2200" dirty="0" smtClean="0">
                <a:solidFill>
                  <a:srgbClr val="000000"/>
                </a:solidFill>
                <a:effectLst/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000" dirty="0" err="1">
                <a:solidFill>
                  <a:srgbClr val="000000"/>
                </a:solidFill>
                <a:effectLst/>
              </a:rPr>
              <a:t>Стерник</a:t>
            </a:r>
            <a:r>
              <a:rPr lang="ru-RU" sz="2000" dirty="0">
                <a:solidFill>
                  <a:srgbClr val="000000"/>
                </a:solidFill>
                <a:effectLst/>
              </a:rPr>
              <a:t>, Г.М., С.Г. </a:t>
            </a:r>
            <a:r>
              <a:rPr lang="ru-RU" sz="2000" dirty="0" err="1">
                <a:solidFill>
                  <a:srgbClr val="000000"/>
                </a:solidFill>
                <a:effectLst/>
              </a:rPr>
              <a:t>Стерник</a:t>
            </a:r>
            <a:r>
              <a:rPr lang="ru-RU" sz="2000" dirty="0">
                <a:solidFill>
                  <a:srgbClr val="000000"/>
                </a:solidFill>
                <a:effectLst/>
              </a:rPr>
              <a:t> и М.В. </a:t>
            </a:r>
            <a:r>
              <a:rPr lang="ru-RU" sz="2000" dirty="0" err="1">
                <a:solidFill>
                  <a:srgbClr val="000000"/>
                </a:solidFill>
                <a:effectLst/>
              </a:rPr>
              <a:t>Преминина</a:t>
            </a:r>
            <a:r>
              <a:rPr lang="ru-RU" sz="2000" dirty="0">
                <a:solidFill>
                  <a:srgbClr val="000000"/>
                </a:solidFill>
                <a:effectLst/>
              </a:rPr>
              <a:t>, 2010. Стандартизация структуры затрат на </a:t>
            </a:r>
            <a:r>
              <a:rPr lang="ru-RU" sz="2000" dirty="0" err="1">
                <a:solidFill>
                  <a:srgbClr val="000000"/>
                </a:solidFill>
                <a:effectLst/>
              </a:rPr>
              <a:t>девелопмент</a:t>
            </a:r>
            <a:r>
              <a:rPr lang="ru-RU" sz="2000" dirty="0">
                <a:solidFill>
                  <a:srgbClr val="000000"/>
                </a:solidFill>
                <a:effectLst/>
              </a:rPr>
              <a:t> в отраслевом экономическом анализе рынка строительства и недвижимости. Механизация строительства и ЖКХ, №9, с. 7-10.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200" dirty="0">
              <a:solidFill>
                <a:srgbClr val="000000"/>
              </a:solidFill>
              <a:effectLst/>
            </a:endParaRPr>
          </a:p>
          <a:p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10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Lucida Grande CY"/>
                <a:cs typeface="Lucida Grande CY"/>
              </a:rPr>
              <a:t>ВВЕДЕНИЕ</a:t>
            </a:r>
            <a:endParaRPr lang="ru-RU" b="1" dirty="0">
              <a:latin typeface="Lucida Grande CY"/>
              <a:cs typeface="Lucida Grande CY"/>
            </a:endParaRP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459213" cy="14592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0125" y="1678675"/>
            <a:ext cx="887104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</a:rPr>
              <a:t>В докладе будет рассмотрено следующее: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</a:rPr>
              <a:t>Четыре варианта методики оценки среднерыночной доходности </a:t>
            </a:r>
            <a:r>
              <a:rPr lang="ru-RU" dirty="0">
                <a:solidFill>
                  <a:srgbClr val="000000"/>
                </a:solidFill>
              </a:rPr>
              <a:t>девелоперских операций</a:t>
            </a:r>
            <a:r>
              <a:rPr lang="ru-RU" dirty="0" smtClean="0">
                <a:solidFill>
                  <a:srgbClr val="000000"/>
                </a:solidFill>
              </a:rPr>
              <a:t> в жилую недвижимость (далее - «доходности»), которые уже рассматривались более подробно в предыдущих работах  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ru-RU" dirty="0" smtClean="0">
                <a:solidFill>
                  <a:srgbClr val="000000"/>
                </a:solidFill>
              </a:rPr>
              <a:t>1,2,3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alt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Исходные данные для расчета доходности на первичном рынке жилья г. Москвы  за 2010-2014 годы.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</a:rPr>
              <a:t>Результаты </a:t>
            </a:r>
            <a:r>
              <a:rPr lang="ru-RU" dirty="0" smtClean="0">
                <a:solidFill>
                  <a:srgbClr val="000000"/>
                </a:solidFill>
              </a:rPr>
              <a:t>расчета доходности по </a:t>
            </a:r>
            <a:r>
              <a:rPr lang="ru-RU" dirty="0">
                <a:solidFill>
                  <a:srgbClr val="000000"/>
                </a:solidFill>
              </a:rPr>
              <a:t>вариантам методик </a:t>
            </a:r>
            <a:r>
              <a:rPr lang="ru-RU" dirty="0" smtClean="0">
                <a:solidFill>
                  <a:srgbClr val="000000"/>
                </a:solidFill>
              </a:rPr>
              <a:t>№1</a:t>
            </a:r>
            <a:r>
              <a:rPr lang="ru-RU" dirty="0">
                <a:solidFill>
                  <a:srgbClr val="000000"/>
                </a:solidFill>
              </a:rPr>
              <a:t>, 1а, 2, 3 </a:t>
            </a:r>
            <a:r>
              <a:rPr lang="ru-RU" altLang="ru-RU" dirty="0">
                <a:solidFill>
                  <a:srgbClr val="000000"/>
                </a:solidFill>
              </a:rPr>
              <a:t> на первичном рынке жилья г. Москвы </a:t>
            </a:r>
            <a:r>
              <a:rPr lang="ru-RU" dirty="0">
                <a:solidFill>
                  <a:srgbClr val="000000"/>
                </a:solidFill>
              </a:rPr>
              <a:t>за 2010-2014 годы.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</a:rPr>
              <a:t>Интерпретация результатов расчета доходности по вариантам методики №2, 3 </a:t>
            </a:r>
            <a:r>
              <a:rPr lang="ru-RU" altLang="ru-RU" dirty="0">
                <a:solidFill>
                  <a:srgbClr val="000000"/>
                </a:solidFill>
              </a:rPr>
              <a:t> на первичном рынке жилья г. Москвы </a:t>
            </a:r>
            <a:r>
              <a:rPr lang="ru-RU" dirty="0">
                <a:solidFill>
                  <a:srgbClr val="000000"/>
                </a:solidFill>
              </a:rPr>
              <a:t>за 2010-2014 годы. </a:t>
            </a:r>
            <a:endParaRPr lang="ru-RU" dirty="0" smtClean="0">
              <a:solidFill>
                <a:srgbClr val="000000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</a:rPr>
              <a:t>Сравнение </a:t>
            </a:r>
            <a:r>
              <a:rPr lang="ru-RU" dirty="0">
                <a:solidFill>
                  <a:srgbClr val="000000"/>
                </a:solidFill>
              </a:rPr>
              <a:t>различных вариантов методики оценки среднерыночной доходности.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 smtClean="0">
                <a:solidFill>
                  <a:srgbClr val="000000"/>
                </a:solidFill>
              </a:rPr>
              <a:t>Графическая </a:t>
            </a:r>
            <a:r>
              <a:rPr lang="ru-RU" dirty="0">
                <a:solidFill>
                  <a:srgbClr val="000000"/>
                </a:solidFill>
              </a:rPr>
              <a:t>интерпретация исходных данных и результатов расчета доходности </a:t>
            </a:r>
            <a:r>
              <a:rPr lang="ru-RU" altLang="ru-RU" dirty="0">
                <a:solidFill>
                  <a:srgbClr val="000000"/>
                </a:solidFill>
              </a:rPr>
              <a:t> на первичном рынке жилья г. Москвы </a:t>
            </a:r>
            <a:r>
              <a:rPr lang="ru-RU" dirty="0">
                <a:solidFill>
                  <a:srgbClr val="000000"/>
                </a:solidFill>
              </a:rPr>
              <a:t> по варианту методики №3.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</a:rPr>
              <a:t>Подробное рассмотрение исходных данных, результатов расчета доходности по потребительским классам </a:t>
            </a:r>
            <a:r>
              <a:rPr lang="ru-RU" altLang="ru-RU" dirty="0">
                <a:solidFill>
                  <a:srgbClr val="000000"/>
                </a:solidFill>
              </a:rPr>
              <a:t>на первичном рынке жилья г. Москвы в</a:t>
            </a:r>
            <a:r>
              <a:rPr lang="ru-RU" dirty="0">
                <a:solidFill>
                  <a:srgbClr val="000000"/>
                </a:solidFill>
              </a:rPr>
              <a:t> 2014 году и интерпретация полученных результатов </a:t>
            </a:r>
            <a:r>
              <a:rPr lang="ru-RU" dirty="0" smtClean="0">
                <a:solidFill>
                  <a:srgbClr val="000000"/>
                </a:solidFill>
              </a:rPr>
              <a:t>(по </a:t>
            </a:r>
            <a:r>
              <a:rPr lang="ru-RU" dirty="0">
                <a:solidFill>
                  <a:srgbClr val="000000"/>
                </a:solidFill>
              </a:rPr>
              <a:t>варианту методики №</a:t>
            </a:r>
            <a:r>
              <a:rPr lang="ru-RU" dirty="0" smtClean="0">
                <a:solidFill>
                  <a:srgbClr val="000000"/>
                </a:solidFill>
              </a:rPr>
              <a:t>1а).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18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0" y="55097"/>
            <a:ext cx="9144000" cy="1283167"/>
          </a:xfrm>
        </p:spPr>
        <p:txBody>
          <a:bodyPr/>
          <a:lstStyle/>
          <a:p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ЧЕТЫРЕ ВАРИАНТА МЕТОДИКИ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4427169"/>
              </p:ext>
            </p:extLst>
          </p:nvPr>
        </p:nvGraphicFramePr>
        <p:xfrm>
          <a:off x="3550987" y="1692926"/>
          <a:ext cx="1958975" cy="428625"/>
        </p:xfrm>
        <a:graphic>
          <a:graphicData uri="http://schemas.openxmlformats.org/presentationml/2006/ole">
            <p:oleObj spid="_x0000_s2283" name="Уравнение" r:id="rId3" imgW="1955520" imgH="43164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22310332"/>
              </p:ext>
            </p:extLst>
          </p:nvPr>
        </p:nvGraphicFramePr>
        <p:xfrm>
          <a:off x="3550987" y="2818688"/>
          <a:ext cx="1971675" cy="428625"/>
        </p:xfrm>
        <a:graphic>
          <a:graphicData uri="http://schemas.openxmlformats.org/presentationml/2006/ole">
            <p:oleObj spid="_x0000_s2284" name="Уравнение" r:id="rId4" imgW="1968500" imgH="43180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7645593"/>
              </p:ext>
            </p:extLst>
          </p:nvPr>
        </p:nvGraphicFramePr>
        <p:xfrm>
          <a:off x="3563687" y="4177477"/>
          <a:ext cx="2628900" cy="457200"/>
        </p:xfrm>
        <a:graphic>
          <a:graphicData uri="http://schemas.openxmlformats.org/presentationml/2006/ole">
            <p:oleObj spid="_x0000_s2285" name="Уравнение" r:id="rId5" imgW="2628900" imgH="457200" progId="Equation.3">
              <p:embed/>
            </p:oleObj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9028404"/>
              </p:ext>
            </p:extLst>
          </p:nvPr>
        </p:nvGraphicFramePr>
        <p:xfrm>
          <a:off x="3586706" y="5537547"/>
          <a:ext cx="2247900" cy="466725"/>
        </p:xfrm>
        <a:graphic>
          <a:graphicData uri="http://schemas.openxmlformats.org/presentationml/2006/ole">
            <p:oleObj spid="_x0000_s2286" name="Уравнение" r:id="rId6" imgW="2247900" imgH="46990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8600" y="1644490"/>
            <a:ext cx="878681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u="sng" dirty="0" smtClean="0">
                <a:solidFill>
                  <a:srgbClr val="000000"/>
                </a:solidFill>
              </a:rPr>
              <a:t>ВАРИАНТ </a:t>
            </a:r>
            <a:r>
              <a:rPr lang="ru-RU" sz="1500" u="sng" dirty="0">
                <a:solidFill>
                  <a:srgbClr val="000000"/>
                </a:solidFill>
              </a:rPr>
              <a:t>№1: </a:t>
            </a:r>
            <a:r>
              <a:rPr lang="ru-RU" sz="1500" dirty="0">
                <a:solidFill>
                  <a:srgbClr val="000000"/>
                </a:solidFill>
              </a:rPr>
              <a:t>	</a:t>
            </a:r>
            <a:r>
              <a:rPr lang="ru-RU" sz="1500" dirty="0" smtClean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		</a:t>
            </a:r>
          </a:p>
          <a:p>
            <a:pPr algn="just"/>
            <a:endParaRPr lang="ru-RU" sz="1500" dirty="0" smtClean="0">
              <a:solidFill>
                <a:srgbClr val="000000"/>
              </a:solidFill>
            </a:endParaRPr>
          </a:p>
          <a:p>
            <a:pPr algn="just"/>
            <a:r>
              <a:rPr lang="ru-RU" sz="1500" dirty="0" smtClean="0">
                <a:solidFill>
                  <a:srgbClr val="000000"/>
                </a:solidFill>
              </a:rPr>
              <a:t>где    </a:t>
            </a:r>
            <a:r>
              <a:rPr lang="en-US" sz="1500" b="1" i="1" dirty="0" err="1">
                <a:solidFill>
                  <a:srgbClr val="000000"/>
                </a:solidFill>
              </a:rPr>
              <a:t>P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av</a:t>
            </a:r>
            <a:r>
              <a:rPr lang="ru-RU" sz="1500" dirty="0">
                <a:solidFill>
                  <a:srgbClr val="000000"/>
                </a:solidFill>
              </a:rPr>
              <a:t> – средневзвешенная удельная цена продажи 1 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 объекта</a:t>
            </a:r>
            <a:r>
              <a:rPr lang="ru-RU" sz="1500" baseline="30000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по рыночным данным, руб./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.; </a:t>
            </a:r>
            <a:r>
              <a:rPr lang="en-US" sz="1500" b="1" i="1" dirty="0">
                <a:solidFill>
                  <a:srgbClr val="000000"/>
                </a:solidFill>
              </a:rPr>
              <a:t>C</a:t>
            </a:r>
            <a:r>
              <a:rPr lang="en-US" sz="1500" b="1" i="1" baseline="-25000" dirty="0">
                <a:solidFill>
                  <a:srgbClr val="000000"/>
                </a:solidFill>
              </a:rPr>
              <a:t>c</a:t>
            </a:r>
            <a:r>
              <a:rPr lang="ru-RU" sz="1500" i="1" dirty="0">
                <a:solidFill>
                  <a:srgbClr val="000000"/>
                </a:solidFill>
              </a:rPr>
              <a:t> – </a:t>
            </a:r>
            <a:r>
              <a:rPr lang="ru-RU" sz="1500" dirty="0">
                <a:solidFill>
                  <a:srgbClr val="000000"/>
                </a:solidFill>
              </a:rPr>
              <a:t>средняя стоимость строительства 1 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 по данным Росстата, руб./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 </a:t>
            </a:r>
          </a:p>
          <a:p>
            <a:pPr algn="just"/>
            <a:r>
              <a:rPr lang="ru-RU" sz="1500" u="sng" dirty="0" smtClean="0">
                <a:solidFill>
                  <a:srgbClr val="000000"/>
                </a:solidFill>
              </a:rPr>
              <a:t>ВАРИАНТ №1А:</a:t>
            </a:r>
            <a:r>
              <a:rPr lang="ru-RU" sz="1500" dirty="0">
                <a:solidFill>
                  <a:srgbClr val="000000"/>
                </a:solidFill>
              </a:rPr>
              <a:t>	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	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где   </a:t>
            </a:r>
            <a:r>
              <a:rPr lang="en-US" sz="1500" b="1" i="1" dirty="0" err="1">
                <a:solidFill>
                  <a:srgbClr val="000000"/>
                </a:solidFill>
              </a:rPr>
              <a:t>P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av</a:t>
            </a:r>
            <a:r>
              <a:rPr lang="en-US" sz="1500" b="1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 – средневзвешенная удельная цена продажи 1 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 объекта</a:t>
            </a:r>
            <a:r>
              <a:rPr lang="ru-RU" sz="1500" baseline="30000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по рыночным данным, руб./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.; </a:t>
            </a:r>
            <a:r>
              <a:rPr lang="en-US" sz="1500" b="1" i="1" dirty="0">
                <a:solidFill>
                  <a:srgbClr val="000000"/>
                </a:solidFill>
              </a:rPr>
              <a:t>C</a:t>
            </a:r>
            <a:r>
              <a:rPr lang="en-US" sz="1500" b="1" i="1" baseline="-25000" dirty="0">
                <a:solidFill>
                  <a:srgbClr val="000000"/>
                </a:solidFill>
              </a:rPr>
              <a:t>c</a:t>
            </a:r>
            <a:r>
              <a:rPr lang="ru-RU" sz="1500" i="1" dirty="0">
                <a:solidFill>
                  <a:srgbClr val="000000"/>
                </a:solidFill>
              </a:rPr>
              <a:t> – </a:t>
            </a:r>
            <a:r>
              <a:rPr lang="ru-RU" sz="1500" dirty="0">
                <a:solidFill>
                  <a:srgbClr val="000000"/>
                </a:solidFill>
              </a:rPr>
              <a:t>средневзвешенная стоимость строительства 1кв.м. жилья по данным проектных деклараций, руб./</a:t>
            </a:r>
            <a:r>
              <a:rPr lang="ru-RU" sz="1500" dirty="0" err="1">
                <a:solidFill>
                  <a:srgbClr val="000000"/>
                </a:solidFill>
              </a:rPr>
              <a:t>кв.м</a:t>
            </a:r>
            <a:r>
              <a:rPr lang="ru-RU" sz="15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 </a:t>
            </a:r>
          </a:p>
          <a:p>
            <a:pPr algn="just"/>
            <a:r>
              <a:rPr lang="ru-RU" sz="1500" u="sng" dirty="0" smtClean="0">
                <a:solidFill>
                  <a:srgbClr val="000000"/>
                </a:solidFill>
              </a:rPr>
              <a:t>ВАРИАНТ №2: </a:t>
            </a:r>
            <a:r>
              <a:rPr lang="ru-RU" sz="1500" dirty="0">
                <a:solidFill>
                  <a:srgbClr val="000000"/>
                </a:solidFill>
              </a:rPr>
              <a:t>	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	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где</a:t>
            </a:r>
            <a:r>
              <a:rPr lang="ru-RU" sz="1500" i="1" dirty="0">
                <a:solidFill>
                  <a:srgbClr val="000000"/>
                </a:solidFill>
              </a:rPr>
              <a:t>   </a:t>
            </a:r>
            <a:r>
              <a:rPr lang="en-US" sz="1500" b="1" i="1" dirty="0" err="1">
                <a:solidFill>
                  <a:srgbClr val="000000"/>
                </a:solidFill>
              </a:rPr>
              <a:t>P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av</a:t>
            </a:r>
            <a:r>
              <a:rPr lang="en-US" sz="1500" baseline="-25000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– средневзвешенная удельная цена продажи объекта, руб./кв. м; </a:t>
            </a:r>
            <a:r>
              <a:rPr lang="en-US" sz="1500" b="1" i="1" dirty="0">
                <a:solidFill>
                  <a:srgbClr val="000000"/>
                </a:solidFill>
              </a:rPr>
              <a:t>Q</a:t>
            </a:r>
            <a:r>
              <a:rPr lang="en-US" sz="1500" b="1" i="1" baseline="-25000" dirty="0">
                <a:solidFill>
                  <a:srgbClr val="000000"/>
                </a:solidFill>
              </a:rPr>
              <a:t>c</a:t>
            </a:r>
            <a:r>
              <a:rPr lang="en-US" sz="1500" b="1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– количество зарегистрированных договоров долевого участия (ДДУ), шт.; </a:t>
            </a:r>
            <a:r>
              <a:rPr lang="en-US" sz="1500" b="1" i="1" dirty="0" err="1">
                <a:solidFill>
                  <a:srgbClr val="000000"/>
                </a:solidFill>
              </a:rPr>
              <a:t>S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aa</a:t>
            </a:r>
            <a:r>
              <a:rPr lang="ru-RU" sz="1500" b="1" dirty="0">
                <a:solidFill>
                  <a:srgbClr val="000000"/>
                </a:solidFill>
              </a:rPr>
              <a:t> – </a:t>
            </a:r>
            <a:r>
              <a:rPr lang="ru-RU" sz="1500" dirty="0">
                <a:solidFill>
                  <a:srgbClr val="000000"/>
                </a:solidFill>
              </a:rPr>
              <a:t>средняя площадь квартиры в новостройках, кв. м; </a:t>
            </a:r>
            <a:r>
              <a:rPr lang="ru-RU" sz="1500" b="1" i="1" dirty="0">
                <a:solidFill>
                  <a:srgbClr val="000000"/>
                </a:solidFill>
              </a:rPr>
              <a:t>Ʃ</a:t>
            </a:r>
            <a:r>
              <a:rPr lang="en-US" sz="1500" b="1" i="1" dirty="0" err="1">
                <a:solidFill>
                  <a:srgbClr val="000000"/>
                </a:solidFill>
              </a:rPr>
              <a:t>I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h</a:t>
            </a:r>
            <a:r>
              <a:rPr lang="en-US" sz="1500" i="1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– данные Росстата об объеме инвестиций в жилища, руб.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 </a:t>
            </a:r>
          </a:p>
          <a:p>
            <a:pPr algn="just"/>
            <a:r>
              <a:rPr lang="ru-RU" sz="1500" u="sng" dirty="0" smtClean="0">
                <a:solidFill>
                  <a:srgbClr val="000000"/>
                </a:solidFill>
              </a:rPr>
              <a:t>ВАРИАНТ №3: 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		</a:t>
            </a:r>
          </a:p>
          <a:p>
            <a:pPr algn="just"/>
            <a:r>
              <a:rPr lang="ru-RU" sz="1500" dirty="0">
                <a:solidFill>
                  <a:srgbClr val="000000"/>
                </a:solidFill>
              </a:rPr>
              <a:t>где   </a:t>
            </a:r>
            <a:r>
              <a:rPr lang="en-US" sz="1500" b="1" i="1" dirty="0" err="1">
                <a:solidFill>
                  <a:srgbClr val="000000"/>
                </a:solidFill>
              </a:rPr>
              <a:t>P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av</a:t>
            </a:r>
            <a:r>
              <a:rPr lang="en-US" sz="1500" baseline="-25000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– средневзвешенная удельная цена продажи объекта, руб./кв. м; </a:t>
            </a:r>
            <a:r>
              <a:rPr lang="en-US" sz="1500" b="1" i="1" dirty="0" err="1">
                <a:solidFill>
                  <a:srgbClr val="000000"/>
                </a:solidFill>
              </a:rPr>
              <a:t>S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p</a:t>
            </a:r>
            <a:r>
              <a:rPr lang="en-US" sz="1500" b="1" i="1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 – объем поглощения площадей, кв. м;  </a:t>
            </a:r>
            <a:r>
              <a:rPr lang="ru-RU" sz="1500" b="1" i="1" dirty="0">
                <a:solidFill>
                  <a:srgbClr val="000000"/>
                </a:solidFill>
              </a:rPr>
              <a:t>Ʃ</a:t>
            </a:r>
            <a:r>
              <a:rPr lang="en-US" sz="1500" b="1" i="1" dirty="0" err="1">
                <a:solidFill>
                  <a:srgbClr val="000000"/>
                </a:solidFill>
              </a:rPr>
              <a:t>I</a:t>
            </a:r>
            <a:r>
              <a:rPr lang="en-US" sz="1500" b="1" i="1" baseline="-25000" dirty="0" err="1">
                <a:solidFill>
                  <a:srgbClr val="000000"/>
                </a:solidFill>
              </a:rPr>
              <a:t>h</a:t>
            </a:r>
            <a:r>
              <a:rPr lang="en-US" sz="1500" i="1" dirty="0">
                <a:solidFill>
                  <a:srgbClr val="000000"/>
                </a:solidFill>
              </a:rPr>
              <a:t> </a:t>
            </a:r>
            <a:r>
              <a:rPr lang="ru-RU" sz="1500" dirty="0">
                <a:solidFill>
                  <a:srgbClr val="000000"/>
                </a:solidFill>
              </a:rPr>
              <a:t>– данные Росстата об объеме инвестиций в жилища, руб.</a:t>
            </a:r>
          </a:p>
          <a:p>
            <a:endParaRPr lang="ru-RU" sz="1500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3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109183" y="91561"/>
            <a:ext cx="9034817" cy="1283167"/>
          </a:xfrm>
        </p:spPr>
        <p:txBody>
          <a:bodyPr/>
          <a:lstStyle/>
          <a:p>
            <a:pPr lvl="0"/>
            <a:r>
              <a:rPr lang="ru-RU" alt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ИСХОДНЫЕ ДАННЫЕ ДЛЯ РАСЧЕТА СРЕДНЕРЫНОЧНОЙ ДОХОДНОСТИ С 2010 ПО 2014 ГОДЫ</a:t>
            </a:r>
            <a:endParaRPr lang="ru-RU" alt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782229"/>
              </p:ext>
            </p:extLst>
          </p:nvPr>
        </p:nvGraphicFramePr>
        <p:xfrm>
          <a:off x="109183" y="2184660"/>
          <a:ext cx="8911986" cy="38235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8884"/>
                <a:gridCol w="1175826"/>
                <a:gridCol w="1148844"/>
                <a:gridCol w="1159608"/>
                <a:gridCol w="1159608"/>
                <a:gridCol w="1159608"/>
                <a:gridCol w="1159608"/>
              </a:tblGrid>
              <a:tr h="3846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Показатель\год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745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Средневзвешенная удельная цена продажи объекта, руб./кв. 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168,5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185,5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230,3*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166,7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202,0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359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Средняя стоимость строительства, руб./кв.м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Росстат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38,7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57,3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75,5*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41,7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3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Проектные декларации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109,0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94,3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120,5*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112,0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108,7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1978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зарегистрированных договоров долевого участия (ДДУ), шт.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1 175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4 555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12 107*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19 775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24 000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45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Средняя площадь квартиры в новостройках, кв. 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90,0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85,0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75,0*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78,0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71,4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459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Данные Росстата об объеме инвестиций в жилища, млн. 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58 618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56 689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63 100**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98 419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97 178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454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Объем поглощения площадей, </a:t>
                      </a:r>
                      <a:r>
                        <a:rPr lang="ru-RU" sz="1400" dirty="0" smtClean="0">
                          <a:effectLst/>
                        </a:rPr>
                        <a:t/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dirty="0" smtClean="0">
                          <a:effectLst/>
                        </a:rPr>
                        <a:t>кв</a:t>
                      </a:r>
                      <a:r>
                        <a:rPr lang="ru-RU" sz="1400" dirty="0">
                          <a:effectLst/>
                        </a:rPr>
                        <a:t>. м.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346 153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532 400  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764 400*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1 217 000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1 416 000  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300250" y="5927203"/>
            <a:ext cx="8720919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*   - </a:t>
            </a:r>
            <a:r>
              <a:rPr lang="ru-RU" altLang="ru-RU" sz="1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данные по Старой </a:t>
            </a:r>
            <a:r>
              <a:rPr lang="ru-RU" altLang="ru-RU" sz="1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Москве</a:t>
            </a:r>
            <a:endParaRPr lang="ru-RU" altLang="ru-RU" sz="1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sz="1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ru-RU" altLang="ru-RU" sz="1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 данные по Старой Москве - приблизительные (рассчитывались как данные Росстата по Новой  </a:t>
            </a:r>
            <a:r>
              <a:rPr lang="ru-RU" altLang="ru-RU" sz="1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Москве</a:t>
            </a:r>
            <a:r>
              <a:rPr lang="ru-RU" altLang="ru-RU" sz="1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умноженные на коэффициент 0,8)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0" y="138981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1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  <a:p>
            <a:pPr lvl="0" algn="ctr"/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Исходные данные для расчета среднерыночной доходности девелоперских операций в жилую</a:t>
            </a:r>
            <a:r>
              <a:rPr kumimoji="0" lang="ru-RU" altLang="ru-RU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недвижимость на </a:t>
            </a:r>
            <a:r>
              <a:rPr lang="ru-RU" altLang="ru-RU" sz="16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первичном рынке жилья г. Москвы за 2010-2014 годы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099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58906"/>
            <a:ext cx="9144000" cy="833718"/>
          </a:xfrm>
        </p:spPr>
        <p:txBody>
          <a:bodyPr/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РЕЗУЛЬТАТЫ РАСЧЕТА СРЕДНЕРЫНОЧНОЙ ДОХОДНОСТИ ПО С 2010 ПО 2014 ГОДЫ</a:t>
            </a:r>
            <a:r>
              <a:rPr lang="ru-RU" sz="3200" dirty="0">
                <a:solidFill>
                  <a:srgbClr val="000000"/>
                </a:solidFill>
              </a:rPr>
              <a:t/>
            </a:r>
            <a:br>
              <a:rPr lang="ru-RU" sz="3200" dirty="0">
                <a:solidFill>
                  <a:srgbClr val="000000"/>
                </a:solidFill>
              </a:rPr>
            </a:b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0675793"/>
              </p:ext>
            </p:extLst>
          </p:nvPr>
        </p:nvGraphicFramePr>
        <p:xfrm>
          <a:off x="94130" y="2300287"/>
          <a:ext cx="8942293" cy="415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3717"/>
                <a:gridCol w="2501153"/>
                <a:gridCol w="1183341"/>
                <a:gridCol w="1021977"/>
                <a:gridCol w="1129553"/>
                <a:gridCol w="1156447"/>
                <a:gridCol w="1116105"/>
              </a:tblGrid>
              <a:tr h="456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№ Вар. Мет.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Годы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2014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Числитель, тыс. руб./</a:t>
                      </a:r>
                      <a:r>
                        <a:rPr lang="ru-RU" sz="1400" dirty="0" err="1">
                          <a:effectLst/>
                        </a:rPr>
                        <a:t>кв.м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168,5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185,5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230,3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166,7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Знаменатель, тыс. руб./кв.м.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38,7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57,3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41,7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доходности,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335,4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223,7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205,1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297,9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384,4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Числитель, тыс. руб./кв.м.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168,5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185,5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230,3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166,7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Знаменатель, тыс. руб./кв.м.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109,0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94,3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120,5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112,0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108,7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доходности,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54,5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96,8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91,1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48,8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85,9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Числитель, млн 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17 819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71 821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209 118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247 236,9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346 147,2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Знаменатель, млн руб.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58 617,9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56 688,8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63 100,6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98 418,8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97 177,9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доходности,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-69,6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26,7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231,4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151,2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256,2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Числитель, млн руб./кв.м.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58 326,8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98 760,2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176 041,3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202 873,9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286 032,0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3107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Знаменатель, млн руб./кв.м.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58 617,9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56 688,8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63 100,6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98 418,8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97 177,9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  <a:tr h="221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Индекс доходности, 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-0,5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74,2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179,0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106,1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194,3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100" marR="54100" marT="0" marB="0" anchor="b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1440200"/>
            <a:ext cx="914399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2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расчета </a:t>
            </a:r>
            <a:r>
              <a:rPr lang="ru-RU" altLang="ru-RU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среднерыночной доходности девелоперских операций в жилую </a:t>
            </a:r>
            <a:r>
              <a:rPr lang="ru-RU" altLang="ru-RU" sz="16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недвижимость </a:t>
            </a:r>
            <a:r>
              <a:rPr lang="ru-RU" altLang="ru-RU" sz="16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на первичном рынке жилья г. Москвы по методикам 1, 1а, 2, 3 за 2010-2014 </a:t>
            </a:r>
            <a:r>
              <a:rPr lang="ru-RU" altLang="ru-RU" sz="16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годы</a:t>
            </a:r>
            <a:endParaRPr lang="ru-RU" altLang="ru-RU" sz="16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4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7576" y="264459"/>
            <a:ext cx="9359152" cy="1443318"/>
          </a:xfrm>
        </p:spPr>
        <p:txBody>
          <a:bodyPr/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ИНТЕРПРЕТАЦИЯ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РЕЗУЛЬТАТОВ РАСЧЕТА ДОХОДНОСТИ ПО ВАРИАНТАМ МЕТОДИКИ № 2 и 3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</a:b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63195"/>
            <a:ext cx="9144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1400" dirty="0">
                <a:solidFill>
                  <a:srgbClr val="000000"/>
                </a:solidFill>
              </a:rPr>
              <a:t>Динамика полученных индексов доходности вариантов методики 2 и 3 вполне логичны, учитывая последовательность выхода рынка жилой недвижимости из финансово-экономической ситуации 2008-2009 гг. (см. таб. </a:t>
            </a:r>
            <a:r>
              <a:rPr lang="ru-RU" sz="1400" dirty="0" smtClean="0">
                <a:solidFill>
                  <a:srgbClr val="000000"/>
                </a:solidFill>
              </a:rPr>
              <a:t>2 ранее).</a:t>
            </a:r>
            <a:endParaRPr lang="ru-RU" sz="14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В </a:t>
            </a:r>
            <a:r>
              <a:rPr lang="ru-RU" sz="1400" dirty="0">
                <a:solidFill>
                  <a:srgbClr val="000000"/>
                </a:solidFill>
              </a:rPr>
              <a:t>2010 году, сразу после кризиса, девелоперы начали достраивать замороженные объекты, при этом большинство квартир в них было продано до кризиса, в связи с этим отрицательная доходность объяснима.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В 2011 г. начали выходить на рынок новые объекты и доходность инвестиций выросла.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В 2012 г. ситуация на рынке жилой недвижимости становилось все более благоприятной – выходило больше новых объектов, наблюдалась тенденция увеличения платежеспособного спроса, а отсюда и уверенный рост цены предложения, поэтому доходность инвестиций увеличилась на порядок (в границах Старой Москвы).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000000"/>
                </a:solidFill>
              </a:rPr>
              <a:t>Расчет показателей с учетом Новой Москвы стал производится с 2013 г.: наблюдается значительное снижение цены предложения за счет появления </a:t>
            </a:r>
            <a:r>
              <a:rPr lang="ru-RU" sz="1400" dirty="0" err="1">
                <a:solidFill>
                  <a:srgbClr val="000000"/>
                </a:solidFill>
              </a:rPr>
              <a:t>б</a:t>
            </a:r>
            <a:r>
              <a:rPr lang="ru-RU" sz="1400" i="1" dirty="0" err="1">
                <a:solidFill>
                  <a:srgbClr val="000000"/>
                </a:solidFill>
              </a:rPr>
              <a:t>О</a:t>
            </a:r>
            <a:r>
              <a:rPr lang="ru-RU" sz="1400" dirty="0" err="1">
                <a:solidFill>
                  <a:srgbClr val="000000"/>
                </a:solidFill>
              </a:rPr>
              <a:t>льшего</a:t>
            </a:r>
            <a:r>
              <a:rPr lang="ru-RU" sz="1400" dirty="0">
                <a:solidFill>
                  <a:srgbClr val="000000"/>
                </a:solidFill>
              </a:rPr>
              <a:t> количества предложений в Новой Москве по цене значительно ниже, чем в границах Старой Москвы. Также за счет </a:t>
            </a:r>
            <a:r>
              <a:rPr lang="ru-RU" sz="1400" dirty="0" err="1">
                <a:solidFill>
                  <a:srgbClr val="000000"/>
                </a:solidFill>
              </a:rPr>
              <a:t>б</a:t>
            </a:r>
            <a:r>
              <a:rPr lang="ru-RU" sz="1400" i="1" dirty="0" err="1">
                <a:solidFill>
                  <a:srgbClr val="000000"/>
                </a:solidFill>
              </a:rPr>
              <a:t>О</a:t>
            </a:r>
            <a:r>
              <a:rPr lang="ru-RU" sz="1400" dirty="0" err="1">
                <a:solidFill>
                  <a:srgbClr val="000000"/>
                </a:solidFill>
              </a:rPr>
              <a:t>льшей</a:t>
            </a:r>
            <a:r>
              <a:rPr lang="ru-RU" sz="1400" dirty="0">
                <a:solidFill>
                  <a:srgbClr val="000000"/>
                </a:solidFill>
              </a:rPr>
              <a:t> территории расчета наблюдается увеличение объема поглощения и зарегистрированных ДДУ, увеличение объема инвестиций в жилища, и как следствие снижение расчетной доходности инвестиций.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000000"/>
                </a:solidFill>
              </a:rPr>
              <a:t>В </a:t>
            </a:r>
            <a:r>
              <a:rPr lang="ru-RU" sz="1400" dirty="0">
                <a:solidFill>
                  <a:srgbClr val="000000"/>
                </a:solidFill>
              </a:rPr>
              <a:t>2014 г. вследствие увеличения спроса на объекты Новой Москвы (в особенности это касается Юго-Запада Новой Москвы до 8 км от МКАДА, где в ближайшие годы планируется открытие новых станций метро – п. Коммунарка, д. </a:t>
            </a:r>
            <a:r>
              <a:rPr lang="ru-RU" sz="1400" dirty="0" err="1">
                <a:solidFill>
                  <a:srgbClr val="000000"/>
                </a:solidFill>
              </a:rPr>
              <a:t>Рассказовка</a:t>
            </a:r>
            <a:r>
              <a:rPr lang="ru-RU" sz="1400" dirty="0">
                <a:solidFill>
                  <a:srgbClr val="000000"/>
                </a:solidFill>
              </a:rPr>
              <a:t> и т. п.) застройщики стали «поднимать» цены: цена предложения увеличивается на 21%. Также продолжает расти объем поглощения и количество зарегистрированных ДДУ. При этом рост инвестиций в жилища почти не изменяется – наблюдается коррекция вниз на 1,3%. Последнее можно объяснить «эхом» нового кризиса начиная со второй половины 2014 г. – снижением покупательской способности рубля, снижением заработных плат, удорожанием иностранных стройматериалов и т. д. и, соответственно, тенденцией к снижению инвестиций в жилье.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442078"/>
            <a:ext cx="609600" cy="365125"/>
          </a:xfrm>
        </p:spPr>
        <p:txBody>
          <a:bodyPr/>
          <a:lstStyle/>
          <a:p>
            <a:fld id="{74C7E049-B585-4EE6-96C0-EEB30EAA14F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597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753"/>
            <a:ext cx="9144000" cy="1283167"/>
          </a:xfrm>
        </p:spPr>
        <p:txBody>
          <a:bodyPr/>
          <a:lstStyle/>
          <a:p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СРАВНЕНИЕ РАЗЛИЧНЫХ ВАРИАНТОВ МЕТОДИКИ ОЦЕНКИ СРЕДНЕРЫНОЧНОЙ ДОХОДНОСТИ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32964"/>
            <a:ext cx="9144000" cy="5325035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solidFill>
                  <a:srgbClr val="000000"/>
                </a:solidFill>
                <a:effectLst/>
              </a:rPr>
              <a:t>Д</a:t>
            </a:r>
            <a:r>
              <a:rPr lang="ru-RU" sz="1900" dirty="0" smtClean="0">
                <a:solidFill>
                  <a:srgbClr val="000000"/>
                </a:solidFill>
                <a:effectLst/>
              </a:rPr>
              <a:t>оходность </a:t>
            </a:r>
            <a:r>
              <a:rPr lang="ru-RU" sz="1900" dirty="0">
                <a:solidFill>
                  <a:srgbClr val="000000"/>
                </a:solidFill>
                <a:effectLst/>
              </a:rPr>
              <a:t>по варианту методики № 1 сильно завышена. Во-первых, это можно объяснить тем, что Росстат приводит стоимость строительства 1 кв. м по общей площади жилых домов. Во-вторых, мы предполагаем, что Росстат «опускает» для расчета средней стоимости строительства 1 кв. м жилья некоторые составляющие стоимости строительно-монтажных работ (СМР) и управленческих (накладных) расходов девелопера.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effectLst/>
              </a:rPr>
              <a:t>Тем не менее СМР и накладные расходы составляют лишь часть полных (инвестиционных) затрат на </a:t>
            </a:r>
            <a:r>
              <a:rPr lang="ru-RU" sz="1900" dirty="0" err="1">
                <a:solidFill>
                  <a:srgbClr val="000000"/>
                </a:solidFill>
                <a:effectLst/>
              </a:rPr>
              <a:t>девелопмент</a:t>
            </a:r>
            <a:r>
              <a:rPr lang="ru-RU" sz="1900" dirty="0">
                <a:solidFill>
                  <a:srgbClr val="000000"/>
                </a:solidFill>
                <a:effectLst/>
              </a:rPr>
              <a:t>. К полным затратам на </a:t>
            </a:r>
            <a:r>
              <a:rPr lang="ru-RU" sz="1900" dirty="0" err="1">
                <a:solidFill>
                  <a:srgbClr val="000000"/>
                </a:solidFill>
                <a:effectLst/>
              </a:rPr>
              <a:t>девелопмент</a:t>
            </a:r>
            <a:r>
              <a:rPr lang="ru-RU" sz="1900" dirty="0">
                <a:solidFill>
                  <a:srgbClr val="000000"/>
                </a:solidFill>
                <a:effectLst/>
              </a:rPr>
              <a:t> также относят </a:t>
            </a:r>
            <a:r>
              <a:rPr lang="ru-RU" sz="1900" dirty="0" err="1">
                <a:solidFill>
                  <a:srgbClr val="000000"/>
                </a:solidFill>
                <a:effectLst/>
              </a:rPr>
              <a:t>прединвестиционные</a:t>
            </a:r>
            <a:r>
              <a:rPr lang="ru-RU" sz="1900" dirty="0">
                <a:solidFill>
                  <a:srgbClr val="000000"/>
                </a:solidFill>
                <a:effectLst/>
              </a:rPr>
              <a:t> затраты, затраты на землю, стоимость привлеченных средств, затраты на реализацию площадей и стоимость информационно-консультационных услуг </a:t>
            </a:r>
            <a:r>
              <a:rPr lang="ru-RU" sz="1900" dirty="0" smtClean="0">
                <a:solidFill>
                  <a:srgbClr val="000000"/>
                </a:solidFill>
                <a:effectLst/>
              </a:rPr>
              <a:t>[</a:t>
            </a:r>
            <a:r>
              <a:rPr lang="ru-RU" sz="1900" dirty="0">
                <a:solidFill>
                  <a:srgbClr val="000000"/>
                </a:solidFill>
                <a:effectLst/>
              </a:rPr>
              <a:t>4</a:t>
            </a:r>
            <a:r>
              <a:rPr lang="ru-RU" sz="1900" dirty="0" smtClean="0">
                <a:solidFill>
                  <a:srgbClr val="000000"/>
                </a:solidFill>
                <a:effectLst/>
              </a:rPr>
              <a:t>].</a:t>
            </a:r>
            <a:endParaRPr lang="ru-RU" sz="1900" dirty="0">
              <a:solidFill>
                <a:srgbClr val="000000"/>
              </a:solidFill>
              <a:effectLst/>
            </a:endParaRPr>
          </a:p>
          <a:p>
            <a:pPr algn="just"/>
            <a:r>
              <a:rPr lang="ru-RU" sz="1900" dirty="0" smtClean="0">
                <a:solidFill>
                  <a:srgbClr val="000000"/>
                </a:solidFill>
                <a:effectLst/>
              </a:rPr>
              <a:t>Варианты </a:t>
            </a:r>
            <a:r>
              <a:rPr lang="ru-RU" sz="1900" dirty="0">
                <a:solidFill>
                  <a:srgbClr val="000000"/>
                </a:solidFill>
                <a:effectLst/>
              </a:rPr>
              <a:t>методики №2 и №3 (см. рис. </a:t>
            </a:r>
            <a:r>
              <a:rPr lang="ru-RU" sz="1900" dirty="0" smtClean="0">
                <a:solidFill>
                  <a:srgbClr val="000000"/>
                </a:solidFill>
                <a:effectLst/>
              </a:rPr>
              <a:t>1 далее) </a:t>
            </a:r>
            <a:r>
              <a:rPr lang="ru-RU" sz="1900" dirty="0">
                <a:solidFill>
                  <a:srgbClr val="000000"/>
                </a:solidFill>
                <a:effectLst/>
              </a:rPr>
              <a:t>учитывают различия в объеме реализованных за период площадей и объеме профинансированного строительства, поэтому они более предпочтительны по отношению к вариантам № 1 и №1а.</a:t>
            </a:r>
          </a:p>
          <a:p>
            <a:pPr algn="just"/>
            <a:endParaRPr lang="ru-RU" sz="1900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876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26820" y="62753"/>
            <a:ext cx="9117180" cy="1383910"/>
          </a:xfrm>
        </p:spPr>
        <p:txBody>
          <a:bodyPr/>
          <a:lstStyle/>
          <a:p>
            <a:r>
              <a:rPr lang="ru-RU" alt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ИСХОДНЫЕ ДАННЫЕ И РЕЗУЛЬТАТЫ РАСЧЕТА СРЕДНЕРЫНОЧНОЙ ДОХОДНОСТИ (</a:t>
            </a:r>
            <a:r>
              <a:rPr lang="ru-RU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ВАРИАНТ МЕТОДИКИ №3)</a:t>
            </a:r>
            <a:endParaRPr lang="ru-RU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graphicFrame>
        <p:nvGraphicFramePr>
          <p:cNvPr id="7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5603178"/>
              </p:ext>
            </p:extLst>
          </p:nvPr>
        </p:nvGraphicFramePr>
        <p:xfrm>
          <a:off x="200608" y="1779566"/>
          <a:ext cx="4497220" cy="3876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6485792"/>
              </p:ext>
            </p:extLst>
          </p:nvPr>
        </p:nvGraphicFramePr>
        <p:xfrm>
          <a:off x="4649620" y="1779565"/>
          <a:ext cx="4275412" cy="3876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6820" y="567386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Рис. 1. Исходные данные и результаты расчета среднерыночной доходности девелоперских операций в жилую недвижимость в г. Москва по варианту методики №3 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а) цена и объем поглощения                             б) выручка, инвестиции и доходность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0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1"/>
          <p:cNvSpPr>
            <a:spLocks noGrp="1"/>
          </p:cNvSpPr>
          <p:nvPr>
            <p:ph type="title"/>
          </p:nvPr>
        </p:nvSpPr>
        <p:spPr>
          <a:xfrm>
            <a:off x="0" y="62753"/>
            <a:ext cx="9021171" cy="1283167"/>
          </a:xfrm>
        </p:spPr>
        <p:txBody>
          <a:bodyPr/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СРЕДНЕРЫНОЧНАЯ ДОХОДНОСТЬ ДЕВЕЛОПЕРСКИХ ОПЕРАЦИЙ В РАЗРЕЗЕ ПОТРЕБИТЕЛЬСКИХ КЛАССОВ В 2014 ГОДУ (</a:t>
            </a:r>
            <a:r>
              <a:rPr lang="ru-RU" alt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Grande CY"/>
                <a:cs typeface="Lucida Grande CY"/>
              </a:rPr>
              <a:t>ВАРИАНТ МЕТОДИКИ №1А)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 CY"/>
              <a:cs typeface="Lucida Grande CY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31840069"/>
              </p:ext>
            </p:extLst>
          </p:nvPr>
        </p:nvGraphicFramePr>
        <p:xfrm>
          <a:off x="924921" y="2546427"/>
          <a:ext cx="7451677" cy="2003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105"/>
                <a:gridCol w="2011789"/>
                <a:gridCol w="1993538"/>
                <a:gridCol w="1421245"/>
              </a:tblGrid>
              <a:tr h="7512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Классы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Средняя удельная цена предложения в 2014 г., тыс. руб./</a:t>
                      </a:r>
                      <a:r>
                        <a:rPr lang="ru-RU" sz="1200" dirty="0" err="1">
                          <a:effectLst/>
                        </a:rPr>
                        <a:t>кв.м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Средняя стоимость строительства в 2014 г., тыс. руб./</a:t>
                      </a:r>
                      <a:r>
                        <a:rPr lang="ru-RU" sz="1200" dirty="0" err="1">
                          <a:effectLst/>
                        </a:rPr>
                        <a:t>кв.м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Индекс доходности, </a:t>
                      </a:r>
                      <a:r>
                        <a:rPr lang="en-US" sz="1200" dirty="0" err="1">
                          <a:effectLst/>
                        </a:rPr>
                        <a:t>Idd</a:t>
                      </a:r>
                      <a:r>
                        <a:rPr lang="ru-RU" sz="1200" dirty="0">
                          <a:effectLst/>
                        </a:rPr>
                        <a:t>,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Эконом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123,2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94,7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Комфорт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152,1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71,1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Бизнес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228,3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129,5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Элитный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258,2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82,8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50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 классы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108,7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85,9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370205"/>
            <a:ext cx="9021171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Таблица 3</a:t>
            </a:r>
            <a:endParaRPr lang="ru-RU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Среднерыночная доходность девелоперских операций на первичном рынке жилья г. Москвы в разрезе потребительских классов в 2014 г. (по варианту методики №1а)</a:t>
            </a:r>
            <a:endParaRPr lang="ru-RU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771821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Вариант </a:t>
            </a:r>
            <a:r>
              <a:rPr lang="ru-RU" dirty="0">
                <a:solidFill>
                  <a:srgbClr val="000000"/>
                </a:solidFill>
              </a:rPr>
              <a:t>методики №</a:t>
            </a:r>
            <a:r>
              <a:rPr lang="ru-RU" dirty="0" smtClean="0">
                <a:solidFill>
                  <a:srgbClr val="000000"/>
                </a:solidFill>
              </a:rPr>
              <a:t>1а позволяет </a:t>
            </a:r>
            <a:r>
              <a:rPr lang="ru-RU" dirty="0">
                <a:solidFill>
                  <a:srgbClr val="000000"/>
                </a:solidFill>
              </a:rPr>
              <a:t>произвести расчет среднерыночной доходности девелоперских операций в разрезе потребительских классов.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0000"/>
                </a:solidFill>
              </a:rPr>
              <a:t>Среднерыночная </a:t>
            </a:r>
            <a:r>
              <a:rPr lang="ru-RU" dirty="0">
                <a:solidFill>
                  <a:srgbClr val="000000"/>
                </a:solidFill>
              </a:rPr>
              <a:t>доходность </a:t>
            </a:r>
            <a:r>
              <a:rPr lang="ru-RU" dirty="0" smtClean="0">
                <a:solidFill>
                  <a:srgbClr val="000000"/>
                </a:solidFill>
              </a:rPr>
              <a:t>была посчитана по </a:t>
            </a:r>
            <a:r>
              <a:rPr lang="ru-RU" dirty="0">
                <a:solidFill>
                  <a:srgbClr val="000000"/>
                </a:solidFill>
              </a:rPr>
              <a:t>каждому классу за 2014 г. (см. таб. </a:t>
            </a:r>
            <a:r>
              <a:rPr lang="ru-RU" dirty="0" smtClean="0">
                <a:solidFill>
                  <a:srgbClr val="000000"/>
                </a:solidFill>
              </a:rPr>
              <a:t>3 выше). </a:t>
            </a:r>
            <a:r>
              <a:rPr lang="ru-RU" dirty="0">
                <a:solidFill>
                  <a:srgbClr val="000000"/>
                </a:solidFill>
              </a:rPr>
              <a:t>Для этого сначала была разложена по классам средняя удельная цена предложения (см. рис. </a:t>
            </a:r>
            <a:r>
              <a:rPr lang="ru-RU" dirty="0" smtClean="0">
                <a:solidFill>
                  <a:srgbClr val="000000"/>
                </a:solidFill>
              </a:rPr>
              <a:t>2 далее), </a:t>
            </a:r>
            <a:r>
              <a:rPr lang="ru-RU" dirty="0">
                <a:solidFill>
                  <a:srgbClr val="000000"/>
                </a:solidFill>
              </a:rPr>
              <a:t>а затем средняя стоимость строительства (см. рис. </a:t>
            </a:r>
            <a:r>
              <a:rPr lang="ru-RU" dirty="0" smtClean="0">
                <a:solidFill>
                  <a:srgbClr val="000000"/>
                </a:solidFill>
              </a:rPr>
              <a:t>3 далее). </a:t>
            </a:r>
            <a:endParaRPr lang="ru-RU" dirty="0">
              <a:solidFill>
                <a:srgbClr val="000000"/>
              </a:solidFill>
            </a:endParaRPr>
          </a:p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7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рецедент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Прецедент.thmx</Template>
  <TotalTime>2584</TotalTime>
  <Words>1818</Words>
  <Application>Microsoft Office PowerPoint</Application>
  <PresentationFormat>Экран (4:3)</PresentationFormat>
  <Paragraphs>253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Прецедент</vt:lpstr>
      <vt:lpstr>Уравнение</vt:lpstr>
      <vt:lpstr>ОЦЕНКА СРЕДНЕРЫНОЧНОЙ ДОХОДНОСТИ ДЕВЕЛОПЕРСКИХ ОПЕРАЦИЙ В ЖИЛУЮ НЕДВИЖИМОСТЬ </vt:lpstr>
      <vt:lpstr>ВВЕДЕНИЕ</vt:lpstr>
      <vt:lpstr>ЧЕТЫРЕ ВАРИАНТА МЕТОДИКИ</vt:lpstr>
      <vt:lpstr>ИСХОДНЫЕ ДАННЫЕ ДЛЯ РАСЧЕТА СРЕДНЕРЫНОЧНОЙ ДОХОДНОСТИ С 2010 ПО 2014 ГОДЫ</vt:lpstr>
      <vt:lpstr>РЕЗУЛЬТАТЫ РАСЧЕТА СРЕДНЕРЫНОЧНОЙ ДОХОДНОСТИ ПО С 2010 ПО 2014 ГОДЫ </vt:lpstr>
      <vt:lpstr>ИНТЕРПРЕТАЦИЯ РЕЗУЛЬТАТОВ РАСЧЕТА ДОХОДНОСТИ ПО ВАРИАНТАМ МЕТОДИКИ № 2 и 3 </vt:lpstr>
      <vt:lpstr>СРАВНЕНИЕ РАЗЛИЧНЫХ ВАРИАНТОВ МЕТОДИКИ ОЦЕНКИ СРЕДНЕРЫНОЧНОЙ ДОХОДНОСТИ</vt:lpstr>
      <vt:lpstr>ИСХОДНЫЕ ДАННЫЕ И РЕЗУЛЬТАТЫ РАСЧЕТА СРЕДНЕРЫНОЧНОЙ ДОХОДНОСТИ (ВАРИАНТ МЕТОДИКИ №3)</vt:lpstr>
      <vt:lpstr>СРЕДНЕРЫНОЧНАЯ ДОХОДНОСТЬ ДЕВЕЛОПЕРСКИХ ОПЕРАЦИЙ В РАЗРЕЗЕ ПОТРЕБИТЕЛЬСКИХ КЛАССОВ В 2014 ГОДУ (ВАРИАНТ МЕТОДИКИ №1А)</vt:lpstr>
      <vt:lpstr>ЦЕНА ПРЕДЛОЖЕНИЯ И СТОИМОСТЬ СТРОИТЕЛЬСТВА ПО ПОТРЕБИТЕЛЬСКИМ КЛАССАМ В 2014 ГОДУ</vt:lpstr>
      <vt:lpstr>ИНТЕРПРЕТАЦИЯ РЕЗУЛЬТАТОВ РАСЧЕТА СРЕДНЕРЫНОЧНОЙ ДОХОДНОСТИ ПО ПОТРЕБИТЕЛЬКИМ КЛАССАМ В 2014 ГОДУ</vt:lpstr>
      <vt:lpstr>РЕЗУЛЬТАТЫ И ИСХОДНЫЕ ДАННЫЕ РАСЧЕТА СРЕДНЕРЫНОЧНОЙ ДОХОДНОСТИ ПО ПОТРЕБИТЕЛЬСКИМ КЛАССАМ В 2014 ГОДУ</vt:lpstr>
      <vt:lpstr>Выводы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86</cp:revision>
  <dcterms:created xsi:type="dcterms:W3CDTF">2014-12-02T16:39:58Z</dcterms:created>
  <dcterms:modified xsi:type="dcterms:W3CDTF">2015-09-26T18:50:56Z</dcterms:modified>
</cp:coreProperties>
</file>