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64" r:id="rId4"/>
    <p:sldId id="265" r:id="rId5"/>
    <p:sldId id="266" r:id="rId6"/>
    <p:sldId id="272" r:id="rId7"/>
    <p:sldId id="273" r:id="rId8"/>
    <p:sldId id="270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FA2A-C966-4C66-96B2-4FA812FF8CAE}" type="datetimeFigureOut">
              <a:rPr lang="ru-RU" smtClean="0"/>
              <a:pPr/>
              <a:t>07.12.2008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1B72D-E715-4647-B690-35EC461A2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1B72D-E715-4647-B690-35EC461A217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ltymarket.ru/" TargetMode="External"/><Relationship Id="rId2" Type="http://schemas.openxmlformats.org/officeDocument/2006/relationships/hyperlink" Target="mailto:gm_sternik@sterno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857232"/>
            <a:ext cx="8715436" cy="1470025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Г.М.,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профессор кафедры «Экономика и управление городским строительством»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РЭА им. Г.В.Плеханова, главный аналитик Российской Гильдии риэлторов</a:t>
            </a:r>
            <a:r>
              <a:rPr lang="ru-RU" sz="2000" b="1" baseline="30000" dirty="0" smtClean="0">
                <a:latin typeface="Times New Roman" pitchFamily="18" charset="0"/>
                <a:cs typeface="Times New Roman" pitchFamily="18" charset="0"/>
              </a:rPr>
              <a:t>(ТМ)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786058"/>
            <a:ext cx="8501122" cy="2928958"/>
          </a:xfrm>
        </p:spPr>
        <p:txBody>
          <a:bodyPr>
            <a:normAutofit fontScale="25000" lnSpcReduction="20000"/>
          </a:bodyPr>
          <a:lstStyle/>
          <a:p>
            <a:endParaRPr lang="ru-RU" sz="14400" b="1" cap="all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4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Рынок жилья городов России </a:t>
            </a:r>
          </a:p>
          <a:p>
            <a:r>
              <a:rPr lang="ru-RU" sz="144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условиях кризиса. </a:t>
            </a:r>
          </a:p>
          <a:p>
            <a:r>
              <a:rPr lang="ru-RU" sz="144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Тенденции развития</a:t>
            </a:r>
            <a:endParaRPr lang="ru-RU" sz="1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(доклад на конференции в Петербурге 9.12.08)</a:t>
            </a:r>
            <a:endParaRPr lang="en-US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6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470025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07181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Г.М.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Тел. +7(495)795-71-58, 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gm_sternik@sterno.ru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www.realtymarket.ru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Состояние рынка на середину 2008 года</a:t>
            </a: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285720" y="1071546"/>
          <a:ext cx="8572560" cy="5286412"/>
        </p:xfrm>
        <a:graphic>
          <a:graphicData uri="http://schemas.openxmlformats.org/presentationml/2006/ole">
            <p:oleObj spid="_x0000_s20481" name="Диаграмма" r:id="rId3" imgW="6115050" imgH="3648075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Замедление объемов строительства и ввода жилья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361950" y="925513"/>
          <a:ext cx="8556625" cy="5329237"/>
        </p:xfrm>
        <a:graphic>
          <a:graphicData uri="http://schemas.openxmlformats.org/presentationml/2006/ole">
            <p:oleObj spid="_x0000_s21505" name="Диаграмма" r:id="rId3" imgW="6115050" imgH="381000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428628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Ввод жилья в регионах России за 3 квартала 2008 года (упорядочено по объемам ввода)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785798"/>
          <a:ext cx="8572562" cy="5694827"/>
        </p:xfrm>
        <a:graphic>
          <a:graphicData uri="http://schemas.openxmlformats.org/drawingml/2006/table">
            <a:tbl>
              <a:tblPr/>
              <a:tblGrid>
                <a:gridCol w="2000264"/>
                <a:gridCol w="785818"/>
                <a:gridCol w="1500198"/>
                <a:gridCol w="1974570"/>
                <a:gridCol w="863085"/>
                <a:gridCol w="1448627"/>
              </a:tblGrid>
              <a:tr h="1000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Регионы с положительным приростом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Ввод, тыс. кв. м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Прирост к тому же периоду прошлого года, %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Регионы с отрицательным приростом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Ввод, тыс. кв. м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Прирост к тому же периоду прошлого года, %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Респ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. Татарстан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1653,7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17,6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Московская обл.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3641,5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-2,7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Ростовская обл.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1376,5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16,9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Краснодарский край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2573,5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-1,1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Респ. Башкортостан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1453,3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11,5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Москва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1619,6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-54,4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Тюменская обл.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1083,1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11,4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Санкт-Петербург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1329,1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-4,4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Свердловская обл.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945,8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31,5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Пермская обл.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452,7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-6,6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Челябинская обл.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939,9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20,4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</a:rPr>
                        <a:t>Самарская обл.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382,1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-33,7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Омская обл.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831,2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6,5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Тверская обл.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175,7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-16,0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Кемеровская обл.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810,8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16,3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Нижегородская обл.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808,3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26,0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Новосибирская обл.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789,3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24,7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Ленинградская обл.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610,0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33,1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Саратовская обл.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563,1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18,1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Красноярский край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533,7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22,1</a:t>
                      </a: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819" marR="66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Угрозы и риски и оценка возможности их преодоления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282575" y="790575"/>
          <a:ext cx="8624888" cy="5565775"/>
        </p:xfrm>
        <a:graphic>
          <a:graphicData uri="http://schemas.openxmlformats.org/presentationml/2006/ole">
            <p:oleObj spid="_x0000_s23553" name="Диаграмма" r:id="rId4" imgW="6115050" imgH="394335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Сценарный прогноз перспектив развития рынка недвижимости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282575" y="711200"/>
          <a:ext cx="8578850" cy="5757863"/>
        </p:xfrm>
        <a:graphic>
          <a:graphicData uri="http://schemas.openxmlformats.org/presentationml/2006/ole">
            <p:oleObj spid="_x0000_s32770" name="Диаграмма" r:id="rId3" imgW="6086475" imgH="4086225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Сценарный прогноз перспектив развития рынка недвижимости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282575" y="620713"/>
          <a:ext cx="8578850" cy="5859462"/>
        </p:xfrm>
        <a:graphic>
          <a:graphicData uri="http://schemas.openxmlformats.org/presentationml/2006/ole">
            <p:oleObj spid="_x0000_s33794" name="Диаграмма" r:id="rId3" imgW="6086475" imgH="415290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 Изменение ситуации в октябре-ноябре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82575" y="642938"/>
          <a:ext cx="8589963" cy="5521325"/>
        </p:xfrm>
        <a:graphic>
          <a:graphicData uri="http://schemas.openxmlformats.org/presentationml/2006/ole">
            <p:oleObj spid="_x0000_s28674" name="Диаграмма" r:id="rId3" imgW="5943600" imgH="3819525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 Корректировка прогноза по итогам октября-ноября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282575" y="711200"/>
          <a:ext cx="8578850" cy="5768975"/>
        </p:xfrm>
        <a:graphic>
          <a:graphicData uri="http://schemas.openxmlformats.org/presentationml/2006/ole">
            <p:oleObj spid="_x0000_s27649" name="Диаграмма" r:id="rId3" imgW="6086475" imgH="4086225" progId="MSGraph.Char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2631</TotalTime>
  <Words>249</Words>
  <PresentationFormat>Экран (4:3)</PresentationFormat>
  <Paragraphs>94</Paragraphs>
  <Slides>10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Диаграмма</vt:lpstr>
      <vt:lpstr>  Стерник Г.М., профессор кафедры «Экономика и управление городским строительством»   РЭА им. Г.В.Плеханова, главный аналитик Российской Гильдии риэлторов(ТМ)  </vt:lpstr>
      <vt:lpstr>1. Состояние рынка на середину 2008 года</vt:lpstr>
      <vt:lpstr>2. Замедление объемов строительства и ввода жилья</vt:lpstr>
      <vt:lpstr>3. Ввод жилья в регионах России за 3 квартала 2008 года (упорядочено по объемам ввода)</vt:lpstr>
      <vt:lpstr>4. Угрозы и риски и оценка возможности их преодоления</vt:lpstr>
      <vt:lpstr>5. Сценарный прогноз перспектив развития рынка недвижимости</vt:lpstr>
      <vt:lpstr>6. Сценарный прогноз перспектив развития рынка недвижимости</vt:lpstr>
      <vt:lpstr>7. Изменение ситуации в октябре-ноябре</vt:lpstr>
      <vt:lpstr>8. Корректировка прогноза по итогам октября-ноября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Стерник Г.М., профессор кафедры «Экономика и управление городским строительством»  РЭА им. Г.В.Плеханова, главный аналитик Российской Гильдии риэлторов(ТМ)  </dc:title>
  <cp:lastModifiedBy>Sternik</cp:lastModifiedBy>
  <cp:revision>30</cp:revision>
  <dcterms:modified xsi:type="dcterms:W3CDTF">2008-12-07T14:20:52Z</dcterms:modified>
</cp:coreProperties>
</file>