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76" r:id="rId5"/>
    <p:sldId id="277" r:id="rId6"/>
    <p:sldId id="279" r:id="rId7"/>
    <p:sldId id="261" r:id="rId8"/>
    <p:sldId id="264" r:id="rId9"/>
    <p:sldId id="263" r:id="rId10"/>
    <p:sldId id="265" r:id="rId11"/>
    <p:sldId id="266" r:id="rId12"/>
    <p:sldId id="267" r:id="rId13"/>
    <p:sldId id="274" r:id="rId14"/>
    <p:sldId id="269" r:id="rId15"/>
    <p:sldId id="271" r:id="rId16"/>
    <p:sldId id="272" r:id="rId17"/>
    <p:sldId id="273" r:id="rId18"/>
    <p:sldId id="280" r:id="rId19"/>
    <p:sldId id="26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E7674"/>
    <a:srgbClr val="D282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14" y="9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44;&#1086;&#1083;&#1075;&#1086;&#1089;&#1088;&#1086;&#1095;&#1085;&#1099;&#1081;%20&#1090;&#1088;&#1077;&#1085;&#1076;10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50;&#1086;&#1087;&#1080;&#1103;%20&#1048;&#1089;&#1093;&#1086;&#1076;&#1085;&#1099;&#1077;%20&#1076;&#1072;&#1085;&#1085;&#1099;&#1077;%20&#1055;&#1077;&#1088;&#1084;&#1100;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50;&#1086;&#1087;&#1080;&#1103;%20&#1048;&#1089;&#1093;&#1086;&#1076;&#1085;&#1099;&#1077;%20&#1076;&#1072;&#1085;&#1085;&#1099;&#1077;%20&#1055;&#1077;&#1088;&#1084;&#1100;2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50;&#1086;&#1087;&#1080;&#1103;%20&#1048;&#1089;&#1093;&#1086;&#1076;&#1085;&#1099;&#1077;%20&#1076;&#1072;&#1085;&#1085;&#1099;&#1077;%20&#1055;&#1077;&#1088;&#1084;&#1100;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50;&#1086;&#1087;&#1080;&#1103;%20&#1048;&#1089;&#1093;&#1086;&#1076;&#1085;&#1099;&#1077;%20&#1076;&#1072;&#1085;&#1085;&#1099;&#1077;%20&#1055;&#1077;&#1088;&#1084;&#1100;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44;&#1086;&#1083;&#1075;&#1086;&#1089;&#1088;&#1086;&#1095;&#1085;&#1099;&#1081;%20&#1090;&#1088;&#1077;&#1085;&#1076;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42;&#1074;&#1086;&#1076;%20&#1087;&#1086;%20&#1088;&#1077;&#1075;&#1080;&#1086;&#1085;&#1072;&#1084;%20&#1089;%201990%20&#1075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94;&#1080;&#1092;&#1088;&#1099;%20&#1082;%20&#1089;&#1094;&#1077;&#1085;&#1072;&#1088;&#1080;&#1103;&#1084;5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48;&#1089;&#1093;&#1086;&#1076;&#1085;&#1099;&#1077;%20&#1076;&#1072;&#1085;&#1085;&#1099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48;&#1089;&#1093;&#1086;&#1076;&#1085;&#1099;&#1077;%20&#1076;&#1072;&#1085;&#1085;&#1099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48;&#1089;&#1093;&#1086;&#1076;&#1085;&#1099;&#1077;%20&#1076;&#1072;&#1085;&#1085;&#1099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50;&#1086;&#1087;&#1080;&#1103;%20&#1048;&#1089;&#1093;&#1086;&#1076;&#1085;&#1099;&#1077;%20&#1076;&#1072;&#1085;&#1085;&#1099;&#1077;%20&#1055;&#1077;&#1088;&#1084;&#1100;2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0;&#1085;&#1072;&#1083;&#1080;&#1090;&#1080;&#1082;&#1072;\&#1055;&#1088;&#1086;&#1075;&#1085;&#1086;&#1079;&#1099;\&#1086;&#1090;%20&#1057;&#1090;&#1077;&#1088;&#1085;&#1080;&#1082;&#1072;\&#1052;&#1086;&#1076;&#1077;&#1083;&#1100;%20&#1089;&#1087;&#1088;&#1086;&#1089;&#1072;\&#1050;&#1086;&#1087;&#1080;&#1103;%20&#1048;&#1089;&#1093;&#1086;&#1076;&#1085;&#1099;&#1077;%20&#1076;&#1072;&#1085;&#1085;&#1099;&#1077;%20&#1055;&#1077;&#1088;&#1084;&#1100;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1746641963872685E-2"/>
          <c:y val="9.9136972285244693E-2"/>
          <c:w val="0.88588624354008993"/>
          <c:h val="0.69263722159526142"/>
        </c:manualLayout>
      </c:layout>
      <c:lineChart>
        <c:grouping val="standard"/>
        <c:ser>
          <c:idx val="0"/>
          <c:order val="0"/>
          <c:tx>
            <c:v>вторичный рынок</c:v>
          </c:tx>
          <c:spPr>
            <a:ln w="28575">
              <a:noFill/>
            </a:ln>
          </c:spPr>
          <c:marker>
            <c:symbol val="circle"/>
            <c:size val="3"/>
            <c:spPr>
              <a:solidFill>
                <a:srgbClr val="5F5F5F"/>
              </a:solidFill>
              <a:ln>
                <a:solidFill>
                  <a:srgbClr val="5F5F5F"/>
                </a:solidFill>
                <a:prstDash val="solid"/>
              </a:ln>
            </c:spPr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Пермь!$C$119:$C$323</c:f>
              <c:numCache>
                <c:formatCode>0</c:formatCode>
                <c:ptCount val="205"/>
                <c:pt idx="0">
                  <c:v>4880</c:v>
                </c:pt>
                <c:pt idx="1">
                  <c:v>4832</c:v>
                </c:pt>
                <c:pt idx="2">
                  <c:v>5157</c:v>
                </c:pt>
                <c:pt idx="3">
                  <c:v>5030</c:v>
                </c:pt>
                <c:pt idx="4">
                  <c:v>5395</c:v>
                </c:pt>
                <c:pt idx="5">
                  <c:v>5311</c:v>
                </c:pt>
                <c:pt idx="6">
                  <c:v>5207</c:v>
                </c:pt>
                <c:pt idx="7">
                  <c:v>5650</c:v>
                </c:pt>
                <c:pt idx="8">
                  <c:v>5981</c:v>
                </c:pt>
                <c:pt idx="9">
                  <c:v>6105</c:v>
                </c:pt>
                <c:pt idx="10">
                  <c:v>6438</c:v>
                </c:pt>
                <c:pt idx="11">
                  <c:v>7388</c:v>
                </c:pt>
                <c:pt idx="12">
                  <c:v>8015</c:v>
                </c:pt>
                <c:pt idx="13">
                  <c:v>8867</c:v>
                </c:pt>
                <c:pt idx="14">
                  <c:v>8823</c:v>
                </c:pt>
                <c:pt idx="15">
                  <c:v>9126</c:v>
                </c:pt>
                <c:pt idx="16">
                  <c:v>9439</c:v>
                </c:pt>
                <c:pt idx="17">
                  <c:v>10022</c:v>
                </c:pt>
                <c:pt idx="18">
                  <c:v>10047</c:v>
                </c:pt>
                <c:pt idx="19">
                  <c:v>10096</c:v>
                </c:pt>
                <c:pt idx="20">
                  <c:v>10722</c:v>
                </c:pt>
                <c:pt idx="21">
                  <c:v>11044</c:v>
                </c:pt>
                <c:pt idx="22">
                  <c:v>11621</c:v>
                </c:pt>
                <c:pt idx="23">
                  <c:v>12173</c:v>
                </c:pt>
                <c:pt idx="24">
                  <c:v>12294</c:v>
                </c:pt>
                <c:pt idx="25">
                  <c:v>12361</c:v>
                </c:pt>
                <c:pt idx="26">
                  <c:v>12646</c:v>
                </c:pt>
                <c:pt idx="27">
                  <c:v>12257</c:v>
                </c:pt>
                <c:pt idx="28">
                  <c:v>11975</c:v>
                </c:pt>
                <c:pt idx="29">
                  <c:v>11773</c:v>
                </c:pt>
                <c:pt idx="30">
                  <c:v>11657</c:v>
                </c:pt>
                <c:pt idx="31">
                  <c:v>11676</c:v>
                </c:pt>
                <c:pt idx="32">
                  <c:v>11439</c:v>
                </c:pt>
                <c:pt idx="33">
                  <c:v>11936</c:v>
                </c:pt>
                <c:pt idx="34">
                  <c:v>12068</c:v>
                </c:pt>
                <c:pt idx="35">
                  <c:v>12302</c:v>
                </c:pt>
                <c:pt idx="36">
                  <c:v>12359</c:v>
                </c:pt>
                <c:pt idx="37">
                  <c:v>12195</c:v>
                </c:pt>
                <c:pt idx="38">
                  <c:v>12006</c:v>
                </c:pt>
                <c:pt idx="39">
                  <c:v>12087</c:v>
                </c:pt>
                <c:pt idx="40">
                  <c:v>11870</c:v>
                </c:pt>
                <c:pt idx="41">
                  <c:v>11982</c:v>
                </c:pt>
                <c:pt idx="42">
                  <c:v>11871</c:v>
                </c:pt>
                <c:pt idx="43">
                  <c:v>11865</c:v>
                </c:pt>
                <c:pt idx="44">
                  <c:v>12185</c:v>
                </c:pt>
                <c:pt idx="45">
                  <c:v>12394</c:v>
                </c:pt>
                <c:pt idx="46">
                  <c:v>13167</c:v>
                </c:pt>
                <c:pt idx="47">
                  <c:v>12333</c:v>
                </c:pt>
                <c:pt idx="48">
                  <c:v>12145</c:v>
                </c:pt>
                <c:pt idx="49">
                  <c:v>11916</c:v>
                </c:pt>
                <c:pt idx="50">
                  <c:v>12258</c:v>
                </c:pt>
                <c:pt idx="51">
                  <c:v>13411</c:v>
                </c:pt>
                <c:pt idx="52">
                  <c:v>12798</c:v>
                </c:pt>
                <c:pt idx="53">
                  <c:v>12722</c:v>
                </c:pt>
                <c:pt idx="54">
                  <c:v>13103</c:v>
                </c:pt>
                <c:pt idx="55">
                  <c:v>13649</c:v>
                </c:pt>
                <c:pt idx="56">
                  <c:v>14261</c:v>
                </c:pt>
                <c:pt idx="57">
                  <c:v>16323</c:v>
                </c:pt>
                <c:pt idx="58">
                  <c:v>17657</c:v>
                </c:pt>
                <c:pt idx="59">
                  <c:v>18652</c:v>
                </c:pt>
                <c:pt idx="60">
                  <c:v>19434</c:v>
                </c:pt>
                <c:pt idx="61">
                  <c:v>20315</c:v>
                </c:pt>
                <c:pt idx="62">
                  <c:v>21253</c:v>
                </c:pt>
                <c:pt idx="63">
                  <c:v>22095</c:v>
                </c:pt>
                <c:pt idx="64">
                  <c:v>22479</c:v>
                </c:pt>
                <c:pt idx="65">
                  <c:v>22543</c:v>
                </c:pt>
                <c:pt idx="66">
                  <c:v>22672</c:v>
                </c:pt>
                <c:pt idx="67">
                  <c:v>22818</c:v>
                </c:pt>
                <c:pt idx="68">
                  <c:v>23047</c:v>
                </c:pt>
                <c:pt idx="69">
                  <c:v>23731</c:v>
                </c:pt>
                <c:pt idx="70">
                  <c:v>24167</c:v>
                </c:pt>
                <c:pt idx="71">
                  <c:v>24637</c:v>
                </c:pt>
                <c:pt idx="72">
                  <c:v>24885</c:v>
                </c:pt>
                <c:pt idx="73">
                  <c:v>25197</c:v>
                </c:pt>
                <c:pt idx="74">
                  <c:v>25657</c:v>
                </c:pt>
                <c:pt idx="75">
                  <c:v>26460</c:v>
                </c:pt>
                <c:pt idx="76">
                  <c:v>27013</c:v>
                </c:pt>
                <c:pt idx="77">
                  <c:v>27592</c:v>
                </c:pt>
                <c:pt idx="78">
                  <c:v>28765</c:v>
                </c:pt>
                <c:pt idx="79">
                  <c:v>29525</c:v>
                </c:pt>
                <c:pt idx="80">
                  <c:v>30407</c:v>
                </c:pt>
                <c:pt idx="81">
                  <c:v>31768</c:v>
                </c:pt>
                <c:pt idx="82">
                  <c:v>34048</c:v>
                </c:pt>
                <c:pt idx="83">
                  <c:v>36332</c:v>
                </c:pt>
                <c:pt idx="84">
                  <c:v>38049</c:v>
                </c:pt>
                <c:pt idx="85">
                  <c:v>40509</c:v>
                </c:pt>
                <c:pt idx="86">
                  <c:v>43146</c:v>
                </c:pt>
                <c:pt idx="87">
                  <c:v>45992</c:v>
                </c:pt>
                <c:pt idx="88">
                  <c:v>48976</c:v>
                </c:pt>
                <c:pt idx="89">
                  <c:v>49991</c:v>
                </c:pt>
                <c:pt idx="90">
                  <c:v>50820</c:v>
                </c:pt>
                <c:pt idx="91">
                  <c:v>51925</c:v>
                </c:pt>
                <c:pt idx="92">
                  <c:v>52451</c:v>
                </c:pt>
                <c:pt idx="93">
                  <c:v>53640</c:v>
                </c:pt>
                <c:pt idx="94">
                  <c:v>54736</c:v>
                </c:pt>
                <c:pt idx="95">
                  <c:v>55779</c:v>
                </c:pt>
                <c:pt idx="96">
                  <c:v>56761</c:v>
                </c:pt>
                <c:pt idx="97">
                  <c:v>57943</c:v>
                </c:pt>
                <c:pt idx="98">
                  <c:v>58768</c:v>
                </c:pt>
                <c:pt idx="99">
                  <c:v>59579</c:v>
                </c:pt>
                <c:pt idx="100">
                  <c:v>60540</c:v>
                </c:pt>
                <c:pt idx="101">
                  <c:v>60589</c:v>
                </c:pt>
                <c:pt idx="102">
                  <c:v>61024</c:v>
                </c:pt>
                <c:pt idx="103">
                  <c:v>60854</c:v>
                </c:pt>
                <c:pt idx="104">
                  <c:v>61189</c:v>
                </c:pt>
                <c:pt idx="105">
                  <c:v>61398</c:v>
                </c:pt>
                <c:pt idx="106">
                  <c:v>60963</c:v>
                </c:pt>
                <c:pt idx="107">
                  <c:v>59821</c:v>
                </c:pt>
                <c:pt idx="108">
                  <c:v>58182</c:v>
                </c:pt>
                <c:pt idx="109">
                  <c:v>56368</c:v>
                </c:pt>
                <c:pt idx="110">
                  <c:v>53582</c:v>
                </c:pt>
                <c:pt idx="111">
                  <c:v>50951</c:v>
                </c:pt>
                <c:pt idx="112">
                  <c:v>47878</c:v>
                </c:pt>
                <c:pt idx="113">
                  <c:v>45756</c:v>
                </c:pt>
                <c:pt idx="114">
                  <c:v>44498</c:v>
                </c:pt>
                <c:pt idx="115">
                  <c:v>42971</c:v>
                </c:pt>
                <c:pt idx="116">
                  <c:v>42099</c:v>
                </c:pt>
                <c:pt idx="117">
                  <c:v>41862</c:v>
                </c:pt>
                <c:pt idx="118">
                  <c:v>41527</c:v>
                </c:pt>
                <c:pt idx="119">
                  <c:v>41915</c:v>
                </c:pt>
                <c:pt idx="120">
                  <c:v>42363</c:v>
                </c:pt>
                <c:pt idx="121">
                  <c:v>42679</c:v>
                </c:pt>
                <c:pt idx="122">
                  <c:v>43329</c:v>
                </c:pt>
                <c:pt idx="123">
                  <c:v>43682</c:v>
                </c:pt>
                <c:pt idx="124">
                  <c:v>43136</c:v>
                </c:pt>
                <c:pt idx="125">
                  <c:v>43172</c:v>
                </c:pt>
                <c:pt idx="126">
                  <c:v>43013</c:v>
                </c:pt>
                <c:pt idx="127">
                  <c:v>42734</c:v>
                </c:pt>
                <c:pt idx="128">
                  <c:v>42570</c:v>
                </c:pt>
                <c:pt idx="129">
                  <c:v>43252</c:v>
                </c:pt>
                <c:pt idx="130">
                  <c:v>43466</c:v>
                </c:pt>
                <c:pt idx="131">
                  <c:v>43983</c:v>
                </c:pt>
                <c:pt idx="132">
                  <c:v>44065</c:v>
                </c:pt>
                <c:pt idx="133">
                  <c:v>45021</c:v>
                </c:pt>
                <c:pt idx="134">
                  <c:v>45063</c:v>
                </c:pt>
                <c:pt idx="135">
                  <c:v>45070</c:v>
                </c:pt>
                <c:pt idx="136">
                  <c:v>45329</c:v>
                </c:pt>
                <c:pt idx="137">
                  <c:v>44667</c:v>
                </c:pt>
                <c:pt idx="138" formatCode="#,##0">
                  <c:v>44887</c:v>
                </c:pt>
                <c:pt idx="139" formatCode="#,##0">
                  <c:v>45313</c:v>
                </c:pt>
                <c:pt idx="140" formatCode="#,##0">
                  <c:v>45678</c:v>
                </c:pt>
                <c:pt idx="141" formatCode="#,##0">
                  <c:v>45703</c:v>
                </c:pt>
                <c:pt idx="142" formatCode="#,##0">
                  <c:v>46433</c:v>
                </c:pt>
                <c:pt idx="143" formatCode="#,##0">
                  <c:v>47038</c:v>
                </c:pt>
                <c:pt idx="144" formatCode="#,##0">
                  <c:v>48428</c:v>
                </c:pt>
                <c:pt idx="145" formatCode="#,##0">
                  <c:v>49279</c:v>
                </c:pt>
                <c:pt idx="146" formatCode="#,##0">
                  <c:v>49426</c:v>
                </c:pt>
                <c:pt idx="147" formatCode="#,##0">
                  <c:v>50360</c:v>
                </c:pt>
                <c:pt idx="148" formatCode="#,##0">
                  <c:v>50912</c:v>
                </c:pt>
                <c:pt idx="149" formatCode="#,##0">
                  <c:v>50968</c:v>
                </c:pt>
                <c:pt idx="150" formatCode="#,##0">
                  <c:v>51225</c:v>
                </c:pt>
                <c:pt idx="151" formatCode="#,##0">
                  <c:v>51515</c:v>
                </c:pt>
                <c:pt idx="152" formatCode="#,##0">
                  <c:v>51598</c:v>
                </c:pt>
                <c:pt idx="153" formatCode="#,##0">
                  <c:v>52035</c:v>
                </c:pt>
                <c:pt idx="154" formatCode="#,##0">
                  <c:v>52366</c:v>
                </c:pt>
                <c:pt idx="155" formatCode="#,##0">
                  <c:v>52806</c:v>
                </c:pt>
                <c:pt idx="156" formatCode="#,##0">
                  <c:v>53423</c:v>
                </c:pt>
                <c:pt idx="157" formatCode="#,##0">
                  <c:v>53571</c:v>
                </c:pt>
                <c:pt idx="158" formatCode="#,##0">
                  <c:v>53301</c:v>
                </c:pt>
                <c:pt idx="159" formatCode="#,##0">
                  <c:v>52978</c:v>
                </c:pt>
                <c:pt idx="160" formatCode="#,##0">
                  <c:v>53083</c:v>
                </c:pt>
                <c:pt idx="161" formatCode="#,##0">
                  <c:v>53186</c:v>
                </c:pt>
              </c:numCache>
            </c:numRef>
          </c:val>
        </c:ser>
        <c:ser>
          <c:idx val="2"/>
          <c:order val="1"/>
          <c:tx>
            <c:v>долгосрочный тренд</c:v>
          </c:tx>
          <c:spPr>
            <a:ln w="19050">
              <a:solidFill>
                <a:srgbClr val="333399"/>
              </a:solidFill>
              <a:prstDash val="solid"/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Пермь!$L$119:$L$323</c:f>
              <c:numCache>
                <c:formatCode>0.00</c:formatCode>
                <c:ptCount val="205"/>
                <c:pt idx="0">
                  <c:v>4037.2152519836109</c:v>
                </c:pt>
                <c:pt idx="1">
                  <c:v>4251.7328284383984</c:v>
                </c:pt>
                <c:pt idx="2">
                  <c:v>4472.0869608670209</c:v>
                </c:pt>
                <c:pt idx="3">
                  <c:v>4698.2865381387182</c:v>
                </c:pt>
                <c:pt idx="4">
                  <c:v>4930.3372805105628</c:v>
                </c:pt>
                <c:pt idx="5">
                  <c:v>5168.2417257090456</c:v>
                </c:pt>
                <c:pt idx="6">
                  <c:v>5411.9992167180535</c:v>
                </c:pt>
                <c:pt idx="7">
                  <c:v>5661.6058912890912</c:v>
                </c:pt>
                <c:pt idx="8">
                  <c:v>5917.0546731887616</c:v>
                </c:pt>
                <c:pt idx="9">
                  <c:v>6178.3352651976202</c:v>
                </c:pt>
                <c:pt idx="10">
                  <c:v>6445.434143873581</c:v>
                </c:pt>
                <c:pt idx="11">
                  <c:v>6718.334556092228</c:v>
                </c:pt>
                <c:pt idx="12">
                  <c:v>6997.0165173751921</c:v>
                </c:pt>
                <c:pt idx="13">
                  <c:v>7281.4568120172025</c:v>
                </c:pt>
                <c:pt idx="14">
                  <c:v>7571.6289950209984</c:v>
                </c:pt>
                <c:pt idx="15">
                  <c:v>7867.5033958487338</c:v>
                </c:pt>
                <c:pt idx="16">
                  <c:v>8169.0471239971903</c:v>
                </c:pt>
                <c:pt idx="17">
                  <c:v>8476.2240764032776</c:v>
                </c:pt>
                <c:pt idx="18">
                  <c:v>8788.9949466852831</c:v>
                </c:pt>
                <c:pt idx="19">
                  <c:v>9107.3172362242694</c:v>
                </c:pt>
                <c:pt idx="20">
                  <c:v>9431.1452670889885</c:v>
                </c:pt>
                <c:pt idx="21">
                  <c:v>9760.4301968065829</c:v>
                </c:pt>
                <c:pt idx="22">
                  <c:v>10095.120034980553</c:v>
                </c:pt>
                <c:pt idx="23">
                  <c:v>10435.159661756017</c:v>
                </c:pt>
                <c:pt idx="24">
                  <c:v>10780.490848131476</c:v>
                </c:pt>
                <c:pt idx="25">
                  <c:v>11131.052278115265</c:v>
                </c:pt>
                <c:pt idx="26">
                  <c:v>11486.779572723644</c:v>
                </c:pt>
                <c:pt idx="27">
                  <c:v>11847.605315816372</c:v>
                </c:pt>
                <c:pt idx="28">
                  <c:v>12213.459081764746</c:v>
                </c:pt>
                <c:pt idx="29">
                  <c:v>12584.267464945715</c:v>
                </c:pt>
                <c:pt idx="30">
                  <c:v>12959.954111054807</c:v>
                </c:pt>
                <c:pt idx="31">
                  <c:v>13340.439750229334</c:v>
                </c:pt>
                <c:pt idx="32">
                  <c:v>13725.642231972373</c:v>
                </c:pt>
                <c:pt idx="33">
                  <c:v>14115.476561866733</c:v>
                </c:pt>
                <c:pt idx="34">
                  <c:v>14509.854940067327</c:v>
                </c:pt>
                <c:pt idx="35">
                  <c:v>14908.686801558797</c:v>
                </c:pt>
                <c:pt idx="36">
                  <c:v>15311.878858164568</c:v>
                </c:pt>
                <c:pt idx="37">
                  <c:v>15719.335142292222</c:v>
                </c:pt>
                <c:pt idx="38">
                  <c:v>16130.957052398833</c:v>
                </c:pt>
                <c:pt idx="39">
                  <c:v>16546.643400159057</c:v>
                </c:pt>
                <c:pt idx="40">
                  <c:v>16966.290459317457</c:v>
                </c:pt>
                <c:pt idx="41">
                  <c:v>17389.79201620576</c:v>
                </c:pt>
                <c:pt idx="42">
                  <c:v>17817.039421903897</c:v>
                </c:pt>
                <c:pt idx="43">
                  <c:v>18247.921646023766</c:v>
                </c:pt>
                <c:pt idx="44">
                  <c:v>18682.325332092358</c:v>
                </c:pt>
                <c:pt idx="45">
                  <c:v>19120.134854510819</c:v>
                </c:pt>
                <c:pt idx="46">
                  <c:v>19561.232377063898</c:v>
                </c:pt>
                <c:pt idx="47">
                  <c:v>20005.497912954503</c:v>
                </c:pt>
                <c:pt idx="48">
                  <c:v>20452.809386335448</c:v>
                </c:pt>
                <c:pt idx="49">
                  <c:v>20903.042695311229</c:v>
                </c:pt>
                <c:pt idx="50">
                  <c:v>21356.071776379333</c:v>
                </c:pt>
                <c:pt idx="51">
                  <c:v>21811.768670282519</c:v>
                </c:pt>
                <c:pt idx="52">
                  <c:v>22270.003589239073</c:v>
                </c:pt>
                <c:pt idx="53">
                  <c:v>22730.644985520517</c:v>
                </c:pt>
                <c:pt idx="54">
                  <c:v>23193.559621342007</c:v>
                </c:pt>
                <c:pt idx="55">
                  <c:v>23658.612640032472</c:v>
                </c:pt>
                <c:pt idx="56">
                  <c:v>24125.667638448311</c:v>
                </c:pt>
                <c:pt idx="57">
                  <c:v>24594.586740595259</c:v>
                </c:pt>
                <c:pt idx="58">
                  <c:v>25065.230672420857</c:v>
                </c:pt>
                <c:pt idx="59">
                  <c:v>25537.45883773996</c:v>
                </c:pt>
                <c:pt idx="60">
                  <c:v>26011.12939525376</c:v>
                </c:pt>
                <c:pt idx="61">
                  <c:v>26486.099336623356</c:v>
                </c:pt>
                <c:pt idx="62">
                  <c:v>26962.2245655564</c:v>
                </c:pt>
                <c:pt idx="63">
                  <c:v>27439.359977865879</c:v>
                </c:pt>
                <c:pt idx="64">
                  <c:v>27917.359542458518</c:v>
                </c:pt>
                <c:pt idx="65">
                  <c:v>28396.076383209365</c:v>
                </c:pt>
                <c:pt idx="66">
                  <c:v>28875.362861679019</c:v>
                </c:pt>
                <c:pt idx="67">
                  <c:v>29355.070660628717</c:v>
                </c:pt>
                <c:pt idx="68">
                  <c:v>29835.05086828749</c:v>
                </c:pt>
                <c:pt idx="69">
                  <c:v>30315.154063325397</c:v>
                </c:pt>
                <c:pt idx="70">
                  <c:v>30795.2304004861</c:v>
                </c:pt>
                <c:pt idx="71">
                  <c:v>31275.129696830838</c:v>
                </c:pt>
                <c:pt idx="72">
                  <c:v>31754.701518545895</c:v>
                </c:pt>
                <c:pt idx="73">
                  <c:v>32233.795268264395</c:v>
                </c:pt>
                <c:pt idx="74">
                  <c:v>32712.260272853182</c:v>
                </c:pt>
                <c:pt idx="75">
                  <c:v>33189.945871614626</c:v>
                </c:pt>
                <c:pt idx="76">
                  <c:v>33666.701504852805</c:v>
                </c:pt>
                <c:pt idx="77">
                  <c:v>34142.376802752762</c:v>
                </c:pt>
                <c:pt idx="78">
                  <c:v>34616.821674521314</c:v>
                </c:pt>
                <c:pt idx="79">
                  <c:v>35089.886397737711</c:v>
                </c:pt>
                <c:pt idx="80">
                  <c:v>35561.421707860463</c:v>
                </c:pt>
                <c:pt idx="81">
                  <c:v>36031.278887839071</c:v>
                </c:pt>
                <c:pt idx="82">
                  <c:v>36499.309857775494</c:v>
                </c:pt>
                <c:pt idx="83">
                  <c:v>36965.367264583183</c:v>
                </c:pt>
                <c:pt idx="84">
                  <c:v>37429.30457158904</c:v>
                </c:pt>
                <c:pt idx="85">
                  <c:v>37890.976148023459</c:v>
                </c:pt>
                <c:pt idx="86">
                  <c:v>38350.237358345192</c:v>
                </c:pt>
                <c:pt idx="87">
                  <c:v>38806.944651345038</c:v>
                </c:pt>
                <c:pt idx="88">
                  <c:v>39260.955648974152</c:v>
                </c:pt>
                <c:pt idx="89">
                  <c:v>39712.129234841414</c:v>
                </c:pt>
                <c:pt idx="90">
                  <c:v>40160.325642324897</c:v>
                </c:pt>
                <c:pt idx="91">
                  <c:v>40605.406542241741</c:v>
                </c:pt>
                <c:pt idx="92">
                  <c:v>41047.2351300214</c:v>
                </c:pt>
                <c:pt idx="93">
                  <c:v>41485.676212326696</c:v>
                </c:pt>
                <c:pt idx="94">
                  <c:v>41920.59629306665</c:v>
                </c:pt>
                <c:pt idx="95">
                  <c:v>42351.863658747236</c:v>
                </c:pt>
                <c:pt idx="96">
                  <c:v>42779.34846310271</c:v>
                </c:pt>
                <c:pt idx="97">
                  <c:v>43202.922810953962</c:v>
                </c:pt>
                <c:pt idx="98">
                  <c:v>43622.460841238033</c:v>
                </c:pt>
                <c:pt idx="99">
                  <c:v>44037.838809154171</c:v>
                </c:pt>
                <c:pt idx="100">
                  <c:v>44448.935167371528</c:v>
                </c:pt>
                <c:pt idx="101">
                  <c:v>44855.630646244761</c:v>
                </c:pt>
                <c:pt idx="102">
                  <c:v>45257.808332982291</c:v>
                </c:pt>
                <c:pt idx="103">
                  <c:v>45655.353749714595</c:v>
                </c:pt>
                <c:pt idx="104">
                  <c:v>46048.1549304086</c:v>
                </c:pt>
                <c:pt idx="105">
                  <c:v>46436.102496574655</c:v>
                </c:pt>
                <c:pt idx="106">
                  <c:v>46819.089731714921</c:v>
                </c:pt>
                <c:pt idx="107">
                  <c:v>47197.012654459177</c:v>
                </c:pt>
                <c:pt idx="108">
                  <c:v>47569.770090337901</c:v>
                </c:pt>
                <c:pt idx="109">
                  <c:v>47937.263742141251</c:v>
                </c:pt>
                <c:pt idx="110">
                  <c:v>48299.398258812813</c:v>
                </c:pt>
                <c:pt idx="111">
                  <c:v>48656.081302828636</c:v>
                </c:pt>
                <c:pt idx="112">
                  <c:v>49007.223616012874</c:v>
                </c:pt>
                <c:pt idx="113">
                  <c:v>49352.739083740584</c:v>
                </c:pt>
                <c:pt idx="114">
                  <c:v>49692.54479748023</c:v>
                </c:pt>
                <c:pt idx="115">
                  <c:v>50026.561115628923</c:v>
                </c:pt>
                <c:pt idx="116">
                  <c:v>50354.711722594104</c:v>
                </c:pt>
                <c:pt idx="117">
                  <c:v>50676.923686076014</c:v>
                </c:pt>
                <c:pt idx="118">
                  <c:v>50993.127512506486</c:v>
                </c:pt>
                <c:pt idx="119">
                  <c:v>51303.257200600376</c:v>
                </c:pt>
                <c:pt idx="120">
                  <c:v>51607.25029297686</c:v>
                </c:pt>
                <c:pt idx="121">
                  <c:v>51905.047925808532</c:v>
                </c:pt>
                <c:pt idx="122">
                  <c:v>52196.594876458141</c:v>
                </c:pt>
                <c:pt idx="123">
                  <c:v>52481.839609062059</c:v>
                </c:pt>
                <c:pt idx="124">
                  <c:v>52760.734318023206</c:v>
                </c:pt>
                <c:pt idx="125">
                  <c:v>53033.234969374302</c:v>
                </c:pt>
                <c:pt idx="126">
                  <c:v>53299.301339975893</c:v>
                </c:pt>
                <c:pt idx="127">
                  <c:v>53558.897054513589</c:v>
                </c:pt>
                <c:pt idx="128">
                  <c:v>53811.989620260196</c:v>
                </c:pt>
                <c:pt idx="129">
                  <c:v>54058.550459569538</c:v>
                </c:pt>
                <c:pt idx="130">
                  <c:v>54298.554940070993</c:v>
                </c:pt>
                <c:pt idx="131">
                  <c:v>54531.982402533351</c:v>
                </c:pt>
                <c:pt idx="132">
                  <c:v>54758.816186369797</c:v>
                </c:pt>
                <c:pt idx="133">
                  <c:v>54979.043652755005</c:v>
                </c:pt>
                <c:pt idx="134">
                  <c:v>55192.656205329353</c:v>
                </c:pt>
                <c:pt idx="135">
                  <c:v>55399.649308463573</c:v>
                </c:pt>
                <c:pt idx="136">
                  <c:v>55600.0225030617</c:v>
                </c:pt>
                <c:pt idx="137">
                  <c:v>55793.779419878709</c:v>
                </c:pt>
                <c:pt idx="138">
                  <c:v>55980.927790332775</c:v>
                </c:pt>
                <c:pt idx="139">
                  <c:v>56161.479454793</c:v>
                </c:pt>
                <c:pt idx="140">
                  <c:v>56335.450368323938</c:v>
                </c:pt>
                <c:pt idx="141">
                  <c:v>56502.860603871508</c:v>
                </c:pt>
                <c:pt idx="142">
                  <c:v>56663.734352875254</c:v>
                </c:pt>
                <c:pt idx="143">
                  <c:v>56818.099923293194</c:v>
                </c:pt>
                <c:pt idx="144">
                  <c:v>56965.989735028568</c:v>
                </c:pt>
                <c:pt idx="145">
                  <c:v>57107.44031274764</c:v>
                </c:pt>
                <c:pt idx="146">
                  <c:v>57242.492276081102</c:v>
                </c:pt>
                <c:pt idx="147">
                  <c:v>57371.190327200937</c:v>
                </c:pt>
                <c:pt idx="148">
                  <c:v>57493.583235769082</c:v>
                </c:pt>
                <c:pt idx="149">
                  <c:v>57609.723821253414</c:v>
                </c:pt>
                <c:pt idx="150">
                  <c:v>57719.668932609908</c:v>
                </c:pt>
                <c:pt idx="151">
                  <c:v>57823.479425330232</c:v>
                </c:pt>
                <c:pt idx="152">
                  <c:v>57921.220135857213</c:v>
                </c:pt>
                <c:pt idx="153">
                  <c:v>58012.959853370703</c:v>
                </c:pt>
                <c:pt idx="154">
                  <c:v>58098.771288949225</c:v>
                </c:pt>
                <c:pt idx="155">
                  <c:v>58178.731042114654</c:v>
                </c:pt>
                <c:pt idx="156">
                  <c:v>58252.919564767326</c:v>
                </c:pt>
                <c:pt idx="157">
                  <c:v>58321.421122522654</c:v>
                </c:pt>
                <c:pt idx="158">
                  <c:v>58384.323753461329</c:v>
                </c:pt>
                <c:pt idx="159">
                  <c:v>58441.719224306144</c:v>
                </c:pt>
                <c:pt idx="160">
                  <c:v>58493.702984041425</c:v>
                </c:pt>
                <c:pt idx="161">
                  <c:v>58540.374114992621</c:v>
                </c:pt>
                <c:pt idx="162">
                  <c:v>58581.835281383916</c:v>
                </c:pt>
                <c:pt idx="163">
                  <c:v>58618.192675396174</c:v>
                </c:pt>
                <c:pt idx="164">
                  <c:v>58649.555960746111</c:v>
                </c:pt>
                <c:pt idx="165">
                  <c:v>58676.038213812491</c:v>
                </c:pt>
                <c:pt idx="166">
                  <c:v>58697.755862333936</c:v>
                </c:pt>
                <c:pt idx="167">
                  <c:v>58714.828621707224</c:v>
                </c:pt>
                <c:pt idx="168">
                  <c:v>58727.379428914654</c:v>
                </c:pt>
                <c:pt idx="169">
                  <c:v>58735.534374112423</c:v>
                </c:pt>
                <c:pt idx="170">
                  <c:v>58739.422629912224</c:v>
                </c:pt>
                <c:pt idx="171">
                  <c:v>58739.176378391312</c:v>
                </c:pt>
                <c:pt idx="172">
                  <c:v>58734.930735866626</c:v>
                </c:pt>
                <c:pt idx="173">
                  <c:v>58726.823675471838</c:v>
                </c:pt>
                <c:pt idx="174">
                  <c:v>58714.995947575975</c:v>
                </c:pt>
                <c:pt idx="175">
                  <c:v>58699.590998085776</c:v>
                </c:pt>
                <c:pt idx="176">
                  <c:v>58680.754884674046</c:v>
                </c:pt>
                <c:pt idx="177">
                  <c:v>58658.636190978992</c:v>
                </c:pt>
                <c:pt idx="178">
                  <c:v>58633.385938820436</c:v>
                </c:pt>
                <c:pt idx="179">
                  <c:v>58605.157498480752</c:v>
                </c:pt>
                <c:pt idx="180">
                  <c:v>58574.106497099652</c:v>
                </c:pt>
                <c:pt idx="181">
                  <c:v>58540.390725233643</c:v>
                </c:pt>
                <c:pt idx="182">
                  <c:v>58504.170041632671</c:v>
                </c:pt>
                <c:pt idx="183">
                  <c:v>58465.606276287333</c:v>
                </c:pt>
                <c:pt idx="184">
                  <c:v>58424.863131802274</c:v>
                </c:pt>
                <c:pt idx="185">
                  <c:v>58382.106083152321</c:v>
                </c:pt>
                <c:pt idx="186">
                  <c:v>58337.502275879291</c:v>
                </c:pt>
                <c:pt idx="187">
                  <c:v>58291.220422789032</c:v>
                </c:pt>
                <c:pt idx="188">
                  <c:v>58243.430699209683</c:v>
                </c:pt>
                <c:pt idx="189">
                  <c:v>58194.304636872475</c:v>
                </c:pt>
                <c:pt idx="190">
                  <c:v>58144.015016479614</c:v>
                </c:pt>
                <c:pt idx="191">
                  <c:v>58092.735759022835</c:v>
                </c:pt>
                <c:pt idx="192">
                  <c:v>58040.641815919022</c:v>
                </c:pt>
                <c:pt idx="193">
                  <c:v>57987.90905802929</c:v>
                </c:pt>
                <c:pt idx="194">
                  <c:v>57934.71416363035</c:v>
                </c:pt>
                <c:pt idx="195">
                  <c:v>57881.234505407017</c:v>
                </c:pt>
                <c:pt idx="196">
                  <c:v>57827.648036535604</c:v>
                </c:pt>
                <c:pt idx="197">
                  <c:v>57774.133175930634</c:v>
                </c:pt>
                <c:pt idx="198">
                  <c:v>57720.868692725897</c:v>
                </c:pt>
                <c:pt idx="199">
                  <c:v>57668.033590063438</c:v>
                </c:pt>
                <c:pt idx="200">
                  <c:v>57615.806988265234</c:v>
                </c:pt>
                <c:pt idx="201">
                  <c:v>57564.368007460995</c:v>
                </c:pt>
                <c:pt idx="202">
                  <c:v>57513.895649748963</c:v>
                </c:pt>
                <c:pt idx="203">
                  <c:v>57464.568680965829</c:v>
                </c:pt>
                <c:pt idx="204">
                  <c:v>57416.565512142399</c:v>
                </c:pt>
              </c:numCache>
            </c:numRef>
          </c:val>
        </c:ser>
        <c:ser>
          <c:idx val="5"/>
          <c:order val="2"/>
          <c:tx>
            <c:v>прогноз (втор.2)</c:v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Пермь!$V$119:$V$323</c:f>
              <c:numCache>
                <c:formatCode>General</c:formatCode>
                <c:ptCount val="205"/>
                <c:pt idx="161" formatCode="0">
                  <c:v>53200</c:v>
                </c:pt>
                <c:pt idx="162" formatCode="0">
                  <c:v>53100</c:v>
                </c:pt>
                <c:pt idx="163" formatCode="0">
                  <c:v>53000</c:v>
                </c:pt>
                <c:pt idx="164" formatCode="0">
                  <c:v>53000</c:v>
                </c:pt>
                <c:pt idx="165" formatCode="0">
                  <c:v>53000</c:v>
                </c:pt>
                <c:pt idx="166" formatCode="0">
                  <c:v>53100</c:v>
                </c:pt>
                <c:pt idx="167" formatCode="0">
                  <c:v>53200</c:v>
                </c:pt>
                <c:pt idx="168" formatCode="0">
                  <c:v>53300</c:v>
                </c:pt>
                <c:pt idx="169" formatCode="0">
                  <c:v>53500</c:v>
                </c:pt>
                <c:pt idx="170" formatCode="0">
                  <c:v>53800</c:v>
                </c:pt>
                <c:pt idx="171" formatCode="0">
                  <c:v>54100</c:v>
                </c:pt>
                <c:pt idx="172" formatCode="0">
                  <c:v>54400</c:v>
                </c:pt>
                <c:pt idx="173" formatCode="0">
                  <c:v>54800</c:v>
                </c:pt>
                <c:pt idx="174" formatCode="0">
                  <c:v>55200</c:v>
                </c:pt>
                <c:pt idx="175" formatCode="0">
                  <c:v>55700</c:v>
                </c:pt>
                <c:pt idx="176" formatCode="0">
                  <c:v>56300</c:v>
                </c:pt>
                <c:pt idx="177" formatCode="0">
                  <c:v>57000</c:v>
                </c:pt>
                <c:pt idx="178" formatCode="0">
                  <c:v>57600</c:v>
                </c:pt>
                <c:pt idx="179" formatCode="0">
                  <c:v>58200</c:v>
                </c:pt>
                <c:pt idx="180" formatCode="0">
                  <c:v>58500</c:v>
                </c:pt>
                <c:pt idx="181" formatCode="0">
                  <c:v>58600</c:v>
                </c:pt>
                <c:pt idx="182" formatCode="0">
                  <c:v>58700</c:v>
                </c:pt>
                <c:pt idx="183" formatCode="0">
                  <c:v>58800</c:v>
                </c:pt>
                <c:pt idx="184" formatCode="0">
                  <c:v>58800</c:v>
                </c:pt>
                <c:pt idx="185" formatCode="0">
                  <c:v>58600</c:v>
                </c:pt>
                <c:pt idx="186" formatCode="0">
                  <c:v>58400</c:v>
                </c:pt>
                <c:pt idx="187" formatCode="0">
                  <c:v>58100</c:v>
                </c:pt>
                <c:pt idx="188" formatCode="0">
                  <c:v>57800</c:v>
                </c:pt>
                <c:pt idx="189" formatCode="0">
                  <c:v>57500</c:v>
                </c:pt>
                <c:pt idx="190" formatCode="0">
                  <c:v>57300</c:v>
                </c:pt>
                <c:pt idx="191" formatCode="0">
                  <c:v>57100</c:v>
                </c:pt>
                <c:pt idx="192" formatCode="0">
                  <c:v>57000</c:v>
                </c:pt>
                <c:pt idx="193" formatCode="0">
                  <c:v>56900</c:v>
                </c:pt>
                <c:pt idx="194" formatCode="0">
                  <c:v>56900</c:v>
                </c:pt>
                <c:pt idx="195" formatCode="0">
                  <c:v>57000</c:v>
                </c:pt>
                <c:pt idx="196" formatCode="0">
                  <c:v>57100</c:v>
                </c:pt>
                <c:pt idx="197" formatCode="0">
                  <c:v>57200</c:v>
                </c:pt>
                <c:pt idx="198" formatCode="0">
                  <c:v>57300</c:v>
                </c:pt>
                <c:pt idx="199" formatCode="0">
                  <c:v>57500</c:v>
                </c:pt>
                <c:pt idx="200" formatCode="0">
                  <c:v>57700</c:v>
                </c:pt>
                <c:pt idx="201" formatCode="0">
                  <c:v>58000</c:v>
                </c:pt>
                <c:pt idx="202" formatCode="0">
                  <c:v>58300</c:v>
                </c:pt>
                <c:pt idx="203" formatCode="0">
                  <c:v>58700</c:v>
                </c:pt>
                <c:pt idx="204" formatCode="0">
                  <c:v>59100</c:v>
                </c:pt>
              </c:numCache>
            </c:numRef>
          </c:val>
        </c:ser>
        <c:ser>
          <c:idx val="1"/>
          <c:order val="3"/>
          <c:tx>
            <c:v>прогноз (втор.1)</c:v>
          </c:tx>
          <c:spPr>
            <a:ln w="254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Пермь!$W$119:$W$323</c:f>
              <c:numCache>
                <c:formatCode>General</c:formatCode>
                <c:ptCount val="205"/>
                <c:pt idx="161" formatCode="0">
                  <c:v>53200</c:v>
                </c:pt>
                <c:pt idx="162" formatCode="0">
                  <c:v>53200</c:v>
                </c:pt>
                <c:pt idx="163" formatCode="0">
                  <c:v>53300</c:v>
                </c:pt>
                <c:pt idx="164" formatCode="0">
                  <c:v>53700</c:v>
                </c:pt>
                <c:pt idx="165" formatCode="0">
                  <c:v>54100</c:v>
                </c:pt>
                <c:pt idx="166" formatCode="0">
                  <c:v>54600</c:v>
                </c:pt>
                <c:pt idx="167" formatCode="0">
                  <c:v>55100</c:v>
                </c:pt>
                <c:pt idx="168" formatCode="0">
                  <c:v>55700</c:v>
                </c:pt>
                <c:pt idx="169" formatCode="0">
                  <c:v>56400</c:v>
                </c:pt>
                <c:pt idx="170" formatCode="0">
                  <c:v>57200</c:v>
                </c:pt>
                <c:pt idx="171" formatCode="0">
                  <c:v>58000</c:v>
                </c:pt>
                <c:pt idx="172" formatCode="0">
                  <c:v>58800</c:v>
                </c:pt>
                <c:pt idx="173" formatCode="0">
                  <c:v>59600</c:v>
                </c:pt>
                <c:pt idx="174" formatCode="0">
                  <c:v>60400</c:v>
                </c:pt>
                <c:pt idx="175" formatCode="0">
                  <c:v>61200</c:v>
                </c:pt>
                <c:pt idx="176" formatCode="0">
                  <c:v>61800</c:v>
                </c:pt>
                <c:pt idx="177" formatCode="0">
                  <c:v>62400</c:v>
                </c:pt>
                <c:pt idx="178" formatCode="0">
                  <c:v>63000</c:v>
                </c:pt>
                <c:pt idx="179" formatCode="0">
                  <c:v>63500</c:v>
                </c:pt>
                <c:pt idx="180" formatCode="0">
                  <c:v>64000</c:v>
                </c:pt>
                <c:pt idx="181" formatCode="0">
                  <c:v>64400</c:v>
                </c:pt>
                <c:pt idx="182" formatCode="0">
                  <c:v>64700</c:v>
                </c:pt>
                <c:pt idx="183" formatCode="0">
                  <c:v>64900</c:v>
                </c:pt>
                <c:pt idx="184" formatCode="0">
                  <c:v>65100</c:v>
                </c:pt>
                <c:pt idx="185" formatCode="0">
                  <c:v>65200</c:v>
                </c:pt>
                <c:pt idx="186" formatCode="0">
                  <c:v>65300</c:v>
                </c:pt>
                <c:pt idx="187" formatCode="0">
                  <c:v>65300</c:v>
                </c:pt>
                <c:pt idx="188" formatCode="0">
                  <c:v>65100</c:v>
                </c:pt>
                <c:pt idx="189" formatCode="0">
                  <c:v>64900</c:v>
                </c:pt>
                <c:pt idx="190" formatCode="0">
                  <c:v>64600</c:v>
                </c:pt>
                <c:pt idx="191" formatCode="0">
                  <c:v>64300</c:v>
                </c:pt>
                <c:pt idx="192" formatCode="0">
                  <c:v>64100</c:v>
                </c:pt>
                <c:pt idx="193" formatCode="0">
                  <c:v>64000</c:v>
                </c:pt>
                <c:pt idx="194" formatCode="0">
                  <c:v>63900</c:v>
                </c:pt>
                <c:pt idx="195" formatCode="0">
                  <c:v>63900</c:v>
                </c:pt>
                <c:pt idx="196" formatCode="0">
                  <c:v>64000</c:v>
                </c:pt>
                <c:pt idx="197" formatCode="0">
                  <c:v>64000</c:v>
                </c:pt>
                <c:pt idx="198" formatCode="0">
                  <c:v>64100</c:v>
                </c:pt>
                <c:pt idx="199" formatCode="0">
                  <c:v>64200</c:v>
                </c:pt>
                <c:pt idx="200" formatCode="0">
                  <c:v>64400</c:v>
                </c:pt>
                <c:pt idx="201" formatCode="0">
                  <c:v>64700</c:v>
                </c:pt>
                <c:pt idx="202" formatCode="0">
                  <c:v>65000</c:v>
                </c:pt>
                <c:pt idx="203" formatCode="0">
                  <c:v>65300</c:v>
                </c:pt>
                <c:pt idx="204" formatCode="0">
                  <c:v>65600</c:v>
                </c:pt>
              </c:numCache>
            </c:numRef>
          </c:val>
        </c:ser>
        <c:ser>
          <c:idx val="6"/>
          <c:order val="4"/>
          <c:tx>
            <c:v>прогноз (втор.3)</c:v>
          </c:tx>
          <c:spPr>
            <a:ln w="254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Пермь!$U$119:$U$323</c:f>
              <c:numCache>
                <c:formatCode>General</c:formatCode>
                <c:ptCount val="205"/>
                <c:pt idx="161" formatCode="0">
                  <c:v>53200</c:v>
                </c:pt>
                <c:pt idx="162" formatCode="0">
                  <c:v>52700</c:v>
                </c:pt>
                <c:pt idx="163" formatCode="0">
                  <c:v>52200</c:v>
                </c:pt>
                <c:pt idx="164" formatCode="0">
                  <c:v>51700</c:v>
                </c:pt>
                <c:pt idx="165" formatCode="0">
                  <c:v>51200</c:v>
                </c:pt>
                <c:pt idx="166" formatCode="0">
                  <c:v>50800</c:v>
                </c:pt>
                <c:pt idx="167" formatCode="0">
                  <c:v>50500</c:v>
                </c:pt>
                <c:pt idx="168" formatCode="0">
                  <c:v>50300</c:v>
                </c:pt>
                <c:pt idx="169" formatCode="0">
                  <c:v>50200</c:v>
                </c:pt>
                <c:pt idx="170" formatCode="0">
                  <c:v>50100</c:v>
                </c:pt>
                <c:pt idx="171" formatCode="0">
                  <c:v>50000</c:v>
                </c:pt>
                <c:pt idx="172" formatCode="0">
                  <c:v>50100</c:v>
                </c:pt>
                <c:pt idx="173" formatCode="0">
                  <c:v>50200</c:v>
                </c:pt>
                <c:pt idx="174" formatCode="0">
                  <c:v>50400</c:v>
                </c:pt>
                <c:pt idx="175" formatCode="0">
                  <c:v>50700</c:v>
                </c:pt>
                <c:pt idx="176" formatCode="0">
                  <c:v>51000</c:v>
                </c:pt>
                <c:pt idx="177" formatCode="0">
                  <c:v>51400</c:v>
                </c:pt>
                <c:pt idx="178" formatCode="0">
                  <c:v>51800</c:v>
                </c:pt>
                <c:pt idx="179" formatCode="0">
                  <c:v>52100</c:v>
                </c:pt>
                <c:pt idx="180" formatCode="0">
                  <c:v>52300</c:v>
                </c:pt>
                <c:pt idx="181" formatCode="0">
                  <c:v>52500</c:v>
                </c:pt>
                <c:pt idx="182" formatCode="0">
                  <c:v>52700</c:v>
                </c:pt>
                <c:pt idx="183" formatCode="0">
                  <c:v>52900</c:v>
                </c:pt>
                <c:pt idx="184" formatCode="0">
                  <c:v>53000</c:v>
                </c:pt>
                <c:pt idx="185" formatCode="0">
                  <c:v>53100</c:v>
                </c:pt>
                <c:pt idx="186" formatCode="0">
                  <c:v>53200</c:v>
                </c:pt>
                <c:pt idx="187" formatCode="0">
                  <c:v>53300</c:v>
                </c:pt>
                <c:pt idx="188" formatCode="0">
                  <c:v>53200</c:v>
                </c:pt>
                <c:pt idx="189" formatCode="0">
                  <c:v>53100</c:v>
                </c:pt>
                <c:pt idx="190" formatCode="0">
                  <c:v>53000</c:v>
                </c:pt>
                <c:pt idx="191" formatCode="0">
                  <c:v>52900</c:v>
                </c:pt>
                <c:pt idx="192" formatCode="0">
                  <c:v>52700</c:v>
                </c:pt>
                <c:pt idx="193" formatCode="0">
                  <c:v>52600</c:v>
                </c:pt>
                <c:pt idx="194" formatCode="0">
                  <c:v>52500</c:v>
                </c:pt>
                <c:pt idx="195" formatCode="0">
                  <c:v>52400</c:v>
                </c:pt>
                <c:pt idx="196" formatCode="0">
                  <c:v>52400</c:v>
                </c:pt>
                <c:pt idx="197" formatCode="0">
                  <c:v>52500</c:v>
                </c:pt>
                <c:pt idx="198" formatCode="0">
                  <c:v>52600</c:v>
                </c:pt>
                <c:pt idx="199" formatCode="0">
                  <c:v>52800</c:v>
                </c:pt>
                <c:pt idx="200" formatCode="0">
                  <c:v>53000</c:v>
                </c:pt>
                <c:pt idx="201" formatCode="0">
                  <c:v>53200</c:v>
                </c:pt>
                <c:pt idx="202" formatCode="0">
                  <c:v>53400</c:v>
                </c:pt>
                <c:pt idx="203" formatCode="0">
                  <c:v>53600</c:v>
                </c:pt>
                <c:pt idx="204" formatCode="0">
                  <c:v>53800</c:v>
                </c:pt>
              </c:numCache>
            </c:numRef>
          </c:val>
        </c:ser>
        <c:marker val="1"/>
        <c:axId val="40488960"/>
        <c:axId val="40490496"/>
      </c:lineChart>
      <c:dateAx>
        <c:axId val="40488960"/>
        <c:scaling>
          <c:orientation val="minMax"/>
        </c:scaling>
        <c:axPos val="b"/>
        <c:numFmt formatCode="mmm/yy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40490496"/>
        <c:crosses val="autoZero"/>
        <c:auto val="1"/>
        <c:lblOffset val="100"/>
        <c:baseTimeUnit val="months"/>
        <c:majorUnit val="6"/>
        <c:majorTimeUnit val="months"/>
        <c:minorUnit val="3"/>
        <c:minorTimeUnit val="months"/>
      </c:dateAx>
      <c:valAx>
        <c:axId val="40490496"/>
        <c:scaling>
          <c:orientation val="minMax"/>
          <c:min val="0"/>
        </c:scaling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00"/>
                </a:pPr>
                <a:r>
                  <a:rPr lang="ru-RU" sz="1100"/>
                  <a:t>руб./ кв.м</a:t>
                </a:r>
              </a:p>
            </c:rich>
          </c:tx>
          <c:layout>
            <c:manualLayout>
              <c:xMode val="edge"/>
              <c:yMode val="edge"/>
              <c:x val="9.227538912877269E-4"/>
              <c:y val="3.5303094977751012E-3"/>
            </c:manualLayout>
          </c:layout>
          <c:spPr>
            <a:noFill/>
            <a:ln w="25400">
              <a:noFill/>
            </a:ln>
          </c:spPr>
        </c:title>
        <c:numFmt formatCode="#,##0" sourceLinked="0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40488960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4335287373759103"/>
          <c:y val="0.55087592606669444"/>
          <c:w val="0.52244353925100384"/>
          <c:h val="0.20752262906460683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8919072615923014E-2"/>
          <c:y val="8.9812937451394279E-2"/>
          <c:w val="0.89052537182852143"/>
          <c:h val="0.69701233593092771"/>
        </c:manualLayout>
      </c:layout>
      <c:lineChart>
        <c:grouping val="standard"/>
        <c:ser>
          <c:idx val="0"/>
          <c:order val="0"/>
          <c:tx>
            <c:v>Цена на первичном рынке</c:v>
          </c:tx>
          <c:spPr>
            <a:ln w="4445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ОПТИМ!$B$38:$H$38</c:f>
              <c:numCache>
                <c:formatCode>General</c:formatCode>
                <c:ptCount val="7"/>
                <c:pt idx="0">
                  <c:v>37.300000000000004</c:v>
                </c:pt>
                <c:pt idx="1">
                  <c:v>39.660000000000011</c:v>
                </c:pt>
                <c:pt idx="2">
                  <c:v>48.720000000000013</c:v>
                </c:pt>
                <c:pt idx="3">
                  <c:v>57.190000000000012</c:v>
                </c:pt>
                <c:pt idx="4">
                  <c:v>51.98</c:v>
                </c:pt>
                <c:pt idx="5">
                  <c:v>49.49</c:v>
                </c:pt>
                <c:pt idx="6">
                  <c:v>47.6</c:v>
                </c:pt>
              </c:numCache>
            </c:numRef>
          </c:val>
          <c:smooth val="1"/>
        </c:ser>
        <c:ser>
          <c:idx val="5"/>
          <c:order val="1"/>
          <c:tx>
            <c:v>первичный: факт</c:v>
          </c:tx>
          <c:spPr>
            <a:ln w="31750">
              <a:noFill/>
            </a:ln>
          </c:spPr>
          <c:marker>
            <c:symbol val="square"/>
            <c:size val="7"/>
            <c:spPr>
              <a:solidFill>
                <a:schemeClr val="bg1"/>
              </a:solidFill>
              <a:ln w="31750">
                <a:solidFill>
                  <a:schemeClr val="accent2"/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ОПТИМ!$B$40:$H$40</c:f>
              <c:numCache>
                <c:formatCode>General</c:formatCode>
                <c:ptCount val="7"/>
                <c:pt idx="0">
                  <c:v>37.300000000000004</c:v>
                </c:pt>
                <c:pt idx="1">
                  <c:v>40</c:v>
                </c:pt>
                <c:pt idx="2">
                  <c:v>48</c:v>
                </c:pt>
              </c:numCache>
            </c:numRef>
          </c:val>
        </c:ser>
        <c:ser>
          <c:idx val="2"/>
          <c:order val="2"/>
          <c:tx>
            <c:v>Цена на вторичном рынке</c:v>
          </c:tx>
          <c:spPr>
            <a:ln w="4445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ОПТИМ!$B$35:$H$35</c:f>
              <c:numCache>
                <c:formatCode>General</c:formatCode>
                <c:ptCount val="7"/>
                <c:pt idx="0">
                  <c:v>44.1</c:v>
                </c:pt>
                <c:pt idx="1">
                  <c:v>46.660000000000011</c:v>
                </c:pt>
                <c:pt idx="2">
                  <c:v>54.13</c:v>
                </c:pt>
                <c:pt idx="3">
                  <c:v>63.54</c:v>
                </c:pt>
                <c:pt idx="4">
                  <c:v>61.15</c:v>
                </c:pt>
                <c:pt idx="5">
                  <c:v>58.230000000000011</c:v>
                </c:pt>
                <c:pt idx="6">
                  <c:v>56</c:v>
                </c:pt>
              </c:numCache>
            </c:numRef>
          </c:val>
          <c:smooth val="1"/>
        </c:ser>
        <c:ser>
          <c:idx val="1"/>
          <c:order val="3"/>
          <c:tx>
            <c:v>вторичный: факт</c:v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ysClr val="window" lastClr="FFFFFF"/>
              </a:solidFill>
              <a:ln w="31750"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ОПТИМ!$B$37:$H$37</c:f>
              <c:numCache>
                <c:formatCode>General</c:formatCode>
                <c:ptCount val="7"/>
                <c:pt idx="0">
                  <c:v>44.1</c:v>
                </c:pt>
                <c:pt idx="1">
                  <c:v>48.4</c:v>
                </c:pt>
                <c:pt idx="2">
                  <c:v>53.2</c:v>
                </c:pt>
              </c:numCache>
            </c:numRef>
          </c:val>
        </c:ser>
        <c:marker val="1"/>
        <c:axId val="43127168"/>
        <c:axId val="43129088"/>
      </c:lineChart>
      <c:catAx>
        <c:axId val="43127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129088"/>
        <c:crosses val="autoZero"/>
        <c:auto val="1"/>
        <c:lblAlgn val="ctr"/>
        <c:lblOffset val="100"/>
      </c:catAx>
      <c:valAx>
        <c:axId val="43129088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тыс. руб. / кв.м</a:t>
                </a:r>
              </a:p>
            </c:rich>
          </c:tx>
          <c:layout>
            <c:manualLayout>
              <c:xMode val="edge"/>
              <c:yMode val="edge"/>
              <c:x val="0"/>
              <c:y val="1.5741554509816385E-2"/>
            </c:manualLayout>
          </c:layout>
        </c:title>
        <c:numFmt formatCode="#,##0.0" sourceLinked="0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127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977502499722268"/>
          <c:y val="0.87262055208151557"/>
          <c:w val="0.65214756227220472"/>
          <c:h val="0.10990286963347491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>
                <a:latin typeface="Arial" pitchFamily="34" charset="0"/>
                <a:cs typeface="Arial" pitchFamily="34" charset="0"/>
              </a:rPr>
              <a:t>Первичный рынок</a:t>
            </a:r>
          </a:p>
        </c:rich>
      </c:tx>
      <c:layout>
        <c:manualLayout>
          <c:xMode val="edge"/>
          <c:yMode val="edge"/>
          <c:x val="0.2726066481422133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9.3044772516996027E-2"/>
          <c:y val="9.7886833913202728E-2"/>
          <c:w val="0.87639966832289085"/>
          <c:h val="0.62650172604393461"/>
        </c:manualLayout>
      </c:layout>
      <c:areaChart>
        <c:grouping val="standard"/>
        <c:ser>
          <c:idx val="1"/>
          <c:order val="0"/>
          <c:tx>
            <c:strRef>
              <c:f>РЕАЛ!$J$5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 w="44450">
              <a:solidFill>
                <a:schemeClr val="accent3">
                  <a:lumMod val="40000"/>
                  <a:lumOff val="60000"/>
                </a:schemeClr>
              </a:solidFill>
            </a:ln>
          </c:spP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РЕАЛ!$K$5:$Q$5</c:f>
              <c:numCache>
                <c:formatCode>0.00</c:formatCode>
                <c:ptCount val="7"/>
                <c:pt idx="0">
                  <c:v>0.35000000000000014</c:v>
                </c:pt>
                <c:pt idx="1">
                  <c:v>0.51</c:v>
                </c:pt>
                <c:pt idx="2">
                  <c:v>0.56999999999999995</c:v>
                </c:pt>
                <c:pt idx="3">
                  <c:v>0.59</c:v>
                </c:pt>
                <c:pt idx="4">
                  <c:v>0.67000000000000048</c:v>
                </c:pt>
                <c:pt idx="5">
                  <c:v>0.79</c:v>
                </c:pt>
                <c:pt idx="6">
                  <c:v>0.83000000000000029</c:v>
                </c:pt>
              </c:numCache>
            </c:numRef>
          </c:val>
        </c:ser>
        <c:axId val="43222912"/>
        <c:axId val="43224448"/>
      </c:areaChart>
      <c:lineChart>
        <c:grouping val="standard"/>
        <c:ser>
          <c:idx val="6"/>
          <c:order val="1"/>
          <c:tx>
            <c:strRef>
              <c:f>РЕАЛ!$J$6</c:f>
              <c:strCache>
                <c:ptCount val="1"/>
                <c:pt idx="0">
                  <c:v>поглощение: факт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8"/>
            <c:spPr>
              <a:solidFill>
                <a:sysClr val="window" lastClr="FFFFFF"/>
              </a:solidFill>
              <a:ln w="31750">
                <a:solidFill>
                  <a:srgbClr val="008000"/>
                </a:solidFill>
              </a:ln>
            </c:spPr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РЕАЛ!$K$6:$Q$6</c:f>
              <c:numCache>
                <c:formatCode>General</c:formatCode>
                <c:ptCount val="7"/>
                <c:pt idx="0">
                  <c:v>0.35000000000000014</c:v>
                </c:pt>
                <c:pt idx="1">
                  <c:v>0.44</c:v>
                </c:pt>
                <c:pt idx="2">
                  <c:v>0.45</c:v>
                </c:pt>
              </c:numCache>
            </c:numRef>
          </c:val>
        </c:ser>
        <c:ser>
          <c:idx val="0"/>
          <c:order val="2"/>
          <c:tx>
            <c:strRef>
              <c:f>РЕАЛ!$J$7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РЕАЛ!$K$7:$Q$7</c:f>
              <c:numCache>
                <c:formatCode>0.00</c:formatCode>
                <c:ptCount val="7"/>
                <c:pt idx="0">
                  <c:v>0.55000000000000004</c:v>
                </c:pt>
                <c:pt idx="1">
                  <c:v>0.56999999999999995</c:v>
                </c:pt>
                <c:pt idx="2">
                  <c:v>0.61000000000000032</c:v>
                </c:pt>
                <c:pt idx="3">
                  <c:v>0.62000000000000033</c:v>
                </c:pt>
                <c:pt idx="4">
                  <c:v>0.7100000000000003</c:v>
                </c:pt>
                <c:pt idx="5">
                  <c:v>1.02</c:v>
                </c:pt>
                <c:pt idx="6">
                  <c:v>1.07</c:v>
                </c:pt>
              </c:numCache>
            </c:numRef>
          </c:val>
          <c:smooth val="1"/>
        </c:ser>
        <c:ser>
          <c:idx val="5"/>
          <c:order val="3"/>
          <c:tx>
            <c:strRef>
              <c:f>РЕАЛ!$J$8</c:f>
              <c:strCache>
                <c:ptCount val="1"/>
                <c:pt idx="0">
                  <c:v>предложение: факт</c:v>
                </c:pt>
              </c:strCache>
            </c:strRef>
          </c:tx>
          <c:spPr>
            <a:ln w="31750">
              <a:noFill/>
            </a:ln>
          </c:spPr>
          <c:marker>
            <c:symbol val="square"/>
            <c:size val="7"/>
            <c:spPr>
              <a:solidFill>
                <a:schemeClr val="bg1"/>
              </a:solidFill>
              <a:ln w="31750">
                <a:solidFill>
                  <a:schemeClr val="tx2"/>
                </a:solidFill>
              </a:ln>
            </c:spPr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РЕАЛ!$K$8:$Q$8</c:f>
              <c:numCache>
                <c:formatCode>0.00</c:formatCode>
                <c:ptCount val="7"/>
                <c:pt idx="0">
                  <c:v>0.55000000000000004</c:v>
                </c:pt>
                <c:pt idx="1">
                  <c:v>0.51</c:v>
                </c:pt>
                <c:pt idx="2">
                  <c:v>0.53</c:v>
                </c:pt>
              </c:numCache>
            </c:numRef>
          </c:val>
        </c:ser>
        <c:ser>
          <c:idx val="3"/>
          <c:order val="4"/>
          <c:tx>
            <c:strRef>
              <c:f>РЕАЛ!$A$33</c:f>
              <c:strCache>
                <c:ptCount val="1"/>
                <c:pt idx="0">
                  <c:v>объем строительства</c:v>
                </c:pt>
              </c:strCache>
            </c:strRef>
          </c:tx>
          <c:spPr>
            <a:ln w="25400"/>
            <a:effectLst/>
          </c:spPr>
          <c:marker>
            <c:symbol val="none"/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РЕАЛ!$B$33:$H$33</c:f>
              <c:numCache>
                <c:formatCode>General</c:formatCode>
                <c:ptCount val="7"/>
                <c:pt idx="0">
                  <c:v>0.9620000000000003</c:v>
                </c:pt>
                <c:pt idx="1">
                  <c:v>1.03</c:v>
                </c:pt>
                <c:pt idx="2">
                  <c:v>1.1499999999999992</c:v>
                </c:pt>
                <c:pt idx="3">
                  <c:v>1.1200000000000001</c:v>
                </c:pt>
                <c:pt idx="4">
                  <c:v>1.26</c:v>
                </c:pt>
                <c:pt idx="5">
                  <c:v>1.6600000000000001</c:v>
                </c:pt>
                <c:pt idx="6">
                  <c:v>1.8800000000000001</c:v>
                </c:pt>
              </c:numCache>
            </c:numRef>
          </c:val>
          <c:smooth val="1"/>
        </c:ser>
        <c:ser>
          <c:idx val="8"/>
          <c:order val="5"/>
          <c:tx>
            <c:strRef>
              <c:f>РЕАЛ!$A$34</c:f>
              <c:strCache>
                <c:ptCount val="1"/>
                <c:pt idx="0">
                  <c:v>строительство: факт</c:v>
                </c:pt>
              </c:strCache>
            </c:strRef>
          </c:tx>
          <c:spPr>
            <a:ln>
              <a:noFill/>
            </a:ln>
          </c:spPr>
          <c:marker>
            <c:symbol val="star"/>
            <c:size val="7"/>
            <c:spPr>
              <a:ln w="22225"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РЕАЛ!$B$34:$H$34</c:f>
              <c:numCache>
                <c:formatCode>General</c:formatCode>
                <c:ptCount val="7"/>
                <c:pt idx="0">
                  <c:v>0.9620000000000003</c:v>
                </c:pt>
                <c:pt idx="1">
                  <c:v>1.1200000000000001</c:v>
                </c:pt>
                <c:pt idx="2">
                  <c:v>1.2049999999999994</c:v>
                </c:pt>
              </c:numCache>
            </c:numRef>
          </c:val>
        </c:ser>
        <c:ser>
          <c:idx val="4"/>
          <c:order val="6"/>
          <c:tx>
            <c:strRef>
              <c:f>РЕАЛ!$A$31</c:f>
              <c:strCache>
                <c:ptCount val="1"/>
                <c:pt idx="0">
                  <c:v>объем ввода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РЕАЛ!$B$31:$H$31</c:f>
              <c:numCache>
                <c:formatCode>General</c:formatCode>
                <c:ptCount val="7"/>
                <c:pt idx="0">
                  <c:v>0.28200000000000008</c:v>
                </c:pt>
                <c:pt idx="1">
                  <c:v>0.35000000000000014</c:v>
                </c:pt>
                <c:pt idx="2">
                  <c:v>0.39000000000000018</c:v>
                </c:pt>
                <c:pt idx="3">
                  <c:v>0.38000000000000017</c:v>
                </c:pt>
                <c:pt idx="4">
                  <c:v>0.43000000000000016</c:v>
                </c:pt>
                <c:pt idx="5">
                  <c:v>0.56999999999999995</c:v>
                </c:pt>
                <c:pt idx="6">
                  <c:v>0.64000000000000035</c:v>
                </c:pt>
              </c:numCache>
            </c:numRef>
          </c:val>
          <c:smooth val="1"/>
        </c:ser>
        <c:ser>
          <c:idx val="7"/>
          <c:order val="7"/>
          <c:tx>
            <c:strRef>
              <c:f>РЕАЛ!$A$32</c:f>
              <c:strCache>
                <c:ptCount val="1"/>
                <c:pt idx="0">
                  <c:v>ввод: факт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6"/>
            <c:spPr>
              <a:solidFill>
                <a:sysClr val="window" lastClr="FFFFFF"/>
              </a:solidFill>
              <a:ln w="31750">
                <a:solidFill>
                  <a:schemeClr val="accent5">
                    <a:lumMod val="75000"/>
                  </a:schemeClr>
                </a:solidFill>
              </a:ln>
            </c:spPr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РЕАЛ!$B$32:$H$32</c:f>
              <c:numCache>
                <c:formatCode>General</c:formatCode>
                <c:ptCount val="7"/>
                <c:pt idx="0">
                  <c:v>0.28200000000000008</c:v>
                </c:pt>
                <c:pt idx="1">
                  <c:v>0.36900000000000022</c:v>
                </c:pt>
                <c:pt idx="2">
                  <c:v>0.39800000000000024</c:v>
                </c:pt>
              </c:numCache>
            </c:numRef>
          </c:val>
        </c:ser>
        <c:ser>
          <c:idx val="2"/>
          <c:order val="8"/>
          <c:tx>
            <c:strRef>
              <c:f>РЕАЛ!$J$3</c:f>
              <c:strCache>
                <c:ptCount val="1"/>
                <c:pt idx="0">
                  <c:v>спрос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РЕАЛ!$K$2:$Q$2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РЕАЛ!$K$4:$Q$4</c:f>
              <c:numCache>
                <c:formatCode>0.00</c:formatCode>
                <c:ptCount val="7"/>
                <c:pt idx="0">
                  <c:v>0.5</c:v>
                </c:pt>
                <c:pt idx="1">
                  <c:v>0.69000000000000028</c:v>
                </c:pt>
                <c:pt idx="2">
                  <c:v>0.63000000000000034</c:v>
                </c:pt>
                <c:pt idx="3">
                  <c:v>0.67000000000000048</c:v>
                </c:pt>
                <c:pt idx="4">
                  <c:v>0.9600000000000003</c:v>
                </c:pt>
                <c:pt idx="5">
                  <c:v>1.1399999999999992</c:v>
                </c:pt>
                <c:pt idx="6">
                  <c:v>1.24</c:v>
                </c:pt>
              </c:numCache>
            </c:numRef>
          </c:val>
          <c:smooth val="1"/>
        </c:ser>
        <c:marker val="1"/>
        <c:axId val="43222912"/>
        <c:axId val="43224448"/>
      </c:lineChart>
      <c:catAx>
        <c:axId val="432229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224448"/>
        <c:crosses val="autoZero"/>
        <c:auto val="1"/>
        <c:lblAlgn val="ctr"/>
        <c:lblOffset val="100"/>
      </c:catAx>
      <c:valAx>
        <c:axId val="43224448"/>
        <c:scaling>
          <c:orientation val="minMax"/>
          <c:max val="2.5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млн кв.м</a:t>
                </a:r>
              </a:p>
            </c:rich>
          </c:tx>
          <c:layout>
            <c:manualLayout>
              <c:xMode val="edge"/>
              <c:yMode val="edge"/>
              <c:x val="1.8667496662744663E-4"/>
              <c:y val="9.1468798958269908E-3"/>
            </c:manualLayout>
          </c:layout>
        </c:title>
        <c:numFmt formatCode="#,##0.0" sourceLinked="0"/>
        <c:tickLblPos val="nextTo"/>
        <c:crossAx val="43222912"/>
        <c:crosses val="autoZero"/>
        <c:crossBetween val="between"/>
        <c:majorUnit val="0.5"/>
      </c:valAx>
    </c:plotArea>
    <c:legend>
      <c:legendPos val="b"/>
      <c:layout>
        <c:manualLayout>
          <c:xMode val="edge"/>
          <c:yMode val="edge"/>
          <c:x val="5.0883628553054339E-2"/>
          <c:y val="0.80101243158558733"/>
          <c:w val="0.87811847140004762"/>
          <c:h val="0.19162600798931137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>
                <a:latin typeface="Arial" pitchFamily="34" charset="0"/>
                <a:cs typeface="Arial" pitchFamily="34" charset="0"/>
              </a:rPr>
              <a:t>Вторичный рынок</a:t>
            </a:r>
          </a:p>
        </c:rich>
      </c:tx>
      <c:layout>
        <c:manualLayout>
          <c:xMode val="edge"/>
          <c:yMode val="edge"/>
          <c:x val="0.30921994519133994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9.3044772516996069E-2"/>
          <c:y val="9.7886833913202728E-2"/>
          <c:w val="0.87639966832289118"/>
          <c:h val="0.62650172604393461"/>
        </c:manualLayout>
      </c:layout>
      <c:areaChart>
        <c:grouping val="standard"/>
        <c:ser>
          <c:idx val="1"/>
          <c:order val="0"/>
          <c:tx>
            <c:strRef>
              <c:f>РЕАЛ!$J$18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 w="44450">
              <a:solidFill>
                <a:schemeClr val="accent3">
                  <a:lumMod val="40000"/>
                  <a:lumOff val="60000"/>
                </a:schemeClr>
              </a:solidFill>
            </a:ln>
          </c:spP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РЕАЛ!$K$18:$Q$18</c:f>
              <c:numCache>
                <c:formatCode>0.00</c:formatCode>
                <c:ptCount val="7"/>
                <c:pt idx="0">
                  <c:v>0.74955000000000005</c:v>
                </c:pt>
                <c:pt idx="1">
                  <c:v>0.74841000000000013</c:v>
                </c:pt>
                <c:pt idx="2">
                  <c:v>0.76551000000000002</c:v>
                </c:pt>
                <c:pt idx="3">
                  <c:v>0.82820999999999989</c:v>
                </c:pt>
                <c:pt idx="4">
                  <c:v>0.83219999999999994</c:v>
                </c:pt>
                <c:pt idx="5">
                  <c:v>0.8567100000000003</c:v>
                </c:pt>
                <c:pt idx="6">
                  <c:v>0.86126999999999998</c:v>
                </c:pt>
              </c:numCache>
            </c:numRef>
          </c:val>
        </c:ser>
        <c:axId val="43269120"/>
        <c:axId val="43283200"/>
      </c:areaChart>
      <c:lineChart>
        <c:grouping val="standard"/>
        <c:ser>
          <c:idx val="6"/>
          <c:order val="1"/>
          <c:tx>
            <c:strRef>
              <c:f>РЕАЛ!$J$19</c:f>
              <c:strCache>
                <c:ptCount val="1"/>
                <c:pt idx="0">
                  <c:v>поглощение: факт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8"/>
            <c:spPr>
              <a:solidFill>
                <a:sysClr val="window" lastClr="FFFFFF"/>
              </a:solidFill>
              <a:ln w="31750">
                <a:solidFill>
                  <a:srgbClr val="008000"/>
                </a:solidFill>
              </a:ln>
            </c:spPr>
          </c:marker>
          <c:cat>
            <c:numRef>
              <c:f>РЕАЛ!$K$13:$Q$13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РЕАЛ!$K$19:$Q$19</c:f>
              <c:numCache>
                <c:formatCode>General</c:formatCode>
                <c:ptCount val="7"/>
                <c:pt idx="0">
                  <c:v>0.70000000000000029</c:v>
                </c:pt>
                <c:pt idx="1">
                  <c:v>0.7180000000000003</c:v>
                </c:pt>
                <c:pt idx="2">
                  <c:v>0.89200000000000002</c:v>
                </c:pt>
              </c:numCache>
            </c:numRef>
          </c:val>
        </c:ser>
        <c:ser>
          <c:idx val="0"/>
          <c:order val="2"/>
          <c:tx>
            <c:strRef>
              <c:f>РЕАЛ!$J$16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РЕАЛ!$K$13:$Q$13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РЕАЛ!$K$16:$Q$16</c:f>
              <c:numCache>
                <c:formatCode>0.00</c:formatCode>
                <c:ptCount val="7"/>
                <c:pt idx="0">
                  <c:v>1.026</c:v>
                </c:pt>
                <c:pt idx="1">
                  <c:v>1.0772999999999993</c:v>
                </c:pt>
                <c:pt idx="2">
                  <c:v>1.1228999999999998</c:v>
                </c:pt>
                <c:pt idx="3">
                  <c:v>1.1513999999999998</c:v>
                </c:pt>
                <c:pt idx="4">
                  <c:v>1.1571000000000002</c:v>
                </c:pt>
                <c:pt idx="5">
                  <c:v>1.1628000000000001</c:v>
                </c:pt>
                <c:pt idx="6">
                  <c:v>1.1685000000000001</c:v>
                </c:pt>
              </c:numCache>
            </c:numRef>
          </c:val>
          <c:smooth val="1"/>
        </c:ser>
        <c:ser>
          <c:idx val="5"/>
          <c:order val="3"/>
          <c:tx>
            <c:strRef>
              <c:f>РЕАЛ!$J$17</c:f>
              <c:strCache>
                <c:ptCount val="1"/>
                <c:pt idx="0">
                  <c:v>предложение: факт</c:v>
                </c:pt>
              </c:strCache>
            </c:strRef>
          </c:tx>
          <c:spPr>
            <a:ln w="31750">
              <a:noFill/>
            </a:ln>
          </c:spPr>
          <c:marker>
            <c:symbol val="square"/>
            <c:size val="7"/>
            <c:spPr>
              <a:solidFill>
                <a:schemeClr val="bg1"/>
              </a:solidFill>
              <a:ln w="31750">
                <a:solidFill>
                  <a:schemeClr val="tx2"/>
                </a:solidFill>
              </a:ln>
            </c:spPr>
          </c:marker>
          <c:cat>
            <c:numRef>
              <c:f>РЕАЛ!$K$13:$Q$13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РЕАЛ!$K$17:$Q$17</c:f>
              <c:numCache>
                <c:formatCode>General</c:formatCode>
                <c:ptCount val="7"/>
                <c:pt idx="0" formatCode="0.00">
                  <c:v>0.98099999999999998</c:v>
                </c:pt>
                <c:pt idx="1">
                  <c:v>1.07</c:v>
                </c:pt>
                <c:pt idx="2">
                  <c:v>1.07</c:v>
                </c:pt>
              </c:numCache>
            </c:numRef>
          </c:val>
        </c:ser>
        <c:ser>
          <c:idx val="2"/>
          <c:order val="4"/>
          <c:tx>
            <c:strRef>
              <c:f>РЕАЛ!$J$14</c:f>
              <c:strCache>
                <c:ptCount val="1"/>
                <c:pt idx="0">
                  <c:v>спрос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РЕАЛ!$K$13:$Q$13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РЕАЛ!$K$15:$Q$15</c:f>
              <c:numCache>
                <c:formatCode>0.00</c:formatCode>
                <c:ptCount val="7"/>
                <c:pt idx="0">
                  <c:v>1.1856000000000002</c:v>
                </c:pt>
                <c:pt idx="1">
                  <c:v>1.1183400000000001</c:v>
                </c:pt>
                <c:pt idx="2">
                  <c:v>1.4363999999999992</c:v>
                </c:pt>
                <c:pt idx="3">
                  <c:v>1.6872</c:v>
                </c:pt>
                <c:pt idx="4">
                  <c:v>1.4922599999999999</c:v>
                </c:pt>
                <c:pt idx="5">
                  <c:v>1.58802</c:v>
                </c:pt>
                <c:pt idx="6">
                  <c:v>1.5640800000000001</c:v>
                </c:pt>
              </c:numCache>
            </c:numRef>
          </c:val>
          <c:smooth val="1"/>
        </c:ser>
        <c:marker val="1"/>
        <c:axId val="43269120"/>
        <c:axId val="43283200"/>
      </c:lineChart>
      <c:catAx>
        <c:axId val="432691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283200"/>
        <c:crosses val="autoZero"/>
        <c:auto val="1"/>
        <c:lblAlgn val="ctr"/>
        <c:lblOffset val="100"/>
      </c:catAx>
      <c:valAx>
        <c:axId val="43283200"/>
        <c:scaling>
          <c:orientation val="minMax"/>
          <c:max val="2.5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млн кв.м</a:t>
                </a:r>
              </a:p>
            </c:rich>
          </c:tx>
          <c:layout>
            <c:manualLayout>
              <c:xMode val="edge"/>
              <c:yMode val="edge"/>
              <c:x val="1.8667496662744663E-4"/>
              <c:y val="9.1468798958269943E-3"/>
            </c:manualLayout>
          </c:layout>
        </c:title>
        <c:numFmt formatCode="#,##0.0" sourceLinked="0"/>
        <c:tickLblPos val="nextTo"/>
        <c:crossAx val="43269120"/>
        <c:crosses val="autoZero"/>
        <c:crossBetween val="between"/>
        <c:majorUnit val="0.5"/>
      </c:valAx>
    </c:plotArea>
    <c:legend>
      <c:legendPos val="b"/>
      <c:layout>
        <c:manualLayout>
          <c:xMode val="edge"/>
          <c:yMode val="edge"/>
          <c:x val="0.14141861481242754"/>
          <c:y val="0.79412182004381382"/>
          <c:w val="0.7382008722744684"/>
          <c:h val="0.19851661953108574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8919072615923014E-2"/>
          <c:y val="7.7215127663024186E-2"/>
          <c:w val="0.89052537182852143"/>
          <c:h val="0.7048944056720976"/>
        </c:manualLayout>
      </c:layout>
      <c:lineChart>
        <c:grouping val="standard"/>
        <c:ser>
          <c:idx val="0"/>
          <c:order val="0"/>
          <c:tx>
            <c:v>Цена на первичном рынке</c:v>
          </c:tx>
          <c:spPr>
            <a:ln w="4445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РЕАЛ!$B$37:$H$37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РЕАЛ!$B$41:$H$41</c:f>
              <c:numCache>
                <c:formatCode>General</c:formatCode>
                <c:ptCount val="7"/>
                <c:pt idx="0">
                  <c:v>37.300000000000004</c:v>
                </c:pt>
                <c:pt idx="1">
                  <c:v>39.660000000000011</c:v>
                </c:pt>
                <c:pt idx="2">
                  <c:v>48.720000000000013</c:v>
                </c:pt>
                <c:pt idx="3">
                  <c:v>46.46</c:v>
                </c:pt>
                <c:pt idx="4">
                  <c:v>46.91</c:v>
                </c:pt>
                <c:pt idx="5">
                  <c:v>47.37</c:v>
                </c:pt>
                <c:pt idx="6">
                  <c:v>47.83</c:v>
                </c:pt>
              </c:numCache>
            </c:numRef>
          </c:val>
          <c:smooth val="1"/>
        </c:ser>
        <c:ser>
          <c:idx val="5"/>
          <c:order val="1"/>
          <c:tx>
            <c:v>первичный: факт</c:v>
          </c:tx>
          <c:spPr>
            <a:ln w="31750">
              <a:noFill/>
            </a:ln>
          </c:spPr>
          <c:marker>
            <c:symbol val="square"/>
            <c:size val="7"/>
            <c:spPr>
              <a:solidFill>
                <a:schemeClr val="bg1"/>
              </a:solidFill>
              <a:ln w="31750">
                <a:solidFill>
                  <a:schemeClr val="accent2"/>
                </a:solidFill>
              </a:ln>
            </c:spPr>
          </c:marker>
          <c:cat>
            <c:numRef>
              <c:f>РЕАЛ!$B$37:$H$37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РЕАЛ!$B$43:$H$43</c:f>
              <c:numCache>
                <c:formatCode>General</c:formatCode>
                <c:ptCount val="7"/>
                <c:pt idx="0">
                  <c:v>37.300000000000004</c:v>
                </c:pt>
                <c:pt idx="1">
                  <c:v>40</c:v>
                </c:pt>
                <c:pt idx="2">
                  <c:v>48</c:v>
                </c:pt>
              </c:numCache>
            </c:numRef>
          </c:val>
        </c:ser>
        <c:ser>
          <c:idx val="2"/>
          <c:order val="2"/>
          <c:tx>
            <c:v>Цена на вторичном рынке</c:v>
          </c:tx>
          <c:spPr>
            <a:ln w="4445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РЕАЛ!$B$37:$H$37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РЕАЛ!$B$38:$H$38</c:f>
              <c:numCache>
                <c:formatCode>General</c:formatCode>
                <c:ptCount val="7"/>
                <c:pt idx="0">
                  <c:v>44.1</c:v>
                </c:pt>
                <c:pt idx="1">
                  <c:v>46.660000000000011</c:v>
                </c:pt>
                <c:pt idx="2">
                  <c:v>54.13</c:v>
                </c:pt>
                <c:pt idx="3">
                  <c:v>54.660000000000011</c:v>
                </c:pt>
                <c:pt idx="4">
                  <c:v>55.13</c:v>
                </c:pt>
                <c:pt idx="5">
                  <c:v>55.730000000000011</c:v>
                </c:pt>
                <c:pt idx="6">
                  <c:v>56.27</c:v>
                </c:pt>
              </c:numCache>
            </c:numRef>
          </c:val>
          <c:smooth val="1"/>
        </c:ser>
        <c:ser>
          <c:idx val="1"/>
          <c:order val="3"/>
          <c:tx>
            <c:v>вторичный: факт</c:v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ysClr val="window" lastClr="FFFFFF"/>
              </a:solidFill>
              <a:ln w="31750"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numRef>
              <c:f>РЕАЛ!$B$37:$H$37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РЕАЛ!$B$40:$H$40</c:f>
              <c:numCache>
                <c:formatCode>General</c:formatCode>
                <c:ptCount val="7"/>
                <c:pt idx="0">
                  <c:v>44.1</c:v>
                </c:pt>
                <c:pt idx="1">
                  <c:v>48.4</c:v>
                </c:pt>
                <c:pt idx="2">
                  <c:v>53.2</c:v>
                </c:pt>
              </c:numCache>
            </c:numRef>
          </c:val>
        </c:ser>
        <c:marker val="1"/>
        <c:axId val="43331584"/>
        <c:axId val="43333504"/>
      </c:lineChart>
      <c:catAx>
        <c:axId val="433315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333504"/>
        <c:crosses val="autoZero"/>
        <c:auto val="1"/>
        <c:lblAlgn val="ctr"/>
        <c:lblOffset val="100"/>
      </c:catAx>
      <c:valAx>
        <c:axId val="43333504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тыс. руб. / кв.м</a:t>
                </a:r>
              </a:p>
            </c:rich>
          </c:tx>
          <c:layout>
            <c:manualLayout>
              <c:xMode val="edge"/>
              <c:yMode val="edge"/>
              <c:x val="0"/>
              <c:y val="2.9721445091959492E-3"/>
            </c:manualLayout>
          </c:layout>
        </c:title>
        <c:numFmt formatCode="#,##0.0" sourceLinked="0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331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977494564096062"/>
          <c:y val="0.8708254638373516"/>
          <c:w val="0.65214756227220472"/>
          <c:h val="0.10990286963347491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8.1746641963872546E-2"/>
          <c:y val="9.9136972285244512E-2"/>
          <c:w val="0.8858862435400896"/>
          <c:h val="0.73271686743800979"/>
        </c:manualLayout>
      </c:layout>
      <c:lineChart>
        <c:grouping val="standard"/>
        <c:ser>
          <c:idx val="0"/>
          <c:order val="0"/>
          <c:tx>
            <c:v>вторичный рынок</c:v>
          </c:tx>
          <c:spPr>
            <a:ln w="28575">
              <a:noFill/>
            </a:ln>
          </c:spPr>
          <c:marker>
            <c:symbol val="circle"/>
            <c:size val="3"/>
            <c:spPr>
              <a:solidFill>
                <a:srgbClr val="5F5F5F"/>
              </a:solidFill>
              <a:ln>
                <a:solidFill>
                  <a:srgbClr val="5F5F5F"/>
                </a:solidFill>
                <a:prstDash val="solid"/>
              </a:ln>
            </c:spPr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Пермь!$C$119:$C$323</c:f>
              <c:numCache>
                <c:formatCode>0</c:formatCode>
                <c:ptCount val="205"/>
                <c:pt idx="0">
                  <c:v>4880</c:v>
                </c:pt>
                <c:pt idx="1">
                  <c:v>4832</c:v>
                </c:pt>
                <c:pt idx="2">
                  <c:v>5157</c:v>
                </c:pt>
                <c:pt idx="3">
                  <c:v>5030</c:v>
                </c:pt>
                <c:pt idx="4">
                  <c:v>5395</c:v>
                </c:pt>
                <c:pt idx="5">
                  <c:v>5311</c:v>
                </c:pt>
                <c:pt idx="6">
                  <c:v>5207</c:v>
                </c:pt>
                <c:pt idx="7">
                  <c:v>5650</c:v>
                </c:pt>
                <c:pt idx="8">
                  <c:v>5981</c:v>
                </c:pt>
                <c:pt idx="9">
                  <c:v>6105</c:v>
                </c:pt>
                <c:pt idx="10">
                  <c:v>6438</c:v>
                </c:pt>
                <c:pt idx="11">
                  <c:v>7388</c:v>
                </c:pt>
                <c:pt idx="12">
                  <c:v>8015</c:v>
                </c:pt>
                <c:pt idx="13">
                  <c:v>8867</c:v>
                </c:pt>
                <c:pt idx="14">
                  <c:v>8823</c:v>
                </c:pt>
                <c:pt idx="15">
                  <c:v>9126</c:v>
                </c:pt>
                <c:pt idx="16">
                  <c:v>9439</c:v>
                </c:pt>
                <c:pt idx="17">
                  <c:v>10022</c:v>
                </c:pt>
                <c:pt idx="18">
                  <c:v>10047</c:v>
                </c:pt>
                <c:pt idx="19">
                  <c:v>10096</c:v>
                </c:pt>
                <c:pt idx="20">
                  <c:v>10722</c:v>
                </c:pt>
                <c:pt idx="21">
                  <c:v>11044</c:v>
                </c:pt>
                <c:pt idx="22">
                  <c:v>11621</c:v>
                </c:pt>
                <c:pt idx="23">
                  <c:v>12173</c:v>
                </c:pt>
                <c:pt idx="24">
                  <c:v>12294</c:v>
                </c:pt>
                <c:pt idx="25">
                  <c:v>12361</c:v>
                </c:pt>
                <c:pt idx="26">
                  <c:v>12646</c:v>
                </c:pt>
                <c:pt idx="27">
                  <c:v>12257</c:v>
                </c:pt>
                <c:pt idx="28">
                  <c:v>11975</c:v>
                </c:pt>
                <c:pt idx="29">
                  <c:v>11773</c:v>
                </c:pt>
                <c:pt idx="30">
                  <c:v>11657</c:v>
                </c:pt>
                <c:pt idx="31">
                  <c:v>11676</c:v>
                </c:pt>
                <c:pt idx="32">
                  <c:v>11439</c:v>
                </c:pt>
                <c:pt idx="33">
                  <c:v>11936</c:v>
                </c:pt>
                <c:pt idx="34">
                  <c:v>12068</c:v>
                </c:pt>
                <c:pt idx="35">
                  <c:v>12302</c:v>
                </c:pt>
                <c:pt idx="36">
                  <c:v>12359</c:v>
                </c:pt>
                <c:pt idx="37">
                  <c:v>12195</c:v>
                </c:pt>
                <c:pt idx="38">
                  <c:v>12006</c:v>
                </c:pt>
                <c:pt idx="39">
                  <c:v>12087</c:v>
                </c:pt>
                <c:pt idx="40">
                  <c:v>11870</c:v>
                </c:pt>
                <c:pt idx="41">
                  <c:v>11982</c:v>
                </c:pt>
                <c:pt idx="42">
                  <c:v>11871</c:v>
                </c:pt>
                <c:pt idx="43">
                  <c:v>11865</c:v>
                </c:pt>
                <c:pt idx="44">
                  <c:v>12185</c:v>
                </c:pt>
                <c:pt idx="45">
                  <c:v>12394</c:v>
                </c:pt>
                <c:pt idx="46">
                  <c:v>13167</c:v>
                </c:pt>
                <c:pt idx="47">
                  <c:v>12333</c:v>
                </c:pt>
                <c:pt idx="48">
                  <c:v>12145</c:v>
                </c:pt>
                <c:pt idx="49">
                  <c:v>11916</c:v>
                </c:pt>
                <c:pt idx="50">
                  <c:v>12258</c:v>
                </c:pt>
                <c:pt idx="51">
                  <c:v>13411</c:v>
                </c:pt>
                <c:pt idx="52">
                  <c:v>12798</c:v>
                </c:pt>
                <c:pt idx="53">
                  <c:v>12722</c:v>
                </c:pt>
                <c:pt idx="54">
                  <c:v>13103</c:v>
                </c:pt>
                <c:pt idx="55">
                  <c:v>13649</c:v>
                </c:pt>
                <c:pt idx="56">
                  <c:v>14261</c:v>
                </c:pt>
                <c:pt idx="57">
                  <c:v>16323</c:v>
                </c:pt>
                <c:pt idx="58">
                  <c:v>17657</c:v>
                </c:pt>
                <c:pt idx="59">
                  <c:v>18652</c:v>
                </c:pt>
                <c:pt idx="60">
                  <c:v>19434</c:v>
                </c:pt>
                <c:pt idx="61">
                  <c:v>20315</c:v>
                </c:pt>
                <c:pt idx="62">
                  <c:v>21253</c:v>
                </c:pt>
                <c:pt idx="63">
                  <c:v>22095</c:v>
                </c:pt>
                <c:pt idx="64">
                  <c:v>22479</c:v>
                </c:pt>
                <c:pt idx="65">
                  <c:v>22543</c:v>
                </c:pt>
                <c:pt idx="66">
                  <c:v>22672</c:v>
                </c:pt>
                <c:pt idx="67">
                  <c:v>22818</c:v>
                </c:pt>
                <c:pt idx="68">
                  <c:v>23047</c:v>
                </c:pt>
                <c:pt idx="69">
                  <c:v>23731</c:v>
                </c:pt>
                <c:pt idx="70">
                  <c:v>24167</c:v>
                </c:pt>
                <c:pt idx="71">
                  <c:v>24637</c:v>
                </c:pt>
                <c:pt idx="72">
                  <c:v>24885</c:v>
                </c:pt>
                <c:pt idx="73">
                  <c:v>25197</c:v>
                </c:pt>
                <c:pt idx="74">
                  <c:v>25657</c:v>
                </c:pt>
                <c:pt idx="75">
                  <c:v>26460</c:v>
                </c:pt>
                <c:pt idx="76">
                  <c:v>27013</c:v>
                </c:pt>
                <c:pt idx="77">
                  <c:v>27592</c:v>
                </c:pt>
                <c:pt idx="78">
                  <c:v>28765</c:v>
                </c:pt>
                <c:pt idx="79">
                  <c:v>29525</c:v>
                </c:pt>
                <c:pt idx="80">
                  <c:v>30407</c:v>
                </c:pt>
                <c:pt idx="81">
                  <c:v>31768</c:v>
                </c:pt>
                <c:pt idx="82">
                  <c:v>34048</c:v>
                </c:pt>
                <c:pt idx="83">
                  <c:v>36332</c:v>
                </c:pt>
                <c:pt idx="84">
                  <c:v>38049</c:v>
                </c:pt>
                <c:pt idx="85">
                  <c:v>40509</c:v>
                </c:pt>
                <c:pt idx="86">
                  <c:v>43146</c:v>
                </c:pt>
                <c:pt idx="87">
                  <c:v>45992</c:v>
                </c:pt>
                <c:pt idx="88">
                  <c:v>48976</c:v>
                </c:pt>
                <c:pt idx="89">
                  <c:v>49991</c:v>
                </c:pt>
                <c:pt idx="90">
                  <c:v>50820</c:v>
                </c:pt>
                <c:pt idx="91">
                  <c:v>51925</c:v>
                </c:pt>
                <c:pt idx="92">
                  <c:v>52451</c:v>
                </c:pt>
                <c:pt idx="93">
                  <c:v>53640</c:v>
                </c:pt>
                <c:pt idx="94">
                  <c:v>54736</c:v>
                </c:pt>
                <c:pt idx="95">
                  <c:v>55779</c:v>
                </c:pt>
                <c:pt idx="96">
                  <c:v>56761</c:v>
                </c:pt>
                <c:pt idx="97">
                  <c:v>57943</c:v>
                </c:pt>
                <c:pt idx="98">
                  <c:v>58768</c:v>
                </c:pt>
                <c:pt idx="99">
                  <c:v>59579</c:v>
                </c:pt>
                <c:pt idx="100">
                  <c:v>60540</c:v>
                </c:pt>
                <c:pt idx="101">
                  <c:v>60589</c:v>
                </c:pt>
                <c:pt idx="102">
                  <c:v>61024</c:v>
                </c:pt>
                <c:pt idx="103">
                  <c:v>60854</c:v>
                </c:pt>
                <c:pt idx="104">
                  <c:v>61189</c:v>
                </c:pt>
                <c:pt idx="105">
                  <c:v>61398</c:v>
                </c:pt>
                <c:pt idx="106">
                  <c:v>60963</c:v>
                </c:pt>
                <c:pt idx="107">
                  <c:v>59821</c:v>
                </c:pt>
                <c:pt idx="108">
                  <c:v>58182</c:v>
                </c:pt>
                <c:pt idx="109">
                  <c:v>56368</c:v>
                </c:pt>
                <c:pt idx="110">
                  <c:v>53582</c:v>
                </c:pt>
                <c:pt idx="111">
                  <c:v>50951</c:v>
                </c:pt>
                <c:pt idx="112">
                  <c:v>47878</c:v>
                </c:pt>
                <c:pt idx="113">
                  <c:v>45756</c:v>
                </c:pt>
                <c:pt idx="114">
                  <c:v>44498</c:v>
                </c:pt>
                <c:pt idx="115">
                  <c:v>42971</c:v>
                </c:pt>
                <c:pt idx="116">
                  <c:v>42099</c:v>
                </c:pt>
                <c:pt idx="117">
                  <c:v>41862</c:v>
                </c:pt>
                <c:pt idx="118">
                  <c:v>41527</c:v>
                </c:pt>
                <c:pt idx="119">
                  <c:v>41915</c:v>
                </c:pt>
                <c:pt idx="120">
                  <c:v>42363</c:v>
                </c:pt>
                <c:pt idx="121">
                  <c:v>42679</c:v>
                </c:pt>
                <c:pt idx="122">
                  <c:v>43329</c:v>
                </c:pt>
                <c:pt idx="123">
                  <c:v>43682</c:v>
                </c:pt>
                <c:pt idx="124">
                  <c:v>43136</c:v>
                </c:pt>
                <c:pt idx="125">
                  <c:v>43172</c:v>
                </c:pt>
                <c:pt idx="126">
                  <c:v>43013</c:v>
                </c:pt>
                <c:pt idx="127">
                  <c:v>42734</c:v>
                </c:pt>
                <c:pt idx="128">
                  <c:v>42570</c:v>
                </c:pt>
                <c:pt idx="129">
                  <c:v>43252</c:v>
                </c:pt>
                <c:pt idx="130">
                  <c:v>43466</c:v>
                </c:pt>
                <c:pt idx="131">
                  <c:v>43983</c:v>
                </c:pt>
                <c:pt idx="132">
                  <c:v>44065</c:v>
                </c:pt>
                <c:pt idx="133">
                  <c:v>45021</c:v>
                </c:pt>
                <c:pt idx="134">
                  <c:v>45063</c:v>
                </c:pt>
                <c:pt idx="135">
                  <c:v>45070</c:v>
                </c:pt>
                <c:pt idx="136">
                  <c:v>45329</c:v>
                </c:pt>
                <c:pt idx="137">
                  <c:v>44667</c:v>
                </c:pt>
              </c:numCache>
            </c:numRef>
          </c:val>
        </c:ser>
        <c:ser>
          <c:idx val="2"/>
          <c:order val="1"/>
          <c:tx>
            <c:v>долгосрочный тренд</c:v>
          </c:tx>
          <c:spPr>
            <a:ln w="19050">
              <a:solidFill>
                <a:srgbClr val="333399"/>
              </a:solidFill>
              <a:prstDash val="solid"/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Пермь!$J$119:$J$323</c:f>
              <c:numCache>
                <c:formatCode>0.00</c:formatCode>
                <c:ptCount val="205"/>
                <c:pt idx="0">
                  <c:v>4037.2152519836109</c:v>
                </c:pt>
                <c:pt idx="1">
                  <c:v>4251.7328284383984</c:v>
                </c:pt>
                <c:pt idx="2">
                  <c:v>4472.0869608670191</c:v>
                </c:pt>
                <c:pt idx="3">
                  <c:v>4698.2865381387182</c:v>
                </c:pt>
                <c:pt idx="4">
                  <c:v>4930.3372805105628</c:v>
                </c:pt>
                <c:pt idx="5">
                  <c:v>5168.2417257090456</c:v>
                </c:pt>
                <c:pt idx="6">
                  <c:v>5411.9992167180535</c:v>
                </c:pt>
                <c:pt idx="7">
                  <c:v>5661.6058912890921</c:v>
                </c:pt>
                <c:pt idx="8">
                  <c:v>5917.0546731887598</c:v>
                </c:pt>
                <c:pt idx="9">
                  <c:v>6178.3352651976184</c:v>
                </c:pt>
                <c:pt idx="10">
                  <c:v>6445.434143873581</c:v>
                </c:pt>
                <c:pt idx="11">
                  <c:v>6718.334556092228</c:v>
                </c:pt>
                <c:pt idx="12">
                  <c:v>6997.0165173751921</c:v>
                </c:pt>
                <c:pt idx="13">
                  <c:v>7281.4568120172025</c:v>
                </c:pt>
                <c:pt idx="14">
                  <c:v>7571.6289950209994</c:v>
                </c:pt>
                <c:pt idx="15">
                  <c:v>7867.5033958487375</c:v>
                </c:pt>
                <c:pt idx="16">
                  <c:v>8169.0471239971903</c:v>
                </c:pt>
                <c:pt idx="17">
                  <c:v>8476.2240764032776</c:v>
                </c:pt>
                <c:pt idx="18">
                  <c:v>8788.9949466852831</c:v>
                </c:pt>
                <c:pt idx="19">
                  <c:v>9107.3172362242731</c:v>
                </c:pt>
                <c:pt idx="20">
                  <c:v>9431.1452670889885</c:v>
                </c:pt>
                <c:pt idx="21">
                  <c:v>9760.4301968065829</c:v>
                </c:pt>
                <c:pt idx="22">
                  <c:v>10095.120034980557</c:v>
                </c:pt>
                <c:pt idx="23">
                  <c:v>10435.159661756017</c:v>
                </c:pt>
                <c:pt idx="24">
                  <c:v>10780.490848131471</c:v>
                </c:pt>
                <c:pt idx="25">
                  <c:v>11131.052278115259</c:v>
                </c:pt>
                <c:pt idx="26">
                  <c:v>11486.779572723644</c:v>
                </c:pt>
                <c:pt idx="27">
                  <c:v>11847.605315816372</c:v>
                </c:pt>
                <c:pt idx="28">
                  <c:v>12213.459081764749</c:v>
                </c:pt>
                <c:pt idx="29">
                  <c:v>12584.267464945715</c:v>
                </c:pt>
                <c:pt idx="30">
                  <c:v>12959.954111054807</c:v>
                </c:pt>
                <c:pt idx="31">
                  <c:v>13340.439750229334</c:v>
                </c:pt>
                <c:pt idx="32">
                  <c:v>13725.64223197237</c:v>
                </c:pt>
                <c:pt idx="33">
                  <c:v>14115.476561866733</c:v>
                </c:pt>
                <c:pt idx="34">
                  <c:v>14509.854940067331</c:v>
                </c:pt>
                <c:pt idx="35">
                  <c:v>14908.686801558797</c:v>
                </c:pt>
                <c:pt idx="36">
                  <c:v>15311.878858164568</c:v>
                </c:pt>
                <c:pt idx="37">
                  <c:v>15719.335142292222</c:v>
                </c:pt>
                <c:pt idx="38">
                  <c:v>16130.957052398833</c:v>
                </c:pt>
                <c:pt idx="39">
                  <c:v>16546.64340015905</c:v>
                </c:pt>
                <c:pt idx="40">
                  <c:v>16966.290459317464</c:v>
                </c:pt>
                <c:pt idx="41">
                  <c:v>17389.792016205767</c:v>
                </c:pt>
                <c:pt idx="42">
                  <c:v>17817.039421903901</c:v>
                </c:pt>
                <c:pt idx="43">
                  <c:v>18247.921646023766</c:v>
                </c:pt>
                <c:pt idx="44">
                  <c:v>18682.325332092365</c:v>
                </c:pt>
                <c:pt idx="45">
                  <c:v>19120.134854510816</c:v>
                </c:pt>
                <c:pt idx="46">
                  <c:v>19561.232377063898</c:v>
                </c:pt>
                <c:pt idx="47">
                  <c:v>20005.497912954492</c:v>
                </c:pt>
                <c:pt idx="48">
                  <c:v>20452.809386335459</c:v>
                </c:pt>
                <c:pt idx="49">
                  <c:v>20903.042695311229</c:v>
                </c:pt>
                <c:pt idx="50">
                  <c:v>21356.071776379347</c:v>
                </c:pt>
                <c:pt idx="51">
                  <c:v>21811.768670282516</c:v>
                </c:pt>
                <c:pt idx="52">
                  <c:v>22270.003589239073</c:v>
                </c:pt>
                <c:pt idx="53">
                  <c:v>22730.64498552051</c:v>
                </c:pt>
                <c:pt idx="54">
                  <c:v>23193.559621342014</c:v>
                </c:pt>
                <c:pt idx="55">
                  <c:v>23658.612640032483</c:v>
                </c:pt>
                <c:pt idx="56">
                  <c:v>24125.667638448318</c:v>
                </c:pt>
                <c:pt idx="57">
                  <c:v>24594.586740595256</c:v>
                </c:pt>
                <c:pt idx="58">
                  <c:v>25065.230672420865</c:v>
                </c:pt>
                <c:pt idx="59">
                  <c:v>25537.45883773996</c:v>
                </c:pt>
                <c:pt idx="60">
                  <c:v>26011.12939525376</c:v>
                </c:pt>
                <c:pt idx="61">
                  <c:v>26486.099336623356</c:v>
                </c:pt>
                <c:pt idx="62">
                  <c:v>26962.2245655564</c:v>
                </c:pt>
                <c:pt idx="63">
                  <c:v>27439.359977865894</c:v>
                </c:pt>
                <c:pt idx="64">
                  <c:v>27917.359542458533</c:v>
                </c:pt>
                <c:pt idx="65">
                  <c:v>28396.076383209358</c:v>
                </c:pt>
                <c:pt idx="66">
                  <c:v>28875.362861679019</c:v>
                </c:pt>
                <c:pt idx="67">
                  <c:v>29355.070660628717</c:v>
                </c:pt>
                <c:pt idx="68">
                  <c:v>29835.05086828749</c:v>
                </c:pt>
                <c:pt idx="69">
                  <c:v>30315.154063325404</c:v>
                </c:pt>
                <c:pt idx="70">
                  <c:v>30795.230400486107</c:v>
                </c:pt>
                <c:pt idx="71">
                  <c:v>31275.129696830849</c:v>
                </c:pt>
                <c:pt idx="72">
                  <c:v>31754.701518545902</c:v>
                </c:pt>
                <c:pt idx="73">
                  <c:v>32233.795268264395</c:v>
                </c:pt>
                <c:pt idx="74">
                  <c:v>32712.260272853182</c:v>
                </c:pt>
                <c:pt idx="75">
                  <c:v>33189.945871614626</c:v>
                </c:pt>
                <c:pt idx="76">
                  <c:v>33666.701504852812</c:v>
                </c:pt>
                <c:pt idx="77">
                  <c:v>34142.376802752762</c:v>
                </c:pt>
                <c:pt idx="78">
                  <c:v>34616.821674521329</c:v>
                </c:pt>
                <c:pt idx="79">
                  <c:v>35089.886397737711</c:v>
                </c:pt>
                <c:pt idx="80">
                  <c:v>35561.421707860478</c:v>
                </c:pt>
                <c:pt idx="81">
                  <c:v>36031.278887839071</c:v>
                </c:pt>
                <c:pt idx="82">
                  <c:v>36499.309857775479</c:v>
                </c:pt>
                <c:pt idx="83">
                  <c:v>36965.367264583198</c:v>
                </c:pt>
                <c:pt idx="84">
                  <c:v>37429.30457158904</c:v>
                </c:pt>
                <c:pt idx="85">
                  <c:v>37890.976148023459</c:v>
                </c:pt>
                <c:pt idx="86">
                  <c:v>38350.237358345184</c:v>
                </c:pt>
                <c:pt idx="87">
                  <c:v>38806.944651345017</c:v>
                </c:pt>
                <c:pt idx="88">
                  <c:v>39260.955648974137</c:v>
                </c:pt>
                <c:pt idx="89">
                  <c:v>39712.129234841414</c:v>
                </c:pt>
                <c:pt idx="90">
                  <c:v>40160.325642324897</c:v>
                </c:pt>
                <c:pt idx="91">
                  <c:v>40605.406542241741</c:v>
                </c:pt>
                <c:pt idx="92">
                  <c:v>41047.235130021414</c:v>
                </c:pt>
                <c:pt idx="93">
                  <c:v>41485.676212326674</c:v>
                </c:pt>
                <c:pt idx="94">
                  <c:v>41920.59629306665</c:v>
                </c:pt>
                <c:pt idx="95">
                  <c:v>42351.863658747236</c:v>
                </c:pt>
                <c:pt idx="96">
                  <c:v>42779.34846310271</c:v>
                </c:pt>
                <c:pt idx="97">
                  <c:v>43202.922810953962</c:v>
                </c:pt>
                <c:pt idx="98">
                  <c:v>43622.460841238033</c:v>
                </c:pt>
                <c:pt idx="99">
                  <c:v>44037.838809154149</c:v>
                </c:pt>
                <c:pt idx="100">
                  <c:v>44448.935167371528</c:v>
                </c:pt>
                <c:pt idx="101">
                  <c:v>44855.630646244761</c:v>
                </c:pt>
                <c:pt idx="102">
                  <c:v>45257.808332982284</c:v>
                </c:pt>
                <c:pt idx="103">
                  <c:v>45655.353749714595</c:v>
                </c:pt>
                <c:pt idx="104">
                  <c:v>46048.154930408578</c:v>
                </c:pt>
                <c:pt idx="105">
                  <c:v>46436.102496574655</c:v>
                </c:pt>
                <c:pt idx="106">
                  <c:v>46819.089731714921</c:v>
                </c:pt>
                <c:pt idx="107">
                  <c:v>47197.012654459155</c:v>
                </c:pt>
                <c:pt idx="108">
                  <c:v>47569.770090337901</c:v>
                </c:pt>
                <c:pt idx="109">
                  <c:v>47937.26374214128</c:v>
                </c:pt>
                <c:pt idx="110">
                  <c:v>48299.398258812813</c:v>
                </c:pt>
                <c:pt idx="111">
                  <c:v>48656.081302828636</c:v>
                </c:pt>
                <c:pt idx="112">
                  <c:v>49007.223616012889</c:v>
                </c:pt>
                <c:pt idx="113">
                  <c:v>49352.739083740598</c:v>
                </c:pt>
                <c:pt idx="114">
                  <c:v>49692.54479748023</c:v>
                </c:pt>
                <c:pt idx="115">
                  <c:v>50026.561115628923</c:v>
                </c:pt>
                <c:pt idx="116">
                  <c:v>50354.711722594104</c:v>
                </c:pt>
                <c:pt idx="117">
                  <c:v>50676.923686076014</c:v>
                </c:pt>
                <c:pt idx="118">
                  <c:v>50993.127512506486</c:v>
                </c:pt>
                <c:pt idx="119">
                  <c:v>51303.257200600383</c:v>
                </c:pt>
                <c:pt idx="120">
                  <c:v>51607.250292976845</c:v>
                </c:pt>
                <c:pt idx="121">
                  <c:v>51905.047925808532</c:v>
                </c:pt>
                <c:pt idx="122">
                  <c:v>52196.594876458119</c:v>
                </c:pt>
                <c:pt idx="123">
                  <c:v>52481.839609062059</c:v>
                </c:pt>
                <c:pt idx="124">
                  <c:v>52760.734318023206</c:v>
                </c:pt>
                <c:pt idx="125">
                  <c:v>53033.234969374302</c:v>
                </c:pt>
                <c:pt idx="126">
                  <c:v>53299.301339975893</c:v>
                </c:pt>
                <c:pt idx="127">
                  <c:v>53558.897054513604</c:v>
                </c:pt>
                <c:pt idx="128">
                  <c:v>53811.989620260196</c:v>
                </c:pt>
                <c:pt idx="129">
                  <c:v>54058.550459569538</c:v>
                </c:pt>
                <c:pt idx="130">
                  <c:v>54298.554940070986</c:v>
                </c:pt>
                <c:pt idx="131">
                  <c:v>54531.982402533366</c:v>
                </c:pt>
                <c:pt idx="132">
                  <c:v>54758.816186369797</c:v>
                </c:pt>
                <c:pt idx="133">
                  <c:v>54979.043652755005</c:v>
                </c:pt>
                <c:pt idx="134">
                  <c:v>55192.656205329338</c:v>
                </c:pt>
                <c:pt idx="135">
                  <c:v>55399.649308463573</c:v>
                </c:pt>
                <c:pt idx="136">
                  <c:v>55600.022503061715</c:v>
                </c:pt>
                <c:pt idx="137">
                  <c:v>55793.779419878709</c:v>
                </c:pt>
                <c:pt idx="138">
                  <c:v>55980.927790332789</c:v>
                </c:pt>
                <c:pt idx="139">
                  <c:v>56161.479454793</c:v>
                </c:pt>
                <c:pt idx="140">
                  <c:v>56335.450368323916</c:v>
                </c:pt>
                <c:pt idx="141">
                  <c:v>56502.860603871508</c:v>
                </c:pt>
                <c:pt idx="142">
                  <c:v>56663.734352875261</c:v>
                </c:pt>
                <c:pt idx="143">
                  <c:v>56818.099923293201</c:v>
                </c:pt>
                <c:pt idx="144">
                  <c:v>56965.989735028546</c:v>
                </c:pt>
                <c:pt idx="145">
                  <c:v>57107.44031274764</c:v>
                </c:pt>
                <c:pt idx="146">
                  <c:v>57242.492276081102</c:v>
                </c:pt>
                <c:pt idx="147">
                  <c:v>57371.190327200937</c:v>
                </c:pt>
                <c:pt idx="148">
                  <c:v>57493.583235769082</c:v>
                </c:pt>
                <c:pt idx="149">
                  <c:v>57609.723821253428</c:v>
                </c:pt>
                <c:pt idx="150">
                  <c:v>57719.668932609908</c:v>
                </c:pt>
                <c:pt idx="151">
                  <c:v>57823.479425330246</c:v>
                </c:pt>
                <c:pt idx="152">
                  <c:v>57921.220135857227</c:v>
                </c:pt>
                <c:pt idx="153">
                  <c:v>58012.959853370689</c:v>
                </c:pt>
                <c:pt idx="154">
                  <c:v>58098.771288949225</c:v>
                </c:pt>
                <c:pt idx="155">
                  <c:v>58178.731042114683</c:v>
                </c:pt>
                <c:pt idx="156">
                  <c:v>58252.91956476734</c:v>
                </c:pt>
                <c:pt idx="157">
                  <c:v>58321.421122522675</c:v>
                </c:pt>
                <c:pt idx="158">
                  <c:v>58384.323753461344</c:v>
                </c:pt>
                <c:pt idx="159">
                  <c:v>58441.719224306129</c:v>
                </c:pt>
                <c:pt idx="160">
                  <c:v>58493.702984041425</c:v>
                </c:pt>
                <c:pt idx="161">
                  <c:v>58540.374114992606</c:v>
                </c:pt>
                <c:pt idx="162">
                  <c:v>58581.835281383916</c:v>
                </c:pt>
                <c:pt idx="163">
                  <c:v>58618.19267539616</c:v>
                </c:pt>
                <c:pt idx="164">
                  <c:v>58649.555960746111</c:v>
                </c:pt>
                <c:pt idx="165">
                  <c:v>58676.038213812491</c:v>
                </c:pt>
                <c:pt idx="166">
                  <c:v>58697.755862333936</c:v>
                </c:pt>
                <c:pt idx="167">
                  <c:v>58714.828621707224</c:v>
                </c:pt>
                <c:pt idx="168">
                  <c:v>58727.379428914661</c:v>
                </c:pt>
                <c:pt idx="169">
                  <c:v>58735.534374112423</c:v>
                </c:pt>
                <c:pt idx="170">
                  <c:v>58739.422629912231</c:v>
                </c:pt>
                <c:pt idx="171">
                  <c:v>58739.176378391312</c:v>
                </c:pt>
                <c:pt idx="172">
                  <c:v>58734.930735866626</c:v>
                </c:pt>
                <c:pt idx="173">
                  <c:v>58726.823675471838</c:v>
                </c:pt>
                <c:pt idx="174">
                  <c:v>58714.99594757599</c:v>
                </c:pt>
                <c:pt idx="175">
                  <c:v>58699.590998085783</c:v>
                </c:pt>
                <c:pt idx="176">
                  <c:v>58680.754884674046</c:v>
                </c:pt>
                <c:pt idx="177">
                  <c:v>58658.636190978978</c:v>
                </c:pt>
                <c:pt idx="178">
                  <c:v>58633.385938820422</c:v>
                </c:pt>
                <c:pt idx="179">
                  <c:v>58605.157498480752</c:v>
                </c:pt>
                <c:pt idx="180">
                  <c:v>58574.106497099652</c:v>
                </c:pt>
                <c:pt idx="181">
                  <c:v>58540.390725233658</c:v>
                </c:pt>
                <c:pt idx="182">
                  <c:v>58504.170041632693</c:v>
                </c:pt>
                <c:pt idx="183">
                  <c:v>58465.606276287333</c:v>
                </c:pt>
                <c:pt idx="184">
                  <c:v>58424.863131802274</c:v>
                </c:pt>
                <c:pt idx="185">
                  <c:v>58382.106083152321</c:v>
                </c:pt>
                <c:pt idx="186">
                  <c:v>58337.502275879291</c:v>
                </c:pt>
                <c:pt idx="187">
                  <c:v>58291.220422789054</c:v>
                </c:pt>
                <c:pt idx="188">
                  <c:v>58243.430699209683</c:v>
                </c:pt>
                <c:pt idx="189">
                  <c:v>58194.304636872454</c:v>
                </c:pt>
                <c:pt idx="190">
                  <c:v>58144.0150164796</c:v>
                </c:pt>
                <c:pt idx="191">
                  <c:v>58092.735759022835</c:v>
                </c:pt>
                <c:pt idx="192">
                  <c:v>58040.641815919022</c:v>
                </c:pt>
                <c:pt idx="193">
                  <c:v>57987.90905802929</c:v>
                </c:pt>
                <c:pt idx="194">
                  <c:v>57934.714163630364</c:v>
                </c:pt>
                <c:pt idx="195">
                  <c:v>57881.234505407017</c:v>
                </c:pt>
                <c:pt idx="196">
                  <c:v>57827.648036535604</c:v>
                </c:pt>
                <c:pt idx="197">
                  <c:v>57774.133175930663</c:v>
                </c:pt>
                <c:pt idx="198">
                  <c:v>57720.868692725897</c:v>
                </c:pt>
                <c:pt idx="199">
                  <c:v>57668.033590063453</c:v>
                </c:pt>
                <c:pt idx="200">
                  <c:v>57615.806988265234</c:v>
                </c:pt>
                <c:pt idx="201">
                  <c:v>57564.36800746098</c:v>
                </c:pt>
                <c:pt idx="202">
                  <c:v>57513.895649748963</c:v>
                </c:pt>
                <c:pt idx="203">
                  <c:v>57464.568680965844</c:v>
                </c:pt>
                <c:pt idx="204">
                  <c:v>57416.565512142399</c:v>
                </c:pt>
              </c:numCache>
            </c:numRef>
          </c:val>
        </c:ser>
        <c:ser>
          <c:idx val="5"/>
          <c:order val="2"/>
          <c:tx>
            <c:v>прогноз (втор.2)</c:v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Пермь!$S$119:$S$323</c:f>
              <c:numCache>
                <c:formatCode>General</c:formatCode>
                <c:ptCount val="205"/>
                <c:pt idx="137" formatCode="0">
                  <c:v>44500</c:v>
                </c:pt>
                <c:pt idx="138" formatCode="0">
                  <c:v>44600</c:v>
                </c:pt>
                <c:pt idx="139" formatCode="0">
                  <c:v>44800</c:v>
                </c:pt>
                <c:pt idx="140" formatCode="0">
                  <c:v>45100</c:v>
                </c:pt>
                <c:pt idx="141" formatCode="0">
                  <c:v>45400</c:v>
                </c:pt>
                <c:pt idx="142" formatCode="0">
                  <c:v>45800</c:v>
                </c:pt>
                <c:pt idx="143" formatCode="0">
                  <c:v>46300</c:v>
                </c:pt>
                <c:pt idx="144" formatCode="0">
                  <c:v>46800</c:v>
                </c:pt>
                <c:pt idx="145" formatCode="0">
                  <c:v>47400</c:v>
                </c:pt>
                <c:pt idx="146" formatCode="0">
                  <c:v>48000</c:v>
                </c:pt>
                <c:pt idx="147" formatCode="0">
                  <c:v>48500</c:v>
                </c:pt>
                <c:pt idx="148" formatCode="0">
                  <c:v>49000</c:v>
                </c:pt>
                <c:pt idx="149" formatCode="0">
                  <c:v>49500</c:v>
                </c:pt>
                <c:pt idx="150" formatCode="0">
                  <c:v>50000</c:v>
                </c:pt>
                <c:pt idx="151" formatCode="0">
                  <c:v>50500</c:v>
                </c:pt>
                <c:pt idx="152" formatCode="0">
                  <c:v>51000</c:v>
                </c:pt>
                <c:pt idx="153" formatCode="0">
                  <c:v>51400</c:v>
                </c:pt>
                <c:pt idx="154" formatCode="0">
                  <c:v>51700</c:v>
                </c:pt>
                <c:pt idx="155" formatCode="0">
                  <c:v>51900</c:v>
                </c:pt>
                <c:pt idx="156" formatCode="0">
                  <c:v>52000</c:v>
                </c:pt>
                <c:pt idx="157" formatCode="0">
                  <c:v>52100</c:v>
                </c:pt>
                <c:pt idx="158" formatCode="0">
                  <c:v>52200</c:v>
                </c:pt>
                <c:pt idx="159" formatCode="0">
                  <c:v>52200</c:v>
                </c:pt>
                <c:pt idx="160" formatCode="0">
                  <c:v>52200</c:v>
                </c:pt>
                <c:pt idx="161" formatCode="0">
                  <c:v>52200</c:v>
                </c:pt>
                <c:pt idx="162" formatCode="0">
                  <c:v>52300</c:v>
                </c:pt>
                <c:pt idx="163" formatCode="0">
                  <c:v>52500</c:v>
                </c:pt>
                <c:pt idx="164" formatCode="0">
                  <c:v>52700</c:v>
                </c:pt>
                <c:pt idx="165" formatCode="0">
                  <c:v>52900</c:v>
                </c:pt>
                <c:pt idx="166" formatCode="0">
                  <c:v>53000</c:v>
                </c:pt>
                <c:pt idx="167" formatCode="0">
                  <c:v>53100</c:v>
                </c:pt>
                <c:pt idx="168" formatCode="0">
                  <c:v>53300</c:v>
                </c:pt>
                <c:pt idx="169" formatCode="0">
                  <c:v>53600</c:v>
                </c:pt>
                <c:pt idx="170" formatCode="0">
                  <c:v>54000</c:v>
                </c:pt>
                <c:pt idx="171" formatCode="0">
                  <c:v>54500</c:v>
                </c:pt>
                <c:pt idx="172" formatCode="0">
                  <c:v>55000</c:v>
                </c:pt>
                <c:pt idx="173" formatCode="0">
                  <c:v>55600</c:v>
                </c:pt>
                <c:pt idx="174" formatCode="0">
                  <c:v>56200</c:v>
                </c:pt>
                <c:pt idx="175" formatCode="0">
                  <c:v>56700</c:v>
                </c:pt>
                <c:pt idx="176" formatCode="0">
                  <c:v>57200</c:v>
                </c:pt>
                <c:pt idx="177" formatCode="0">
                  <c:v>57600</c:v>
                </c:pt>
                <c:pt idx="178" formatCode="0">
                  <c:v>58000</c:v>
                </c:pt>
                <c:pt idx="179" formatCode="0">
                  <c:v>58300</c:v>
                </c:pt>
                <c:pt idx="180" formatCode="0">
                  <c:v>58500</c:v>
                </c:pt>
                <c:pt idx="181" formatCode="0">
                  <c:v>58600</c:v>
                </c:pt>
                <c:pt idx="182" formatCode="0">
                  <c:v>58700</c:v>
                </c:pt>
                <c:pt idx="183" formatCode="0">
                  <c:v>58800</c:v>
                </c:pt>
                <c:pt idx="184" formatCode="0">
                  <c:v>58800</c:v>
                </c:pt>
                <c:pt idx="185" formatCode="0">
                  <c:v>58600</c:v>
                </c:pt>
                <c:pt idx="186" formatCode="0">
                  <c:v>58400</c:v>
                </c:pt>
                <c:pt idx="187" formatCode="0">
                  <c:v>58100</c:v>
                </c:pt>
                <c:pt idx="188" formatCode="0">
                  <c:v>57800</c:v>
                </c:pt>
                <c:pt idx="189" formatCode="0">
                  <c:v>57500</c:v>
                </c:pt>
                <c:pt idx="190" formatCode="0">
                  <c:v>57300</c:v>
                </c:pt>
                <c:pt idx="191" formatCode="0">
                  <c:v>57100</c:v>
                </c:pt>
                <c:pt idx="192" formatCode="0">
                  <c:v>57000</c:v>
                </c:pt>
                <c:pt idx="193" formatCode="0">
                  <c:v>56900</c:v>
                </c:pt>
                <c:pt idx="194" formatCode="0">
                  <c:v>56900</c:v>
                </c:pt>
                <c:pt idx="195" formatCode="0">
                  <c:v>57000</c:v>
                </c:pt>
                <c:pt idx="196" formatCode="0">
                  <c:v>57100</c:v>
                </c:pt>
                <c:pt idx="197" formatCode="0">
                  <c:v>57200</c:v>
                </c:pt>
                <c:pt idx="198" formatCode="0">
                  <c:v>57300</c:v>
                </c:pt>
                <c:pt idx="199" formatCode="0">
                  <c:v>57500</c:v>
                </c:pt>
                <c:pt idx="200" formatCode="0">
                  <c:v>57700</c:v>
                </c:pt>
                <c:pt idx="201" formatCode="0">
                  <c:v>58000</c:v>
                </c:pt>
                <c:pt idx="202" formatCode="0">
                  <c:v>58300</c:v>
                </c:pt>
                <c:pt idx="203" formatCode="0">
                  <c:v>58700</c:v>
                </c:pt>
                <c:pt idx="204" formatCode="0">
                  <c:v>59100</c:v>
                </c:pt>
              </c:numCache>
            </c:numRef>
          </c:val>
        </c:ser>
        <c:ser>
          <c:idx val="1"/>
          <c:order val="3"/>
          <c:tx>
            <c:v>прогноз (втор.1)</c:v>
          </c:tx>
          <c:spPr>
            <a:ln w="25400">
              <a:solidFill>
                <a:schemeClr val="tx1">
                  <a:lumMod val="50000"/>
                  <a:lumOff val="50000"/>
                </a:schemeClr>
              </a:solidFill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Пермь!$T$119:$T$323</c:f>
              <c:numCache>
                <c:formatCode>General</c:formatCode>
                <c:ptCount val="205"/>
                <c:pt idx="137" formatCode="0">
                  <c:v>44500</c:v>
                </c:pt>
                <c:pt idx="138" formatCode="0">
                  <c:v>44700</c:v>
                </c:pt>
                <c:pt idx="139" formatCode="0">
                  <c:v>45000</c:v>
                </c:pt>
                <c:pt idx="140" formatCode="0">
                  <c:v>45300</c:v>
                </c:pt>
                <c:pt idx="141" formatCode="0">
                  <c:v>45700</c:v>
                </c:pt>
                <c:pt idx="142" formatCode="0">
                  <c:v>46200</c:v>
                </c:pt>
                <c:pt idx="143" formatCode="0">
                  <c:v>46700</c:v>
                </c:pt>
                <c:pt idx="144" formatCode="0">
                  <c:v>47300</c:v>
                </c:pt>
                <c:pt idx="145" formatCode="0">
                  <c:v>48000</c:v>
                </c:pt>
                <c:pt idx="146" formatCode="0">
                  <c:v>48800</c:v>
                </c:pt>
                <c:pt idx="147" formatCode="0">
                  <c:v>49600</c:v>
                </c:pt>
                <c:pt idx="148" formatCode="0">
                  <c:v>50500</c:v>
                </c:pt>
                <c:pt idx="149" formatCode="0">
                  <c:v>51400</c:v>
                </c:pt>
                <c:pt idx="150" formatCode="0">
                  <c:v>52200</c:v>
                </c:pt>
                <c:pt idx="151" formatCode="0">
                  <c:v>53000</c:v>
                </c:pt>
                <c:pt idx="152" formatCode="0">
                  <c:v>53600</c:v>
                </c:pt>
                <c:pt idx="153" formatCode="0">
                  <c:v>54200</c:v>
                </c:pt>
                <c:pt idx="154" formatCode="0">
                  <c:v>54800</c:v>
                </c:pt>
                <c:pt idx="155" formatCode="0">
                  <c:v>55200</c:v>
                </c:pt>
                <c:pt idx="156" formatCode="0">
                  <c:v>55600</c:v>
                </c:pt>
                <c:pt idx="157" formatCode="0">
                  <c:v>56000</c:v>
                </c:pt>
                <c:pt idx="158" formatCode="0">
                  <c:v>56400</c:v>
                </c:pt>
                <c:pt idx="159" formatCode="0">
                  <c:v>56700</c:v>
                </c:pt>
                <c:pt idx="160" formatCode="0">
                  <c:v>57000</c:v>
                </c:pt>
                <c:pt idx="161" formatCode="0">
                  <c:v>57300</c:v>
                </c:pt>
                <c:pt idx="162" formatCode="0">
                  <c:v>57500</c:v>
                </c:pt>
                <c:pt idx="163" formatCode="0">
                  <c:v>57700</c:v>
                </c:pt>
                <c:pt idx="164" formatCode="0">
                  <c:v>57900</c:v>
                </c:pt>
                <c:pt idx="165" formatCode="0">
                  <c:v>58000</c:v>
                </c:pt>
                <c:pt idx="166" formatCode="0">
                  <c:v>58000</c:v>
                </c:pt>
                <c:pt idx="167" formatCode="0">
                  <c:v>58100</c:v>
                </c:pt>
                <c:pt idx="168" formatCode="0">
                  <c:v>58200</c:v>
                </c:pt>
                <c:pt idx="169" formatCode="0">
                  <c:v>58300</c:v>
                </c:pt>
                <c:pt idx="170" formatCode="0">
                  <c:v>58400</c:v>
                </c:pt>
                <c:pt idx="171" formatCode="0">
                  <c:v>58500</c:v>
                </c:pt>
                <c:pt idx="172" formatCode="0">
                  <c:v>58700</c:v>
                </c:pt>
                <c:pt idx="173" formatCode="0">
                  <c:v>58900</c:v>
                </c:pt>
                <c:pt idx="174" formatCode="0">
                  <c:v>59200</c:v>
                </c:pt>
                <c:pt idx="175" formatCode="0">
                  <c:v>59600</c:v>
                </c:pt>
                <c:pt idx="176" formatCode="0">
                  <c:v>60000</c:v>
                </c:pt>
                <c:pt idx="177" formatCode="0">
                  <c:v>60500</c:v>
                </c:pt>
                <c:pt idx="178" formatCode="0">
                  <c:v>61000</c:v>
                </c:pt>
                <c:pt idx="179" formatCode="0">
                  <c:v>61700</c:v>
                </c:pt>
                <c:pt idx="180" formatCode="0">
                  <c:v>62500</c:v>
                </c:pt>
                <c:pt idx="181" formatCode="0">
                  <c:v>63300</c:v>
                </c:pt>
                <c:pt idx="182" formatCode="0">
                  <c:v>64100</c:v>
                </c:pt>
                <c:pt idx="183" formatCode="0">
                  <c:v>64900</c:v>
                </c:pt>
                <c:pt idx="184" formatCode="0">
                  <c:v>65600</c:v>
                </c:pt>
                <c:pt idx="185" formatCode="0">
                  <c:v>66100</c:v>
                </c:pt>
                <c:pt idx="186" formatCode="0">
                  <c:v>66500</c:v>
                </c:pt>
                <c:pt idx="187" formatCode="0">
                  <c:v>66400</c:v>
                </c:pt>
                <c:pt idx="188" formatCode="0">
                  <c:v>66600</c:v>
                </c:pt>
                <c:pt idx="189" formatCode="0">
                  <c:v>66700</c:v>
                </c:pt>
                <c:pt idx="190" formatCode="0">
                  <c:v>66800</c:v>
                </c:pt>
                <c:pt idx="191" formatCode="0">
                  <c:v>66800</c:v>
                </c:pt>
                <c:pt idx="192" formatCode="0">
                  <c:v>66700</c:v>
                </c:pt>
                <c:pt idx="193" formatCode="0">
                  <c:v>66600</c:v>
                </c:pt>
                <c:pt idx="194" formatCode="0">
                  <c:v>66400</c:v>
                </c:pt>
                <c:pt idx="195" formatCode="0">
                  <c:v>66100</c:v>
                </c:pt>
                <c:pt idx="196" formatCode="0">
                  <c:v>65900</c:v>
                </c:pt>
                <c:pt idx="197" formatCode="0">
                  <c:v>65700</c:v>
                </c:pt>
                <c:pt idx="198" formatCode="0">
                  <c:v>65600</c:v>
                </c:pt>
                <c:pt idx="199" formatCode="0">
                  <c:v>65500</c:v>
                </c:pt>
                <c:pt idx="200" formatCode="0">
                  <c:v>65500</c:v>
                </c:pt>
                <c:pt idx="201" formatCode="0">
                  <c:v>65500</c:v>
                </c:pt>
                <c:pt idx="202" formatCode="0">
                  <c:v>65600</c:v>
                </c:pt>
                <c:pt idx="203" formatCode="0">
                  <c:v>65700</c:v>
                </c:pt>
                <c:pt idx="204" formatCode="0">
                  <c:v>65900</c:v>
                </c:pt>
              </c:numCache>
            </c:numRef>
          </c:val>
        </c:ser>
        <c:ser>
          <c:idx val="6"/>
          <c:order val="4"/>
          <c:tx>
            <c:v>прогноз (втор.3)</c:v>
          </c:tx>
          <c:spPr>
            <a:ln w="25400">
              <a:solidFill>
                <a:schemeClr val="tx2">
                  <a:lumMod val="60000"/>
                  <a:lumOff val="40000"/>
                </a:schemeClr>
              </a:solidFill>
            </a:ln>
          </c:spPr>
          <c:marker>
            <c:symbol val="none"/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Пермь!$R$119:$R$323</c:f>
              <c:numCache>
                <c:formatCode>General</c:formatCode>
                <c:ptCount val="205"/>
                <c:pt idx="137" formatCode="0">
                  <c:v>44500</c:v>
                </c:pt>
                <c:pt idx="138" formatCode="0">
                  <c:v>44500</c:v>
                </c:pt>
                <c:pt idx="139" formatCode="0">
                  <c:v>44500</c:v>
                </c:pt>
                <c:pt idx="140" formatCode="0">
                  <c:v>44400</c:v>
                </c:pt>
                <c:pt idx="141" formatCode="0">
                  <c:v>44300</c:v>
                </c:pt>
                <c:pt idx="142" formatCode="0">
                  <c:v>44200</c:v>
                </c:pt>
                <c:pt idx="143" formatCode="0">
                  <c:v>44200</c:v>
                </c:pt>
                <c:pt idx="144" formatCode="0">
                  <c:v>44200</c:v>
                </c:pt>
                <c:pt idx="145" formatCode="0">
                  <c:v>44300</c:v>
                </c:pt>
                <c:pt idx="146" formatCode="0">
                  <c:v>44400</c:v>
                </c:pt>
                <c:pt idx="147" formatCode="0">
                  <c:v>44500</c:v>
                </c:pt>
                <c:pt idx="148" formatCode="0">
                  <c:v>44600</c:v>
                </c:pt>
                <c:pt idx="149" formatCode="0">
                  <c:v>44700</c:v>
                </c:pt>
                <c:pt idx="150" formatCode="0">
                  <c:v>44800</c:v>
                </c:pt>
                <c:pt idx="151" formatCode="0">
                  <c:v>44900</c:v>
                </c:pt>
                <c:pt idx="152" formatCode="0">
                  <c:v>45000</c:v>
                </c:pt>
                <c:pt idx="153" formatCode="0">
                  <c:v>45200</c:v>
                </c:pt>
                <c:pt idx="154" formatCode="0">
                  <c:v>45400</c:v>
                </c:pt>
                <c:pt idx="155" formatCode="0">
                  <c:v>45600</c:v>
                </c:pt>
                <c:pt idx="156" formatCode="0">
                  <c:v>45900</c:v>
                </c:pt>
                <c:pt idx="157" formatCode="0">
                  <c:v>46200</c:v>
                </c:pt>
                <c:pt idx="158" formatCode="0">
                  <c:v>46500</c:v>
                </c:pt>
                <c:pt idx="159" formatCode="0">
                  <c:v>46800</c:v>
                </c:pt>
                <c:pt idx="160" formatCode="0">
                  <c:v>47100</c:v>
                </c:pt>
                <c:pt idx="161" formatCode="0">
                  <c:v>47400</c:v>
                </c:pt>
                <c:pt idx="162" formatCode="0">
                  <c:v>47700</c:v>
                </c:pt>
                <c:pt idx="163" formatCode="0">
                  <c:v>48000</c:v>
                </c:pt>
                <c:pt idx="164" formatCode="0">
                  <c:v>48300</c:v>
                </c:pt>
                <c:pt idx="165" formatCode="0">
                  <c:v>48500</c:v>
                </c:pt>
                <c:pt idx="166" formatCode="0">
                  <c:v>48700</c:v>
                </c:pt>
                <c:pt idx="167" formatCode="0">
                  <c:v>48900</c:v>
                </c:pt>
                <c:pt idx="168" formatCode="0">
                  <c:v>49100</c:v>
                </c:pt>
                <c:pt idx="169" formatCode="0">
                  <c:v>49300</c:v>
                </c:pt>
                <c:pt idx="170" formatCode="0">
                  <c:v>49400</c:v>
                </c:pt>
                <c:pt idx="171" formatCode="0">
                  <c:v>49500</c:v>
                </c:pt>
                <c:pt idx="172" formatCode="0">
                  <c:v>49600</c:v>
                </c:pt>
                <c:pt idx="173" formatCode="0">
                  <c:v>49700</c:v>
                </c:pt>
                <c:pt idx="174" formatCode="0">
                  <c:v>49800</c:v>
                </c:pt>
                <c:pt idx="175" formatCode="0">
                  <c:v>49900</c:v>
                </c:pt>
                <c:pt idx="176" formatCode="0">
                  <c:v>50000</c:v>
                </c:pt>
                <c:pt idx="177" formatCode="0">
                  <c:v>50000</c:v>
                </c:pt>
                <c:pt idx="178" formatCode="0">
                  <c:v>50000</c:v>
                </c:pt>
                <c:pt idx="179" formatCode="0">
                  <c:v>49900</c:v>
                </c:pt>
                <c:pt idx="180" formatCode="0">
                  <c:v>49800</c:v>
                </c:pt>
                <c:pt idx="181" formatCode="0">
                  <c:v>49700</c:v>
                </c:pt>
                <c:pt idx="182" formatCode="0">
                  <c:v>49600</c:v>
                </c:pt>
                <c:pt idx="183" formatCode="0">
                  <c:v>49400</c:v>
                </c:pt>
                <c:pt idx="184" formatCode="0">
                  <c:v>49200</c:v>
                </c:pt>
                <c:pt idx="185" formatCode="0">
                  <c:v>49100</c:v>
                </c:pt>
                <c:pt idx="186" formatCode="0">
                  <c:v>49000</c:v>
                </c:pt>
                <c:pt idx="187" formatCode="0">
                  <c:v>48900</c:v>
                </c:pt>
                <c:pt idx="188" formatCode="0">
                  <c:v>48800</c:v>
                </c:pt>
                <c:pt idx="189" formatCode="0">
                  <c:v>48800</c:v>
                </c:pt>
                <c:pt idx="190" formatCode="0">
                  <c:v>48800</c:v>
                </c:pt>
                <c:pt idx="191" formatCode="0">
                  <c:v>48900</c:v>
                </c:pt>
                <c:pt idx="192" formatCode="0">
                  <c:v>49000</c:v>
                </c:pt>
                <c:pt idx="193" formatCode="0">
                  <c:v>49100</c:v>
                </c:pt>
                <c:pt idx="194" formatCode="0">
                  <c:v>49200</c:v>
                </c:pt>
                <c:pt idx="195" formatCode="0">
                  <c:v>49300</c:v>
                </c:pt>
                <c:pt idx="196" formatCode="0">
                  <c:v>49400</c:v>
                </c:pt>
                <c:pt idx="197" formatCode="0">
                  <c:v>49500</c:v>
                </c:pt>
                <c:pt idx="198" formatCode="0">
                  <c:v>49600</c:v>
                </c:pt>
                <c:pt idx="199" formatCode="0">
                  <c:v>49800</c:v>
                </c:pt>
                <c:pt idx="200" formatCode="0">
                  <c:v>50000</c:v>
                </c:pt>
                <c:pt idx="201" formatCode="0">
                  <c:v>50200</c:v>
                </c:pt>
                <c:pt idx="202" formatCode="0">
                  <c:v>50400</c:v>
                </c:pt>
                <c:pt idx="203" formatCode="0">
                  <c:v>50600</c:v>
                </c:pt>
                <c:pt idx="204" formatCode="0">
                  <c:v>50800</c:v>
                </c:pt>
              </c:numCache>
            </c:numRef>
          </c:val>
        </c:ser>
        <c:ser>
          <c:idx val="3"/>
          <c:order val="5"/>
          <c:tx>
            <c:v>факт</c:v>
          </c:tx>
          <c:spPr>
            <a:ln w="28575">
              <a:noFill/>
            </a:ln>
          </c:spPr>
          <c:marker>
            <c:symbol val="diamond"/>
            <c:size val="3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cat>
            <c:numRef>
              <c:f>Пермь!$B$119:$B$323</c:f>
              <c:numCache>
                <c:formatCode>mmm/yy</c:formatCode>
                <c:ptCount val="205"/>
                <c:pt idx="0">
                  <c:v>36495</c:v>
                </c:pt>
                <c:pt idx="1">
                  <c:v>36526</c:v>
                </c:pt>
                <c:pt idx="2">
                  <c:v>36557</c:v>
                </c:pt>
                <c:pt idx="3">
                  <c:v>36586</c:v>
                </c:pt>
                <c:pt idx="4">
                  <c:v>36617</c:v>
                </c:pt>
                <c:pt idx="5">
                  <c:v>36647</c:v>
                </c:pt>
                <c:pt idx="6">
                  <c:v>36678</c:v>
                </c:pt>
                <c:pt idx="7">
                  <c:v>36708</c:v>
                </c:pt>
                <c:pt idx="8">
                  <c:v>36739</c:v>
                </c:pt>
                <c:pt idx="9">
                  <c:v>36770</c:v>
                </c:pt>
                <c:pt idx="10">
                  <c:v>36800</c:v>
                </c:pt>
                <c:pt idx="11">
                  <c:v>36831</c:v>
                </c:pt>
                <c:pt idx="12">
                  <c:v>36861</c:v>
                </c:pt>
                <c:pt idx="13">
                  <c:v>36892</c:v>
                </c:pt>
                <c:pt idx="14">
                  <c:v>36923</c:v>
                </c:pt>
                <c:pt idx="15">
                  <c:v>36951</c:v>
                </c:pt>
                <c:pt idx="16">
                  <c:v>36982</c:v>
                </c:pt>
                <c:pt idx="17">
                  <c:v>37012</c:v>
                </c:pt>
                <c:pt idx="18">
                  <c:v>37043</c:v>
                </c:pt>
                <c:pt idx="19">
                  <c:v>37073</c:v>
                </c:pt>
                <c:pt idx="20">
                  <c:v>37104</c:v>
                </c:pt>
                <c:pt idx="21">
                  <c:v>37135</c:v>
                </c:pt>
                <c:pt idx="22">
                  <c:v>37165</c:v>
                </c:pt>
                <c:pt idx="23">
                  <c:v>37196</c:v>
                </c:pt>
                <c:pt idx="24">
                  <c:v>37226</c:v>
                </c:pt>
                <c:pt idx="25">
                  <c:v>37257</c:v>
                </c:pt>
                <c:pt idx="26">
                  <c:v>37288</c:v>
                </c:pt>
                <c:pt idx="27">
                  <c:v>37316</c:v>
                </c:pt>
                <c:pt idx="28">
                  <c:v>37347</c:v>
                </c:pt>
                <c:pt idx="29">
                  <c:v>37377</c:v>
                </c:pt>
                <c:pt idx="30">
                  <c:v>37408</c:v>
                </c:pt>
                <c:pt idx="31">
                  <c:v>37438</c:v>
                </c:pt>
                <c:pt idx="32">
                  <c:v>37469</c:v>
                </c:pt>
                <c:pt idx="33">
                  <c:v>37500</c:v>
                </c:pt>
                <c:pt idx="34">
                  <c:v>37530</c:v>
                </c:pt>
                <c:pt idx="35">
                  <c:v>37561</c:v>
                </c:pt>
                <c:pt idx="36">
                  <c:v>37591</c:v>
                </c:pt>
                <c:pt idx="37">
                  <c:v>37622</c:v>
                </c:pt>
                <c:pt idx="38">
                  <c:v>37653</c:v>
                </c:pt>
                <c:pt idx="39">
                  <c:v>37681</c:v>
                </c:pt>
                <c:pt idx="40">
                  <c:v>37712</c:v>
                </c:pt>
                <c:pt idx="41">
                  <c:v>37742</c:v>
                </c:pt>
                <c:pt idx="42">
                  <c:v>37773</c:v>
                </c:pt>
                <c:pt idx="43">
                  <c:v>37803</c:v>
                </c:pt>
                <c:pt idx="44">
                  <c:v>37834</c:v>
                </c:pt>
                <c:pt idx="45">
                  <c:v>37865</c:v>
                </c:pt>
                <c:pt idx="46">
                  <c:v>37895</c:v>
                </c:pt>
                <c:pt idx="47">
                  <c:v>37926</c:v>
                </c:pt>
                <c:pt idx="48">
                  <c:v>37956</c:v>
                </c:pt>
                <c:pt idx="49">
                  <c:v>37987</c:v>
                </c:pt>
                <c:pt idx="50">
                  <c:v>38018</c:v>
                </c:pt>
                <c:pt idx="51">
                  <c:v>38047</c:v>
                </c:pt>
                <c:pt idx="52">
                  <c:v>38078</c:v>
                </c:pt>
                <c:pt idx="53">
                  <c:v>38108</c:v>
                </c:pt>
                <c:pt idx="54">
                  <c:v>38139</c:v>
                </c:pt>
                <c:pt idx="55">
                  <c:v>38169</c:v>
                </c:pt>
                <c:pt idx="56">
                  <c:v>38200</c:v>
                </c:pt>
                <c:pt idx="57">
                  <c:v>38231</c:v>
                </c:pt>
                <c:pt idx="58">
                  <c:v>38261</c:v>
                </c:pt>
                <c:pt idx="59">
                  <c:v>38292</c:v>
                </c:pt>
                <c:pt idx="60">
                  <c:v>38322</c:v>
                </c:pt>
                <c:pt idx="61">
                  <c:v>38353</c:v>
                </c:pt>
                <c:pt idx="62">
                  <c:v>38384</c:v>
                </c:pt>
                <c:pt idx="63">
                  <c:v>38412</c:v>
                </c:pt>
                <c:pt idx="64">
                  <c:v>38443</c:v>
                </c:pt>
                <c:pt idx="65">
                  <c:v>38473</c:v>
                </c:pt>
                <c:pt idx="66">
                  <c:v>38504</c:v>
                </c:pt>
                <c:pt idx="67">
                  <c:v>38534</c:v>
                </c:pt>
                <c:pt idx="68">
                  <c:v>38565</c:v>
                </c:pt>
                <c:pt idx="69">
                  <c:v>38596</c:v>
                </c:pt>
                <c:pt idx="70">
                  <c:v>38626</c:v>
                </c:pt>
                <c:pt idx="71">
                  <c:v>38657</c:v>
                </c:pt>
                <c:pt idx="72">
                  <c:v>38687</c:v>
                </c:pt>
                <c:pt idx="73">
                  <c:v>38718</c:v>
                </c:pt>
                <c:pt idx="74">
                  <c:v>38749</c:v>
                </c:pt>
                <c:pt idx="75">
                  <c:v>38777</c:v>
                </c:pt>
                <c:pt idx="76">
                  <c:v>38808</c:v>
                </c:pt>
                <c:pt idx="77">
                  <c:v>38838</c:v>
                </c:pt>
                <c:pt idx="78">
                  <c:v>38869</c:v>
                </c:pt>
                <c:pt idx="79">
                  <c:v>38899</c:v>
                </c:pt>
                <c:pt idx="80">
                  <c:v>38930</c:v>
                </c:pt>
                <c:pt idx="81">
                  <c:v>38961</c:v>
                </c:pt>
                <c:pt idx="82">
                  <c:v>38991</c:v>
                </c:pt>
                <c:pt idx="83">
                  <c:v>39022</c:v>
                </c:pt>
                <c:pt idx="84">
                  <c:v>39052</c:v>
                </c:pt>
                <c:pt idx="85">
                  <c:v>39083</c:v>
                </c:pt>
                <c:pt idx="86">
                  <c:v>39114</c:v>
                </c:pt>
                <c:pt idx="87">
                  <c:v>39142</c:v>
                </c:pt>
                <c:pt idx="88">
                  <c:v>39173</c:v>
                </c:pt>
                <c:pt idx="89">
                  <c:v>39203</c:v>
                </c:pt>
                <c:pt idx="90">
                  <c:v>39234</c:v>
                </c:pt>
                <c:pt idx="91">
                  <c:v>39264</c:v>
                </c:pt>
                <c:pt idx="92">
                  <c:v>39295</c:v>
                </c:pt>
                <c:pt idx="93">
                  <c:v>39326</c:v>
                </c:pt>
                <c:pt idx="94">
                  <c:v>39356</c:v>
                </c:pt>
                <c:pt idx="95">
                  <c:v>39387</c:v>
                </c:pt>
                <c:pt idx="96">
                  <c:v>39417</c:v>
                </c:pt>
                <c:pt idx="97">
                  <c:v>39448</c:v>
                </c:pt>
                <c:pt idx="98">
                  <c:v>39479</c:v>
                </c:pt>
                <c:pt idx="99">
                  <c:v>39508</c:v>
                </c:pt>
                <c:pt idx="100">
                  <c:v>39539</c:v>
                </c:pt>
                <c:pt idx="101">
                  <c:v>39569</c:v>
                </c:pt>
                <c:pt idx="102">
                  <c:v>39600</c:v>
                </c:pt>
                <c:pt idx="103">
                  <c:v>39630</c:v>
                </c:pt>
                <c:pt idx="104">
                  <c:v>39661</c:v>
                </c:pt>
                <c:pt idx="105">
                  <c:v>39692</c:v>
                </c:pt>
                <c:pt idx="106">
                  <c:v>39722</c:v>
                </c:pt>
                <c:pt idx="107">
                  <c:v>39753</c:v>
                </c:pt>
                <c:pt idx="108">
                  <c:v>39783</c:v>
                </c:pt>
                <c:pt idx="109">
                  <c:v>39814</c:v>
                </c:pt>
                <c:pt idx="110">
                  <c:v>39845</c:v>
                </c:pt>
                <c:pt idx="111">
                  <c:v>39873</c:v>
                </c:pt>
                <c:pt idx="112">
                  <c:v>39904</c:v>
                </c:pt>
                <c:pt idx="113">
                  <c:v>39934</c:v>
                </c:pt>
                <c:pt idx="114">
                  <c:v>39965</c:v>
                </c:pt>
                <c:pt idx="115">
                  <c:v>39995</c:v>
                </c:pt>
                <c:pt idx="116">
                  <c:v>40026</c:v>
                </c:pt>
                <c:pt idx="117">
                  <c:v>40057</c:v>
                </c:pt>
                <c:pt idx="118">
                  <c:v>40087</c:v>
                </c:pt>
                <c:pt idx="119">
                  <c:v>40118</c:v>
                </c:pt>
                <c:pt idx="120">
                  <c:v>40148</c:v>
                </c:pt>
                <c:pt idx="121">
                  <c:v>40179</c:v>
                </c:pt>
                <c:pt idx="122">
                  <c:v>40210</c:v>
                </c:pt>
                <c:pt idx="123">
                  <c:v>40238</c:v>
                </c:pt>
                <c:pt idx="124">
                  <c:v>40269</c:v>
                </c:pt>
                <c:pt idx="125">
                  <c:v>40299</c:v>
                </c:pt>
                <c:pt idx="126">
                  <c:v>40330</c:v>
                </c:pt>
                <c:pt idx="127">
                  <c:v>40360</c:v>
                </c:pt>
                <c:pt idx="128">
                  <c:v>40391</c:v>
                </c:pt>
                <c:pt idx="129">
                  <c:v>40422</c:v>
                </c:pt>
                <c:pt idx="130">
                  <c:v>40452</c:v>
                </c:pt>
                <c:pt idx="131">
                  <c:v>40483</c:v>
                </c:pt>
                <c:pt idx="132">
                  <c:v>40513</c:v>
                </c:pt>
                <c:pt idx="133">
                  <c:v>40544</c:v>
                </c:pt>
                <c:pt idx="134">
                  <c:v>40575</c:v>
                </c:pt>
                <c:pt idx="135">
                  <c:v>40603</c:v>
                </c:pt>
                <c:pt idx="136">
                  <c:v>40634</c:v>
                </c:pt>
                <c:pt idx="137">
                  <c:v>40664</c:v>
                </c:pt>
                <c:pt idx="138">
                  <c:v>40695</c:v>
                </c:pt>
                <c:pt idx="139">
                  <c:v>40725</c:v>
                </c:pt>
                <c:pt idx="140">
                  <c:v>40756</c:v>
                </c:pt>
                <c:pt idx="141">
                  <c:v>40787</c:v>
                </c:pt>
                <c:pt idx="142">
                  <c:v>40817</c:v>
                </c:pt>
                <c:pt idx="143">
                  <c:v>40848</c:v>
                </c:pt>
                <c:pt idx="144">
                  <c:v>40878</c:v>
                </c:pt>
                <c:pt idx="145">
                  <c:v>40909</c:v>
                </c:pt>
                <c:pt idx="146">
                  <c:v>40940</c:v>
                </c:pt>
                <c:pt idx="147">
                  <c:v>40969</c:v>
                </c:pt>
                <c:pt idx="148">
                  <c:v>41000</c:v>
                </c:pt>
                <c:pt idx="149">
                  <c:v>41030</c:v>
                </c:pt>
                <c:pt idx="150">
                  <c:v>41061</c:v>
                </c:pt>
                <c:pt idx="151">
                  <c:v>41091</c:v>
                </c:pt>
                <c:pt idx="152">
                  <c:v>41122</c:v>
                </c:pt>
                <c:pt idx="153">
                  <c:v>41153</c:v>
                </c:pt>
                <c:pt idx="154">
                  <c:v>41183</c:v>
                </c:pt>
                <c:pt idx="155">
                  <c:v>41214</c:v>
                </c:pt>
                <c:pt idx="156">
                  <c:v>41244</c:v>
                </c:pt>
                <c:pt idx="157">
                  <c:v>41275</c:v>
                </c:pt>
                <c:pt idx="158">
                  <c:v>41306</c:v>
                </c:pt>
                <c:pt idx="159">
                  <c:v>41334</c:v>
                </c:pt>
                <c:pt idx="160">
                  <c:v>41365</c:v>
                </c:pt>
                <c:pt idx="161">
                  <c:v>41395</c:v>
                </c:pt>
                <c:pt idx="162">
                  <c:v>41426</c:v>
                </c:pt>
                <c:pt idx="163">
                  <c:v>41456</c:v>
                </c:pt>
                <c:pt idx="164">
                  <c:v>41487</c:v>
                </c:pt>
                <c:pt idx="165">
                  <c:v>41518</c:v>
                </c:pt>
                <c:pt idx="166">
                  <c:v>41548</c:v>
                </c:pt>
                <c:pt idx="167">
                  <c:v>41579</c:v>
                </c:pt>
                <c:pt idx="168">
                  <c:v>41609</c:v>
                </c:pt>
                <c:pt idx="169">
                  <c:v>41640</c:v>
                </c:pt>
                <c:pt idx="170">
                  <c:v>41671</c:v>
                </c:pt>
                <c:pt idx="171">
                  <c:v>41699</c:v>
                </c:pt>
                <c:pt idx="172">
                  <c:v>41730</c:v>
                </c:pt>
                <c:pt idx="173">
                  <c:v>41760</c:v>
                </c:pt>
                <c:pt idx="174">
                  <c:v>41791</c:v>
                </c:pt>
                <c:pt idx="175">
                  <c:v>41821</c:v>
                </c:pt>
                <c:pt idx="176">
                  <c:v>41852</c:v>
                </c:pt>
                <c:pt idx="177">
                  <c:v>41883</c:v>
                </c:pt>
                <c:pt idx="178">
                  <c:v>41913</c:v>
                </c:pt>
                <c:pt idx="179">
                  <c:v>41944</c:v>
                </c:pt>
                <c:pt idx="180">
                  <c:v>41974</c:v>
                </c:pt>
                <c:pt idx="181">
                  <c:v>42005</c:v>
                </c:pt>
                <c:pt idx="182">
                  <c:v>42036</c:v>
                </c:pt>
                <c:pt idx="183">
                  <c:v>42064</c:v>
                </c:pt>
                <c:pt idx="184">
                  <c:v>42095</c:v>
                </c:pt>
                <c:pt idx="185">
                  <c:v>42125</c:v>
                </c:pt>
                <c:pt idx="186">
                  <c:v>42156</c:v>
                </c:pt>
                <c:pt idx="187">
                  <c:v>42186</c:v>
                </c:pt>
                <c:pt idx="188">
                  <c:v>42217</c:v>
                </c:pt>
                <c:pt idx="189">
                  <c:v>42248</c:v>
                </c:pt>
                <c:pt idx="190">
                  <c:v>42278</c:v>
                </c:pt>
                <c:pt idx="191">
                  <c:v>42309</c:v>
                </c:pt>
                <c:pt idx="192">
                  <c:v>42339</c:v>
                </c:pt>
                <c:pt idx="193">
                  <c:v>42370</c:v>
                </c:pt>
                <c:pt idx="194">
                  <c:v>42401</c:v>
                </c:pt>
                <c:pt idx="195">
                  <c:v>42430</c:v>
                </c:pt>
                <c:pt idx="196">
                  <c:v>42461</c:v>
                </c:pt>
                <c:pt idx="197">
                  <c:v>42491</c:v>
                </c:pt>
                <c:pt idx="198">
                  <c:v>42522</c:v>
                </c:pt>
                <c:pt idx="199">
                  <c:v>42552</c:v>
                </c:pt>
                <c:pt idx="200">
                  <c:v>42583</c:v>
                </c:pt>
                <c:pt idx="201">
                  <c:v>42614</c:v>
                </c:pt>
                <c:pt idx="202">
                  <c:v>42644</c:v>
                </c:pt>
                <c:pt idx="203">
                  <c:v>42675</c:v>
                </c:pt>
                <c:pt idx="204">
                  <c:v>42705</c:v>
                </c:pt>
              </c:numCache>
            </c:numRef>
          </c:cat>
          <c:val>
            <c:numRef>
              <c:f>Пермь!$D$119:$D$323</c:f>
              <c:numCache>
                <c:formatCode>General</c:formatCode>
                <c:ptCount val="205"/>
                <c:pt idx="138" formatCode="#,##0">
                  <c:v>44887</c:v>
                </c:pt>
                <c:pt idx="139" formatCode="#,##0">
                  <c:v>45313</c:v>
                </c:pt>
                <c:pt idx="140" formatCode="#,##0">
                  <c:v>45678</c:v>
                </c:pt>
                <c:pt idx="141" formatCode="#,##0">
                  <c:v>45703</c:v>
                </c:pt>
                <c:pt idx="142" formatCode="#,##0">
                  <c:v>46433</c:v>
                </c:pt>
                <c:pt idx="143" formatCode="#,##0">
                  <c:v>47038</c:v>
                </c:pt>
                <c:pt idx="144" formatCode="#,##0">
                  <c:v>48428</c:v>
                </c:pt>
                <c:pt idx="145" formatCode="#,##0">
                  <c:v>49279</c:v>
                </c:pt>
                <c:pt idx="146" formatCode="#,##0">
                  <c:v>49426</c:v>
                </c:pt>
                <c:pt idx="147" formatCode="#,##0">
                  <c:v>50360</c:v>
                </c:pt>
                <c:pt idx="148" formatCode="#,##0">
                  <c:v>50912</c:v>
                </c:pt>
                <c:pt idx="149" formatCode="#,##0">
                  <c:v>50968</c:v>
                </c:pt>
                <c:pt idx="150" formatCode="#,##0">
                  <c:v>51225</c:v>
                </c:pt>
                <c:pt idx="151" formatCode="#,##0">
                  <c:v>51515</c:v>
                </c:pt>
                <c:pt idx="152" formatCode="#,##0">
                  <c:v>51598</c:v>
                </c:pt>
                <c:pt idx="153" formatCode="#,##0">
                  <c:v>52035</c:v>
                </c:pt>
                <c:pt idx="154" formatCode="#,##0">
                  <c:v>52366</c:v>
                </c:pt>
                <c:pt idx="155" formatCode="#,##0">
                  <c:v>52806</c:v>
                </c:pt>
                <c:pt idx="156" formatCode="#,##0">
                  <c:v>53423</c:v>
                </c:pt>
                <c:pt idx="157" formatCode="#,##0">
                  <c:v>53571</c:v>
                </c:pt>
                <c:pt idx="158" formatCode="#,##0">
                  <c:v>53301</c:v>
                </c:pt>
                <c:pt idx="159" formatCode="#,##0">
                  <c:v>52978</c:v>
                </c:pt>
                <c:pt idx="160" formatCode="#,##0">
                  <c:v>53083</c:v>
                </c:pt>
                <c:pt idx="161" formatCode="#,##0">
                  <c:v>53186</c:v>
                </c:pt>
                <c:pt idx="162" formatCode="#,##0">
                  <c:v>53167</c:v>
                </c:pt>
                <c:pt idx="163" formatCode="#,##0">
                  <c:v>53509</c:v>
                </c:pt>
                <c:pt idx="164" formatCode="#,##0">
                  <c:v>53536</c:v>
                </c:pt>
              </c:numCache>
            </c:numRef>
          </c:val>
        </c:ser>
        <c:marker val="1"/>
        <c:axId val="41550592"/>
        <c:axId val="41552512"/>
      </c:lineChart>
      <c:dateAx>
        <c:axId val="41550592"/>
        <c:scaling>
          <c:orientation val="minMax"/>
        </c:scaling>
        <c:axPos val="b"/>
        <c:numFmt formatCode="mmm/yy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1552512"/>
        <c:crosses val="autoZero"/>
        <c:auto val="1"/>
        <c:lblOffset val="100"/>
        <c:baseTimeUnit val="months"/>
        <c:majorUnit val="6"/>
        <c:majorTimeUnit val="months"/>
        <c:minorUnit val="3"/>
        <c:minorTimeUnit val="months"/>
      </c:dateAx>
      <c:valAx>
        <c:axId val="41552512"/>
        <c:scaling>
          <c:orientation val="minMax"/>
          <c:max val="70000"/>
          <c:min val="0"/>
        </c:scaling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1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100"/>
                  <a:t>руб./кв.м</a:t>
                </a:r>
              </a:p>
            </c:rich>
          </c:tx>
          <c:layout>
            <c:manualLayout>
              <c:xMode val="edge"/>
              <c:yMode val="edge"/>
              <c:x val="9.2275375199857041E-4"/>
              <c:y val="1.7236841409155599E-3"/>
            </c:manualLayout>
          </c:layout>
          <c:spPr>
            <a:noFill/>
            <a:ln w="25400">
              <a:noFill/>
            </a:ln>
          </c:spPr>
        </c:title>
        <c:numFmt formatCode="#,##0" sourceLinked="0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155059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442840288277148"/>
          <c:y val="0.5912828468794471"/>
          <c:w val="0.52097683590712141"/>
          <c:h val="0.20701304352426456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1100" dirty="0"/>
              <a:t>Прогноз объемов ввода </a:t>
            </a:r>
            <a:endParaRPr lang="ru-RU" sz="1100" dirty="0" smtClean="0"/>
          </a:p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1100" dirty="0" smtClean="0"/>
              <a:t>многоквартирного </a:t>
            </a:r>
            <a:r>
              <a:rPr lang="ru-RU" sz="1100" dirty="0"/>
              <a:t>жилья в Перми</a:t>
            </a:r>
          </a:p>
        </c:rich>
      </c:tx>
      <c:layout>
        <c:manualLayout>
          <c:xMode val="edge"/>
          <c:yMode val="edge"/>
          <c:x val="0.25266548866704402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0.15147194128086294"/>
          <c:y val="0.12655832914502715"/>
          <c:w val="0.81853190670641007"/>
          <c:h val="0.60589713519852628"/>
        </c:manualLayout>
      </c:layout>
      <c:lineChart>
        <c:grouping val="standard"/>
        <c:ser>
          <c:idx val="0"/>
          <c:order val="0"/>
          <c:tx>
            <c:v>Факт</c:v>
          </c:tx>
          <c:marker>
            <c:symbol val="none"/>
          </c:marker>
          <c:dLbls>
            <c:delete val="1"/>
          </c:dLbls>
          <c:cat>
            <c:numRef>
              <c:f>'Пермский край'!$A$15:$A$29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'Пермский край'!$M$15:$M$29</c:f>
              <c:numCache>
                <c:formatCode>0.0</c:formatCode>
                <c:ptCount val="15"/>
                <c:pt idx="0">
                  <c:v>131.9</c:v>
                </c:pt>
                <c:pt idx="1">
                  <c:v>207.7</c:v>
                </c:pt>
                <c:pt idx="2">
                  <c:v>218.1</c:v>
                </c:pt>
                <c:pt idx="3">
                  <c:v>350.2</c:v>
                </c:pt>
                <c:pt idx="4">
                  <c:v>373.6</c:v>
                </c:pt>
                <c:pt idx="5">
                  <c:v>425</c:v>
                </c:pt>
                <c:pt idx="6">
                  <c:v>324.89999999999981</c:v>
                </c:pt>
                <c:pt idx="7">
                  <c:v>216.50000000000003</c:v>
                </c:pt>
                <c:pt idx="8">
                  <c:v>282.39999999999981</c:v>
                </c:pt>
                <c:pt idx="9">
                  <c:v>369.2</c:v>
                </c:pt>
                <c:pt idx="10">
                  <c:v>398.2</c:v>
                </c:pt>
              </c:numCache>
            </c:numRef>
          </c:val>
          <c:smooth val="1"/>
        </c:ser>
        <c:ser>
          <c:idx val="1"/>
          <c:order val="1"/>
          <c:tx>
            <c:v>Оптимистический</c:v>
          </c:tx>
          <c:marker>
            <c:symbol val="none"/>
          </c:marker>
          <c:dLbls>
            <c:delete val="1"/>
          </c:dLbls>
          <c:cat>
            <c:numRef>
              <c:f>'Пермский край'!$A$15:$A$29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'Пермский край'!$N$15:$N$29</c:f>
              <c:numCache>
                <c:formatCode>General</c:formatCode>
                <c:ptCount val="15"/>
                <c:pt idx="10" formatCode="0.0">
                  <c:v>398.2</c:v>
                </c:pt>
                <c:pt idx="11">
                  <c:v>396</c:v>
                </c:pt>
                <c:pt idx="12">
                  <c:v>450</c:v>
                </c:pt>
                <c:pt idx="13">
                  <c:v>500</c:v>
                </c:pt>
                <c:pt idx="14">
                  <c:v>550</c:v>
                </c:pt>
              </c:numCache>
            </c:numRef>
          </c:val>
          <c:smooth val="1"/>
        </c:ser>
        <c:ser>
          <c:idx val="2"/>
          <c:order val="2"/>
          <c:tx>
            <c:v>Реалистический</c:v>
          </c:tx>
          <c:marker>
            <c:symbol val="none"/>
          </c:marker>
          <c:dLbls>
            <c:delete val="1"/>
          </c:dLbls>
          <c:cat>
            <c:numRef>
              <c:f>'Пермский край'!$A$15:$A$29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'Пермский край'!$O$15:$O$29</c:f>
              <c:numCache>
                <c:formatCode>General</c:formatCode>
                <c:ptCount val="15"/>
                <c:pt idx="10" formatCode="0.0">
                  <c:v>398.2</c:v>
                </c:pt>
                <c:pt idx="11">
                  <c:v>396</c:v>
                </c:pt>
                <c:pt idx="12">
                  <c:v>405</c:v>
                </c:pt>
                <c:pt idx="13">
                  <c:v>450</c:v>
                </c:pt>
                <c:pt idx="14">
                  <c:v>420</c:v>
                </c:pt>
              </c:numCache>
            </c:numRef>
          </c:val>
          <c:smooth val="1"/>
        </c:ser>
        <c:ser>
          <c:idx val="3"/>
          <c:order val="3"/>
          <c:tx>
            <c:v>Пессимистический</c:v>
          </c:tx>
          <c:marker>
            <c:symbol val="none"/>
          </c:marker>
          <c:dLbls>
            <c:delete val="1"/>
          </c:dLbls>
          <c:cat>
            <c:numRef>
              <c:f>'Пермский край'!$A$15:$A$29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'Пермский край'!$P$15:$P$29</c:f>
              <c:numCache>
                <c:formatCode>General</c:formatCode>
                <c:ptCount val="15"/>
                <c:pt idx="10" formatCode="0.0">
                  <c:v>398.2</c:v>
                </c:pt>
                <c:pt idx="11">
                  <c:v>360</c:v>
                </c:pt>
                <c:pt idx="12">
                  <c:v>337.5</c:v>
                </c:pt>
                <c:pt idx="13">
                  <c:v>375</c:v>
                </c:pt>
                <c:pt idx="14">
                  <c:v>350</c:v>
                </c:pt>
              </c:numCache>
            </c:numRef>
          </c:val>
          <c:smooth val="1"/>
        </c:ser>
        <c:dLbls>
          <c:showVal val="1"/>
        </c:dLbls>
        <c:marker val="1"/>
        <c:axId val="41606528"/>
        <c:axId val="41596032"/>
      </c:lineChart>
      <c:catAx>
        <c:axId val="41606528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1596032"/>
        <c:crosses val="autoZero"/>
        <c:auto val="1"/>
        <c:lblAlgn val="ctr"/>
        <c:lblOffset val="100"/>
      </c:catAx>
      <c:valAx>
        <c:axId val="41596032"/>
        <c:scaling>
          <c:orientation val="minMax"/>
        </c:scaling>
        <c:axPos val="l"/>
        <c:majorGridlines>
          <c:spPr>
            <a:ln w="6350"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ru-RU" sz="1000"/>
                  <a:t>тыс. кв. м</a:t>
                </a:r>
              </a:p>
            </c:rich>
          </c:tx>
          <c:layout>
            <c:manualLayout>
              <c:xMode val="edge"/>
              <c:yMode val="edge"/>
              <c:x val="0"/>
              <c:y val="0.29234117011969285"/>
            </c:manualLayout>
          </c:layout>
        </c:title>
        <c:numFmt formatCode="0.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16065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060637387503811E-2"/>
          <c:y val="0.86920906163325362"/>
          <c:w val="0.90779211679502869"/>
          <c:h val="0.13079093836674671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>
      <a:solidFill>
        <a:schemeClr val="bg1"/>
      </a:solidFill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1100"/>
              <a:t>Объем реализации на рынке жилья г.Перми в 2016 году в</a:t>
            </a:r>
            <a:r>
              <a:rPr lang="ru-RU" sz="1100" baseline="0"/>
              <a:t> </a:t>
            </a:r>
            <a:r>
              <a:rPr lang="ru-RU" sz="1100"/>
              <a:t>зависимости от сценария развития ситуации, млрд</a:t>
            </a:r>
            <a:r>
              <a:rPr lang="ru-RU" sz="1100" baseline="0"/>
              <a:t> руб.</a:t>
            </a:r>
            <a:endParaRPr lang="ru-RU" sz="1100"/>
          </a:p>
        </c:rich>
      </c:tx>
      <c:layout>
        <c:manualLayout>
          <c:xMode val="edge"/>
          <c:yMode val="edge"/>
          <c:x val="0.14679234061259608"/>
          <c:y val="2.6053956370207841E-3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6170887217555133"/>
          <c:y val="0.16536809947936867"/>
          <c:w val="0.78838020916368279"/>
          <c:h val="0.62441030936706565"/>
        </c:manualLayout>
      </c:layout>
      <c:bubbleChart>
        <c:ser>
          <c:idx val="0"/>
          <c:order val="0"/>
          <c:tx>
            <c:strRef>
              <c:f>Лист4!$B$93</c:f>
              <c:strCache>
                <c:ptCount val="1"/>
                <c:pt idx="0">
                  <c:v>Оптимистический</c:v>
                </c:pt>
              </c:strCache>
            </c:strRef>
          </c:tx>
          <c:spPr>
            <a:gradFill>
              <a:gsLst>
                <a:gs pos="0">
                  <a:srgbClr val="C0504D">
                    <a:lumMod val="20000"/>
                    <a:lumOff val="80000"/>
                  </a:srgbClr>
                </a:gs>
                <a:gs pos="100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xVal>
            <c:numRef>
              <c:f>Лист4!$B$101</c:f>
              <c:numCache>
                <c:formatCode>#,##0.0</c:formatCode>
                <c:ptCount val="1"/>
                <c:pt idx="0">
                  <c:v>1800</c:v>
                </c:pt>
              </c:numCache>
            </c:numRef>
          </c:xVal>
          <c:yVal>
            <c:numRef>
              <c:f>Лист4!$B$34</c:f>
              <c:numCache>
                <c:formatCode>#,##0.0</c:formatCode>
                <c:ptCount val="1"/>
                <c:pt idx="0">
                  <c:v>62.600000000000009</c:v>
                </c:pt>
              </c:numCache>
            </c:numRef>
          </c:yVal>
          <c:bubbleSize>
            <c:numRef>
              <c:f>Лист4!$B$112</c:f>
              <c:numCache>
                <c:formatCode>#,##0.00</c:formatCode>
                <c:ptCount val="1"/>
                <c:pt idx="0">
                  <c:v>113.88</c:v>
                </c:pt>
              </c:numCache>
            </c:numRef>
          </c:bubbleSize>
        </c:ser>
        <c:ser>
          <c:idx val="2"/>
          <c:order val="1"/>
          <c:tx>
            <c:strRef>
              <c:f>Лист4!$C$93</c:f>
              <c:strCache>
                <c:ptCount val="1"/>
                <c:pt idx="0">
                  <c:v>Реалистический</c:v>
                </c:pt>
              </c:strCache>
            </c:strRef>
          </c:tx>
          <c:spPr>
            <a:gradFill flip="none" rotWithShape="1">
              <a:gsLst>
                <a:gs pos="0">
                  <a:srgbClr val="D4F8EF"/>
                </a:gs>
                <a:gs pos="100000">
                  <a:srgbClr val="3CB6A7"/>
                </a:gs>
              </a:gsLst>
              <a:path path="circle">
                <a:fillToRect l="50000" t="50000" r="50000" b="50000"/>
              </a:path>
              <a:tileRect/>
            </a:gradFill>
            <a:ln w="25400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1"/>
          <c:xVal>
            <c:numRef>
              <c:f>Лист4!$C$101</c:f>
              <c:numCache>
                <c:formatCode>#,##0.0</c:formatCode>
                <c:ptCount val="1"/>
                <c:pt idx="0">
                  <c:v>1550</c:v>
                </c:pt>
              </c:numCache>
            </c:numRef>
          </c:xVal>
          <c:yVal>
            <c:numRef>
              <c:f>Лист4!$C$34</c:f>
              <c:numCache>
                <c:formatCode>#,##0.0</c:formatCode>
                <c:ptCount val="1"/>
                <c:pt idx="0">
                  <c:v>56.1</c:v>
                </c:pt>
              </c:numCache>
            </c:numRef>
          </c:yVal>
          <c:bubbleSize>
            <c:numRef>
              <c:f>Лист4!$C$112</c:f>
              <c:numCache>
                <c:formatCode>#,##0.00</c:formatCode>
                <c:ptCount val="1"/>
                <c:pt idx="0">
                  <c:v>87.705000000000013</c:v>
                </c:pt>
              </c:numCache>
            </c:numRef>
          </c:bubbleSize>
        </c:ser>
        <c:ser>
          <c:idx val="1"/>
          <c:order val="2"/>
          <c:tx>
            <c:strRef>
              <c:f>Лист4!$D$93</c:f>
              <c:strCache>
                <c:ptCount val="1"/>
                <c:pt idx="0">
                  <c:v>Пессимистический</c:v>
                </c:pt>
              </c:strCache>
            </c:strRef>
          </c:tx>
          <c:spPr>
            <a:gradFill flip="none" rotWithShape="1">
              <a:gsLst>
                <a:gs pos="0">
                  <a:srgbClr val="4F81BD">
                    <a:lumMod val="20000"/>
                    <a:lumOff val="80000"/>
                  </a:srgbClr>
                </a:gs>
                <a:gs pos="100000">
                  <a:schemeClr val="accent1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xVal>
            <c:numRef>
              <c:f>Лист4!$D$101</c:f>
              <c:numCache>
                <c:formatCode>#,##0.0</c:formatCode>
                <c:ptCount val="1"/>
                <c:pt idx="0">
                  <c:v>1330</c:v>
                </c:pt>
              </c:numCache>
            </c:numRef>
          </c:xVal>
          <c:yVal>
            <c:numRef>
              <c:f>Лист4!$D$34</c:f>
              <c:numCache>
                <c:formatCode>#,##0.0</c:formatCode>
                <c:ptCount val="1"/>
                <c:pt idx="0">
                  <c:v>50.8</c:v>
                </c:pt>
              </c:numCache>
            </c:numRef>
          </c:yVal>
          <c:bubbleSize>
            <c:numRef>
              <c:f>Лист4!$D$112</c:f>
              <c:numCache>
                <c:formatCode>#,##0.00</c:formatCode>
                <c:ptCount val="1"/>
                <c:pt idx="0">
                  <c:v>68.253999999999991</c:v>
                </c:pt>
              </c:numCache>
            </c:numRef>
          </c:bubbleSize>
        </c:ser>
        <c:bubbleScale val="100"/>
        <c:axId val="41741312"/>
        <c:axId val="41743488"/>
      </c:bubbleChart>
      <c:valAx>
        <c:axId val="41741312"/>
        <c:scaling>
          <c:orientation val="minMax"/>
          <c:min val="800"/>
        </c:scaling>
        <c:axPos val="b"/>
        <c:majorGridlines>
          <c:spPr>
            <a:ln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100" b="0"/>
                  <a:t>объем реализации, тыс. кв.м</a:t>
                </a:r>
              </a:p>
            </c:rich>
          </c:tx>
          <c:layout>
            <c:manualLayout>
              <c:xMode val="edge"/>
              <c:yMode val="edge"/>
              <c:x val="0.62427996500437533"/>
              <c:y val="0.86048999612753363"/>
            </c:manualLayout>
          </c:layout>
          <c:spPr>
            <a:noFill/>
            <a:ln w="25400">
              <a:noFill/>
            </a:ln>
          </c:spPr>
        </c:title>
        <c:numFmt formatCode="#,##0" sourceLinked="0"/>
        <c:tickLblPos val="nextTo"/>
        <c:spPr>
          <a:ln w="2540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1743488"/>
        <c:crosses val="autoZero"/>
        <c:crossBetween val="midCat"/>
      </c:valAx>
      <c:valAx>
        <c:axId val="41743488"/>
        <c:scaling>
          <c:orientation val="minMax"/>
          <c:max val="90"/>
        </c:scaling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100" b="0"/>
                  <a:t>средняя цена,  тыс. руб./ кв.м</a:t>
                </a:r>
              </a:p>
            </c:rich>
          </c:tx>
          <c:layout>
            <c:manualLayout>
              <c:xMode val="edge"/>
              <c:yMode val="edge"/>
              <c:x val="4.7904930253558926E-3"/>
              <c:y val="0.16402485061654071"/>
            </c:manualLayout>
          </c:layout>
          <c:spPr>
            <a:noFill/>
            <a:ln w="25400">
              <a:noFill/>
            </a:ln>
          </c:spPr>
        </c:title>
        <c:numFmt formatCode="#,##0.0" sourceLinked="1"/>
        <c:tickLblPos val="nextTo"/>
        <c:spPr>
          <a:ln w="2540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1741312"/>
        <c:crosses val="autoZero"/>
        <c:crossBetween val="midCat"/>
      </c:valAx>
      <c:spPr>
        <a:gradFill flip="none" rotWithShape="1">
          <a:gsLst>
            <a:gs pos="0">
              <a:sysClr val="window" lastClr="FFFFFF">
                <a:lumMod val="95000"/>
              </a:sysClr>
            </a:gs>
            <a:gs pos="100000">
              <a:schemeClr val="bg1"/>
            </a:gs>
          </a:gsLst>
          <a:lin ang="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3.5121091345063353E-2"/>
          <c:y val="0.90994088034077802"/>
          <c:w val="0.92966112569262149"/>
          <c:h val="8.8504969665677335E-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9525">
      <a:solidFill>
        <a:schemeClr val="bg1"/>
      </a:solidFill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Параметры предложения</a:t>
            </a:r>
          </a:p>
        </c:rich>
      </c:tx>
      <c:layout>
        <c:manualLayout>
          <c:xMode val="edge"/>
          <c:yMode val="edge"/>
          <c:x val="0.26921972501781666"/>
          <c:y val="0"/>
        </c:manualLayout>
      </c:layout>
    </c:title>
    <c:plotArea>
      <c:layout>
        <c:manualLayout>
          <c:layoutTarget val="inner"/>
          <c:xMode val="edge"/>
          <c:yMode val="edge"/>
          <c:x val="0.14240507436570429"/>
          <c:y val="0.1078580683743644"/>
          <c:w val="0.8369403162353064"/>
          <c:h val="0.61883180909191904"/>
        </c:manualLayout>
      </c:layout>
      <c:areaChart>
        <c:grouping val="stacked"/>
        <c:ser>
          <c:idx val="2"/>
          <c:order val="3"/>
          <c:tx>
            <c:v>Предложение (перв.)</c:v>
          </c:tx>
          <c:spPr>
            <a:solidFill>
              <a:srgbClr val="CCFFFF"/>
            </a:solidFill>
          </c:spPr>
          <c:cat>
            <c:numRef>
              <c:f>'Стр-во'!$L$6:$L$12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Предложение!$AO$6:$AO$12</c:f>
              <c:numCache>
                <c:formatCode>0</c:formatCode>
                <c:ptCount val="7"/>
                <c:pt idx="0">
                  <c:v>152665.4</c:v>
                </c:pt>
                <c:pt idx="1">
                  <c:v>242854</c:v>
                </c:pt>
                <c:pt idx="2">
                  <c:v>655428.6</c:v>
                </c:pt>
                <c:pt idx="3">
                  <c:v>857448</c:v>
                </c:pt>
                <c:pt idx="4">
                  <c:v>691176.89999999956</c:v>
                </c:pt>
                <c:pt idx="5">
                  <c:v>510233.2</c:v>
                </c:pt>
                <c:pt idx="6">
                  <c:v>571272.5</c:v>
                </c:pt>
              </c:numCache>
            </c:numRef>
          </c:val>
        </c:ser>
        <c:ser>
          <c:idx val="4"/>
          <c:order val="4"/>
          <c:tx>
            <c:v>Пердложение (втор.)</c:v>
          </c:tx>
          <c:spPr>
            <a:solidFill>
              <a:srgbClr val="CCCCFF"/>
            </a:solidFill>
          </c:spPr>
          <c:cat>
            <c:numRef>
              <c:f>'Стр-во'!$L$6:$L$12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Предложение!$AN$6:$AN$12</c:f>
              <c:numCache>
                <c:formatCode>0</c:formatCode>
                <c:ptCount val="7"/>
                <c:pt idx="0">
                  <c:v>1161063.28</c:v>
                </c:pt>
                <c:pt idx="1">
                  <c:v>1299466.3500000001</c:v>
                </c:pt>
                <c:pt idx="2">
                  <c:v>1539396.3</c:v>
                </c:pt>
                <c:pt idx="3">
                  <c:v>1542396.57</c:v>
                </c:pt>
                <c:pt idx="4">
                  <c:v>981037.55999999959</c:v>
                </c:pt>
                <c:pt idx="5">
                  <c:v>1069887.45</c:v>
                </c:pt>
                <c:pt idx="6">
                  <c:v>1067020.9500000002</c:v>
                </c:pt>
              </c:numCache>
            </c:numRef>
          </c:val>
        </c:ser>
        <c:axId val="42874368"/>
        <c:axId val="42876288"/>
      </c:areaChart>
      <c:lineChart>
        <c:grouping val="standard"/>
        <c:ser>
          <c:idx val="0"/>
          <c:order val="0"/>
          <c:tx>
            <c:v>Строительство</c:v>
          </c:tx>
          <c:spPr>
            <a:ln w="38100">
              <a:solidFill>
                <a:schemeClr val="accent5">
                  <a:lumMod val="75000"/>
                </a:schemeClr>
              </a:solidFill>
            </a:ln>
          </c:spPr>
          <c:marker>
            <c:symbol val="diamond"/>
            <c:size val="4"/>
            <c:spPr>
              <a:solidFill>
                <a:sysClr val="window" lastClr="FFFFFF"/>
              </a:solidFill>
              <a:ln w="6350">
                <a:solidFill>
                  <a:sysClr val="window" lastClr="FFFFFF"/>
                </a:solidFill>
              </a:ln>
            </c:spPr>
          </c:marker>
          <c:cat>
            <c:numRef>
              <c:f>'Стр-во'!$L$6:$L$12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'Стр-во'!$M$6:$M$12</c:f>
              <c:numCache>
                <c:formatCode>General</c:formatCode>
                <c:ptCount val="7"/>
                <c:pt idx="0">
                  <c:v>1165203</c:v>
                </c:pt>
                <c:pt idx="1">
                  <c:v>1370287</c:v>
                </c:pt>
                <c:pt idx="2">
                  <c:v>1365790</c:v>
                </c:pt>
                <c:pt idx="3">
                  <c:v>1128639</c:v>
                </c:pt>
                <c:pt idx="4">
                  <c:v>962329</c:v>
                </c:pt>
                <c:pt idx="5">
                  <c:v>1119668</c:v>
                </c:pt>
                <c:pt idx="6">
                  <c:v>1204905</c:v>
                </c:pt>
              </c:numCache>
            </c:numRef>
          </c:val>
          <c:smooth val="1"/>
        </c:ser>
        <c:ser>
          <c:idx val="3"/>
          <c:order val="1"/>
          <c:tx>
            <c:v>Ввод</c:v>
          </c:tx>
          <c:spPr>
            <a:ln w="38100"/>
          </c:spPr>
          <c:marker>
            <c:symbol val="diamond"/>
            <c:size val="4"/>
            <c:spPr>
              <a:solidFill>
                <a:sysClr val="window" lastClr="FFFFFF"/>
              </a:solidFill>
              <a:ln w="6350">
                <a:solidFill>
                  <a:sysClr val="window" lastClr="FFFFFF"/>
                </a:solidFill>
              </a:ln>
            </c:spPr>
          </c:marker>
          <c:cat>
            <c:numRef>
              <c:f>'Стр-во'!$L$6:$L$12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Ввод!$U$6:$U$12</c:f>
              <c:numCache>
                <c:formatCode>General</c:formatCode>
                <c:ptCount val="7"/>
                <c:pt idx="0">
                  <c:v>381923</c:v>
                </c:pt>
                <c:pt idx="1">
                  <c:v>450104</c:v>
                </c:pt>
                <c:pt idx="2">
                  <c:v>526067</c:v>
                </c:pt>
                <c:pt idx="3">
                  <c:v>351491</c:v>
                </c:pt>
                <c:pt idx="4">
                  <c:v>352171</c:v>
                </c:pt>
                <c:pt idx="5">
                  <c:v>335809</c:v>
                </c:pt>
                <c:pt idx="6">
                  <c:v>413902</c:v>
                </c:pt>
              </c:numCache>
            </c:numRef>
          </c:val>
          <c:smooth val="1"/>
        </c:ser>
        <c:ser>
          <c:idx val="1"/>
          <c:order val="2"/>
          <c:tx>
            <c:v>Предложение</c:v>
          </c:tx>
          <c:spPr>
            <a:ln w="38100"/>
          </c:spPr>
          <c:marker>
            <c:symbol val="diamond"/>
            <c:size val="4"/>
            <c:spPr>
              <a:solidFill>
                <a:schemeClr val="bg1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'Стр-во'!$L$6:$L$12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Предложение!$AP$6:$AP$12</c:f>
              <c:numCache>
                <c:formatCode>0</c:formatCode>
                <c:ptCount val="7"/>
                <c:pt idx="0">
                  <c:v>1313728.6800000006</c:v>
                </c:pt>
                <c:pt idx="1">
                  <c:v>1542320.35</c:v>
                </c:pt>
                <c:pt idx="2">
                  <c:v>2194824.9</c:v>
                </c:pt>
                <c:pt idx="3">
                  <c:v>2399844.5700000003</c:v>
                </c:pt>
                <c:pt idx="4">
                  <c:v>1672214.46</c:v>
                </c:pt>
                <c:pt idx="5">
                  <c:v>1580120.6500000001</c:v>
                </c:pt>
                <c:pt idx="6">
                  <c:v>1638293.4500000002</c:v>
                </c:pt>
              </c:numCache>
            </c:numRef>
          </c:val>
        </c:ser>
        <c:marker val="1"/>
        <c:axId val="42874368"/>
        <c:axId val="42876288"/>
      </c:lineChart>
      <c:catAx>
        <c:axId val="428743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2876288"/>
        <c:crosses val="autoZero"/>
        <c:auto val="1"/>
        <c:lblAlgn val="ctr"/>
        <c:lblOffset val="100"/>
      </c:catAx>
      <c:valAx>
        <c:axId val="42876288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кв. м</a:t>
                </a:r>
              </a:p>
            </c:rich>
          </c:tx>
          <c:layout>
            <c:manualLayout>
              <c:xMode val="edge"/>
              <c:yMode val="edge"/>
              <c:x val="3.6458333333333336E-2"/>
              <c:y val="5.0267450745871984E-3"/>
            </c:manualLayout>
          </c:layout>
        </c:title>
        <c:numFmt formatCode="#,##0" sourceLinked="0"/>
        <c:tickLblPos val="nextTo"/>
        <c:crossAx val="428743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4.6013685375420804E-2"/>
          <c:y val="0.81688682318126249"/>
          <c:w val="0.94158117652511975"/>
          <c:h val="0.18311317681873734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400">
                <a:latin typeface="Arial" pitchFamily="34" charset="0"/>
                <a:cs typeface="Arial" pitchFamily="34" charset="0"/>
              </a:defRPr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Параметры спроса и цены</a:t>
            </a:r>
          </a:p>
        </c:rich>
      </c:tx>
      <c:layout>
        <c:manualLayout>
          <c:xMode val="edge"/>
          <c:yMode val="edge"/>
          <c:x val="0.24076094719634353"/>
          <c:y val="0"/>
        </c:manualLayout>
      </c:layout>
    </c:title>
    <c:plotArea>
      <c:layout>
        <c:manualLayout>
          <c:layoutTarget val="inner"/>
          <c:xMode val="edge"/>
          <c:yMode val="edge"/>
          <c:x val="0.12750202128304999"/>
          <c:y val="9.3476370842516227E-2"/>
          <c:w val="0.7441747012390546"/>
          <c:h val="0.63672193604504734"/>
        </c:manualLayout>
      </c:layout>
      <c:lineChart>
        <c:grouping val="standard"/>
        <c:ser>
          <c:idx val="0"/>
          <c:order val="0"/>
          <c:tx>
            <c:strRef>
              <c:f>Спрос!$AC$1</c:f>
              <c:strCache>
                <c:ptCount val="1"/>
                <c:pt idx="0">
                  <c:v>спрос</c:v>
                </c:pt>
              </c:strCache>
            </c:strRef>
          </c:tx>
          <c:spPr>
            <a:ln w="38100"/>
          </c:spPr>
          <c:marker>
            <c:symbol val="circle"/>
            <c:size val="3"/>
            <c:spPr>
              <a:solidFill>
                <a:schemeClr val="bg1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Спрос!$AC$3:$AC$9</c:f>
              <c:numCache>
                <c:formatCode>0</c:formatCode>
                <c:ptCount val="7"/>
                <c:pt idx="0">
                  <c:v>35000</c:v>
                </c:pt>
                <c:pt idx="1">
                  <c:v>42000</c:v>
                </c:pt>
                <c:pt idx="2">
                  <c:v>26950</c:v>
                </c:pt>
                <c:pt idx="3">
                  <c:v>25333.333333333321</c:v>
                </c:pt>
                <c:pt idx="4">
                  <c:v>27050</c:v>
                </c:pt>
                <c:pt idx="5">
                  <c:v>32150</c:v>
                </c:pt>
                <c:pt idx="6">
                  <c:v>29650</c:v>
                </c:pt>
              </c:numCache>
            </c:numRef>
          </c:val>
          <c:smooth val="1"/>
        </c:ser>
        <c:ser>
          <c:idx val="1"/>
          <c:order val="1"/>
          <c:tx>
            <c:v>Ипотека</c:v>
          </c:tx>
          <c:spPr>
            <a:ln w="38100">
              <a:solidFill>
                <a:srgbClr val="990099"/>
              </a:solidFill>
            </a:ln>
          </c:spPr>
          <c:marker>
            <c:symbol val="circle"/>
            <c:size val="3"/>
            <c:spPr>
              <a:solidFill>
                <a:sysClr val="window" lastClr="FFFFFF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Ипотека!$AE$6:$AE$12</c:f>
              <c:numCache>
                <c:formatCode>0</c:formatCode>
                <c:ptCount val="7"/>
                <c:pt idx="0">
                  <c:v>2656.7999999999997</c:v>
                </c:pt>
                <c:pt idx="1">
                  <c:v>4141.2</c:v>
                </c:pt>
                <c:pt idx="2">
                  <c:v>5660.4</c:v>
                </c:pt>
                <c:pt idx="3">
                  <c:v>3367.7999999999997</c:v>
                </c:pt>
                <c:pt idx="4">
                  <c:v>3843.6</c:v>
                </c:pt>
                <c:pt idx="5">
                  <c:v>6029.4</c:v>
                </c:pt>
                <c:pt idx="6">
                  <c:v>10054.199999999993</c:v>
                </c:pt>
              </c:numCache>
            </c:numRef>
          </c:val>
          <c:smooth val="1"/>
        </c:ser>
        <c:ser>
          <c:idx val="2"/>
          <c:order val="2"/>
          <c:tx>
            <c:v>поглощение</c:v>
          </c:tx>
          <c:spPr>
            <a:ln w="38100"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3"/>
            <c:spPr>
              <a:solidFill>
                <a:sysClr val="window" lastClr="FFFFFF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Предложение!$AC$54:$AC$60</c:f>
              <c:numCache>
                <c:formatCode>0</c:formatCode>
                <c:ptCount val="7"/>
                <c:pt idx="0">
                  <c:v>9763.6150424585521</c:v>
                </c:pt>
                <c:pt idx="1">
                  <c:v>18543.17057644108</c:v>
                </c:pt>
                <c:pt idx="2">
                  <c:v>25670.242165242165</c:v>
                </c:pt>
                <c:pt idx="3">
                  <c:v>19815.69934938931</c:v>
                </c:pt>
                <c:pt idx="4">
                  <c:v>18490.188987473906</c:v>
                </c:pt>
                <c:pt idx="5">
                  <c:v>19100.877694117658</c:v>
                </c:pt>
                <c:pt idx="6">
                  <c:v>21304.041105955144</c:v>
                </c:pt>
              </c:numCache>
            </c:numRef>
          </c:val>
          <c:smooth val="1"/>
        </c:ser>
        <c:marker val="1"/>
        <c:axId val="42933632"/>
        <c:axId val="42944000"/>
      </c:lineChart>
      <c:lineChart>
        <c:grouping val="standard"/>
        <c:ser>
          <c:idx val="3"/>
          <c:order val="3"/>
          <c:tx>
            <c:v>цена (втор.)</c:v>
          </c:tx>
          <c:spPr>
            <a:ln w="19050"/>
          </c:spPr>
          <c:marker>
            <c:symbol val="square"/>
            <c:size val="5"/>
            <c:spPr>
              <a:solidFill>
                <a:sysClr val="window" lastClr="FFFFFF"/>
              </a:solidFill>
              <a:ln w="19050"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Цены!$L$6:$L$12</c:f>
              <c:numCache>
                <c:formatCode>General</c:formatCode>
                <c:ptCount val="7"/>
                <c:pt idx="0">
                  <c:v>26781</c:v>
                </c:pt>
                <c:pt idx="1">
                  <c:v>39964</c:v>
                </c:pt>
                <c:pt idx="2">
                  <c:v>56978</c:v>
                </c:pt>
                <c:pt idx="3">
                  <c:v>55120</c:v>
                </c:pt>
                <c:pt idx="4">
                  <c:v>42646</c:v>
                </c:pt>
                <c:pt idx="5">
                  <c:v>44176</c:v>
                </c:pt>
                <c:pt idx="6">
                  <c:v>48397</c:v>
                </c:pt>
              </c:numCache>
            </c:numRef>
          </c:val>
          <c:smooth val="1"/>
        </c:ser>
        <c:ser>
          <c:idx val="4"/>
          <c:order val="4"/>
          <c:tx>
            <c:v>цена (перв.)</c:v>
          </c:tx>
          <c:spPr>
            <a:ln w="19050">
              <a:solidFill>
                <a:schemeClr val="accent6"/>
              </a:solidFill>
            </a:ln>
          </c:spPr>
          <c:marker>
            <c:symbol val="diamond"/>
            <c:size val="6"/>
            <c:spPr>
              <a:solidFill>
                <a:sysClr val="window" lastClr="FFFFFF"/>
              </a:solidFill>
              <a:ln w="19050">
                <a:solidFill>
                  <a:srgbClr val="F79646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Цены!$M$6:$M$12</c:f>
              <c:numCache>
                <c:formatCode>General</c:formatCode>
                <c:ptCount val="7"/>
                <c:pt idx="0">
                  <c:v>28704</c:v>
                </c:pt>
                <c:pt idx="1">
                  <c:v>40134</c:v>
                </c:pt>
                <c:pt idx="2">
                  <c:v>54048</c:v>
                </c:pt>
                <c:pt idx="3">
                  <c:v>48763</c:v>
                </c:pt>
                <c:pt idx="4">
                  <c:v>37304</c:v>
                </c:pt>
                <c:pt idx="5">
                  <c:v>37750</c:v>
                </c:pt>
                <c:pt idx="6">
                  <c:v>42452</c:v>
                </c:pt>
              </c:numCache>
            </c:numRef>
          </c:val>
          <c:smooth val="1"/>
        </c:ser>
        <c:marker val="1"/>
        <c:axId val="42952192"/>
        <c:axId val="42945920"/>
      </c:lineChart>
      <c:catAx>
        <c:axId val="429336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2944000"/>
        <c:crosses val="autoZero"/>
        <c:auto val="1"/>
        <c:lblAlgn val="ctr"/>
        <c:lblOffset val="100"/>
      </c:catAx>
      <c:valAx>
        <c:axId val="42944000"/>
        <c:scaling>
          <c:orientation val="minMax"/>
          <c:max val="600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шт. квартир</a:t>
                </a:r>
              </a:p>
            </c:rich>
          </c:tx>
          <c:layout>
            <c:manualLayout>
              <c:xMode val="edge"/>
              <c:yMode val="edge"/>
              <c:x val="2.0312998732063292E-3"/>
              <c:y val="2.0001007639978015E-3"/>
            </c:manualLayout>
          </c:layout>
        </c:title>
        <c:numFmt formatCode="#,##0" sourceLinked="0"/>
        <c:tickLblPos val="nextTo"/>
        <c:crossAx val="42933632"/>
        <c:crosses val="autoZero"/>
        <c:crossBetween val="between"/>
      </c:valAx>
      <c:valAx>
        <c:axId val="42945920"/>
        <c:scaling>
          <c:orientation val="minMax"/>
          <c:max val="60000"/>
        </c:scaling>
        <c:axPos val="r"/>
        <c:title>
          <c:tx>
            <c:rich>
              <a:bodyPr rot="0" vert="horz"/>
              <a:lstStyle/>
              <a:p>
                <a:pPr>
                  <a:defRPr sz="1050"/>
                </a:pPr>
                <a:r>
                  <a:rPr lang="ru-RU" sz="1050"/>
                  <a:t>тыс. руб./кв.м</a:t>
                </a:r>
              </a:p>
            </c:rich>
          </c:tx>
          <c:layout>
            <c:manualLayout>
              <c:xMode val="edge"/>
              <c:yMode val="edge"/>
              <c:x val="0.80028277281360249"/>
              <c:y val="1.9070878429528512E-3"/>
            </c:manualLayout>
          </c:layout>
        </c:title>
        <c:numFmt formatCode="#,##0" sourceLinked="0"/>
        <c:tickLblPos val="nextTo"/>
        <c:crossAx val="42952192"/>
        <c:crosses val="max"/>
        <c:crossBetween val="between"/>
      </c:valAx>
      <c:catAx>
        <c:axId val="42952192"/>
        <c:scaling>
          <c:orientation val="minMax"/>
        </c:scaling>
        <c:delete val="1"/>
        <c:axPos val="b"/>
        <c:numFmt formatCode="General" sourceLinked="1"/>
        <c:tickLblPos val="none"/>
        <c:crossAx val="42945920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6.2351317225775645E-2"/>
          <c:y val="0.85268709980733848"/>
          <c:w val="0.86354859792723537"/>
          <c:h val="0.13326652350274398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3474839947285949"/>
          <c:y val="9.8152569638472797E-2"/>
          <c:w val="0.7369283230492456"/>
          <c:h val="0.70972791157703563"/>
        </c:manualLayout>
      </c:layout>
      <c:lineChart>
        <c:grouping val="standard"/>
        <c:ser>
          <c:idx val="0"/>
          <c:order val="0"/>
          <c:tx>
            <c:strRef>
              <c:f>Спрос!$AC$1</c:f>
              <c:strCache>
                <c:ptCount val="1"/>
                <c:pt idx="0">
                  <c:v>спрос</c:v>
                </c:pt>
              </c:strCache>
            </c:strRef>
          </c:tx>
          <c:spPr>
            <a:ln w="38100"/>
          </c:spPr>
          <c:marker>
            <c:symbol val="circle"/>
            <c:size val="3"/>
            <c:spPr>
              <a:solidFill>
                <a:schemeClr val="bg1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Спрос!$AF$3:$AF$9</c:f>
              <c:numCache>
                <c:formatCode>0</c:formatCode>
                <c:ptCount val="7"/>
                <c:pt idx="0">
                  <c:v>2132731.4216474299</c:v>
                </c:pt>
                <c:pt idx="1">
                  <c:v>2559277.7059769174</c:v>
                </c:pt>
                <c:pt idx="2">
                  <c:v>1642203.1946685221</c:v>
                </c:pt>
                <c:pt idx="3">
                  <c:v>1480293.6789191582</c:v>
                </c:pt>
                <c:pt idx="4">
                  <c:v>1646372.9080730733</c:v>
                </c:pt>
                <c:pt idx="5">
                  <c:v>1961300.9896207948</c:v>
                </c:pt>
                <c:pt idx="6">
                  <c:v>1817539.0190856799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Спрос!$AD$1</c:f>
              <c:strCache>
                <c:ptCount val="1"/>
                <c:pt idx="0">
                  <c:v>предл-е</c:v>
                </c:pt>
              </c:strCache>
            </c:strRef>
          </c:tx>
          <c:spPr>
            <a:ln w="38100"/>
          </c:spPr>
          <c:marker>
            <c:symbol val="circle"/>
            <c:size val="3"/>
            <c:spPr>
              <a:solidFill>
                <a:sysClr val="window" lastClr="FFFFFF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Спрос!$AG$3:$AG$9</c:f>
              <c:numCache>
                <c:formatCode>0</c:formatCode>
                <c:ptCount val="7"/>
                <c:pt idx="0">
                  <c:v>1313728.6800000006</c:v>
                </c:pt>
                <c:pt idx="1">
                  <c:v>1542320.35</c:v>
                </c:pt>
                <c:pt idx="2">
                  <c:v>2194824.9</c:v>
                </c:pt>
                <c:pt idx="3">
                  <c:v>2399844.5700000003</c:v>
                </c:pt>
                <c:pt idx="4">
                  <c:v>1672214.46</c:v>
                </c:pt>
                <c:pt idx="5">
                  <c:v>1580120.6500000001</c:v>
                </c:pt>
                <c:pt idx="6">
                  <c:v>1638293.4500000002</c:v>
                </c:pt>
              </c:numCache>
            </c:numRef>
          </c:val>
          <c:smooth val="1"/>
        </c:ser>
        <c:ser>
          <c:idx val="2"/>
          <c:order val="2"/>
          <c:tx>
            <c:v>поглощение</c:v>
          </c:tx>
          <c:spPr>
            <a:ln w="38100">
              <a:solidFill>
                <a:schemeClr val="accent3">
                  <a:lumMod val="75000"/>
                </a:schemeClr>
              </a:solidFill>
            </a:ln>
          </c:spPr>
          <c:marker>
            <c:symbol val="circle"/>
            <c:size val="3"/>
            <c:spPr>
              <a:solidFill>
                <a:sysClr val="window" lastClr="FFFFFF"/>
              </a:solidFill>
              <a:ln w="6350">
                <a:solidFill>
                  <a:schemeClr val="bg1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Предложение!$AD$54:$AD$60</c:f>
              <c:numCache>
                <c:formatCode>0</c:formatCode>
                <c:ptCount val="7"/>
                <c:pt idx="0">
                  <c:v>540772.32874030725</c:v>
                </c:pt>
                <c:pt idx="1">
                  <c:v>1065914.6445484022</c:v>
                </c:pt>
                <c:pt idx="2">
                  <c:v>1274241.0928803121</c:v>
                </c:pt>
                <c:pt idx="3">
                  <c:v>931904.53159621335</c:v>
                </c:pt>
                <c:pt idx="4">
                  <c:v>1046621.586909084</c:v>
                </c:pt>
                <c:pt idx="5">
                  <c:v>1155986.3916191983</c:v>
                </c:pt>
                <c:pt idx="6">
                  <c:v>1340119.1083831249</c:v>
                </c:pt>
              </c:numCache>
            </c:numRef>
          </c:val>
          <c:smooth val="1"/>
        </c:ser>
        <c:marker val="1"/>
        <c:axId val="42984576"/>
        <c:axId val="42986496"/>
      </c:lineChart>
      <c:lineChart>
        <c:grouping val="standard"/>
        <c:ser>
          <c:idx val="3"/>
          <c:order val="3"/>
          <c:tx>
            <c:v>цена (втор.)</c:v>
          </c:tx>
          <c:spPr>
            <a:ln w="19050"/>
          </c:spPr>
          <c:marker>
            <c:symbol val="square"/>
            <c:size val="5"/>
            <c:spPr>
              <a:solidFill>
                <a:sysClr val="window" lastClr="FFFFFF"/>
              </a:solidFill>
              <a:ln w="19050">
                <a:solidFill>
                  <a:srgbClr val="8064A2">
                    <a:shade val="95000"/>
                    <a:satMod val="105000"/>
                  </a:srgbClr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Цены!$L$6:$L$12</c:f>
              <c:numCache>
                <c:formatCode>General</c:formatCode>
                <c:ptCount val="7"/>
                <c:pt idx="0">
                  <c:v>26781</c:v>
                </c:pt>
                <c:pt idx="1">
                  <c:v>39964</c:v>
                </c:pt>
                <c:pt idx="2">
                  <c:v>56978</c:v>
                </c:pt>
                <c:pt idx="3">
                  <c:v>55120</c:v>
                </c:pt>
                <c:pt idx="4">
                  <c:v>42646</c:v>
                </c:pt>
                <c:pt idx="5">
                  <c:v>44176</c:v>
                </c:pt>
                <c:pt idx="6">
                  <c:v>48397</c:v>
                </c:pt>
              </c:numCache>
            </c:numRef>
          </c:val>
          <c:smooth val="1"/>
        </c:ser>
        <c:ser>
          <c:idx val="4"/>
          <c:order val="4"/>
          <c:tx>
            <c:v>цена (перв.)</c:v>
          </c:tx>
          <c:spPr>
            <a:ln w="19050">
              <a:solidFill>
                <a:schemeClr val="accent6"/>
              </a:solidFill>
            </a:ln>
          </c:spPr>
          <c:marker>
            <c:symbol val="diamond"/>
            <c:size val="6"/>
            <c:spPr>
              <a:solidFill>
                <a:sysClr val="window" lastClr="FFFFFF"/>
              </a:solidFill>
              <a:ln w="19050">
                <a:solidFill>
                  <a:srgbClr val="F79646"/>
                </a:solidFill>
              </a:ln>
            </c:spPr>
          </c:marker>
          <c:cat>
            <c:numRef>
              <c:f>Спрос!$V$3:$V$9</c:f>
              <c:numCache>
                <c:formatCode>General</c:formatCod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</c:numCache>
            </c:numRef>
          </c:cat>
          <c:val>
            <c:numRef>
              <c:f>Цены!$M$6:$M$12</c:f>
              <c:numCache>
                <c:formatCode>General</c:formatCode>
                <c:ptCount val="7"/>
                <c:pt idx="0">
                  <c:v>28704</c:v>
                </c:pt>
                <c:pt idx="1">
                  <c:v>40134</c:v>
                </c:pt>
                <c:pt idx="2">
                  <c:v>54048</c:v>
                </c:pt>
                <c:pt idx="3">
                  <c:v>48763</c:v>
                </c:pt>
                <c:pt idx="4">
                  <c:v>37304</c:v>
                </c:pt>
                <c:pt idx="5">
                  <c:v>37750</c:v>
                </c:pt>
                <c:pt idx="6">
                  <c:v>42452</c:v>
                </c:pt>
              </c:numCache>
            </c:numRef>
          </c:val>
          <c:smooth val="1"/>
        </c:ser>
        <c:marker val="1"/>
        <c:axId val="40578048"/>
        <c:axId val="40576128"/>
      </c:lineChart>
      <c:catAx>
        <c:axId val="429845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2986496"/>
        <c:crosses val="autoZero"/>
        <c:auto val="1"/>
        <c:lblAlgn val="ctr"/>
        <c:lblOffset val="100"/>
      </c:catAx>
      <c:valAx>
        <c:axId val="42986496"/>
        <c:scaling>
          <c:orientation val="minMax"/>
          <c:max val="350000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кв. м</a:t>
                </a:r>
              </a:p>
            </c:rich>
          </c:tx>
          <c:layout>
            <c:manualLayout>
              <c:xMode val="edge"/>
              <c:yMode val="edge"/>
              <c:x val="3.3816431552442384E-2"/>
              <c:y val="6.8678658569438326E-3"/>
            </c:manualLayout>
          </c:layout>
        </c:title>
        <c:numFmt formatCode="#,##0" sourceLinked="0"/>
        <c:tickLblPos val="nextTo"/>
        <c:crossAx val="42984576"/>
        <c:crosses val="autoZero"/>
        <c:crossBetween val="between"/>
      </c:valAx>
      <c:valAx>
        <c:axId val="40576128"/>
        <c:scaling>
          <c:orientation val="minMax"/>
          <c:max val="60000"/>
        </c:scaling>
        <c:axPos val="r"/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тыс. руб./кв.м</a:t>
                </a:r>
              </a:p>
            </c:rich>
          </c:tx>
          <c:layout>
            <c:manualLayout>
              <c:xMode val="edge"/>
              <c:yMode val="edge"/>
              <c:x val="0.84343856860163757"/>
              <c:y val="1.1209580701859361E-3"/>
            </c:manualLayout>
          </c:layout>
        </c:title>
        <c:numFmt formatCode="#,##0" sourceLinked="0"/>
        <c:tickLblPos val="nextTo"/>
        <c:crossAx val="40578048"/>
        <c:crosses val="max"/>
        <c:crossBetween val="between"/>
      </c:valAx>
      <c:catAx>
        <c:axId val="40578048"/>
        <c:scaling>
          <c:orientation val="minMax"/>
        </c:scaling>
        <c:delete val="1"/>
        <c:axPos val="b"/>
        <c:numFmt formatCode="General" sourceLinked="1"/>
        <c:tickLblPos val="none"/>
        <c:crossAx val="40576128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6.5217403708281805E-3"/>
          <c:y val="0.90583416075922996"/>
          <c:w val="0.98212560046513764"/>
          <c:h val="7.0705428683584634E-2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>
                <a:latin typeface="Arial" pitchFamily="34" charset="0"/>
                <a:cs typeface="Arial" pitchFamily="34" charset="0"/>
              </a:rPr>
              <a:t>Первичный рынок</a:t>
            </a:r>
          </a:p>
        </c:rich>
      </c:tx>
      <c:layout>
        <c:manualLayout>
          <c:xMode val="edge"/>
          <c:yMode val="edge"/>
          <c:x val="0.27602503217672814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9.3044772516995972E-2"/>
          <c:y val="9.7886833913202728E-2"/>
          <c:w val="0.87639966832289062"/>
          <c:h val="0.62650172604393461"/>
        </c:manualLayout>
      </c:layout>
      <c:areaChart>
        <c:grouping val="standard"/>
        <c:ser>
          <c:idx val="1"/>
          <c:order val="0"/>
          <c:tx>
            <c:strRef>
              <c:f>ОПТИМ!$A$7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 w="44450">
              <a:solidFill>
                <a:schemeClr val="accent3">
                  <a:lumMod val="40000"/>
                  <a:lumOff val="60000"/>
                </a:schemeClr>
              </a:solidFill>
            </a:ln>
          </c:spP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ОПТИМ!$K$7:$Q$7</c:f>
              <c:numCache>
                <c:formatCode>General</c:formatCode>
                <c:ptCount val="7"/>
                <c:pt idx="0">
                  <c:v>0.35000000000000014</c:v>
                </c:pt>
                <c:pt idx="1">
                  <c:v>0.51</c:v>
                </c:pt>
                <c:pt idx="2">
                  <c:v>0.56999999999999995</c:v>
                </c:pt>
                <c:pt idx="3">
                  <c:v>0.59</c:v>
                </c:pt>
                <c:pt idx="4">
                  <c:v>0.42000000000000015</c:v>
                </c:pt>
                <c:pt idx="5">
                  <c:v>0.51</c:v>
                </c:pt>
                <c:pt idx="6">
                  <c:v>0.54</c:v>
                </c:pt>
              </c:numCache>
            </c:numRef>
          </c:val>
        </c:ser>
        <c:axId val="43010304"/>
        <c:axId val="43024384"/>
      </c:areaChart>
      <c:lineChart>
        <c:grouping val="standard"/>
        <c:ser>
          <c:idx val="6"/>
          <c:order val="1"/>
          <c:tx>
            <c:strRef>
              <c:f>ОПТИМ!$A$8</c:f>
              <c:strCache>
                <c:ptCount val="1"/>
                <c:pt idx="0">
                  <c:v>поглощение: факт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8"/>
            <c:spPr>
              <a:solidFill>
                <a:sysClr val="window" lastClr="FFFFFF"/>
              </a:solidFill>
              <a:ln w="31750">
                <a:solidFill>
                  <a:srgbClr val="008000"/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ОПТИМ!$K$8:$Q$8</c:f>
              <c:numCache>
                <c:formatCode>General</c:formatCode>
                <c:ptCount val="7"/>
                <c:pt idx="0">
                  <c:v>0.35000000000000014</c:v>
                </c:pt>
                <c:pt idx="1">
                  <c:v>0.44</c:v>
                </c:pt>
                <c:pt idx="2">
                  <c:v>0.45</c:v>
                </c:pt>
              </c:numCache>
            </c:numRef>
          </c:val>
        </c:ser>
        <c:ser>
          <c:idx val="0"/>
          <c:order val="2"/>
          <c:tx>
            <c:strRef>
              <c:f>ОПТИМ!$A$5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ОПТИМ!$K$5:$Q$5</c:f>
              <c:numCache>
                <c:formatCode>General</c:formatCode>
                <c:ptCount val="7"/>
                <c:pt idx="0">
                  <c:v>0.55000000000000004</c:v>
                </c:pt>
                <c:pt idx="1">
                  <c:v>0.56999999999999995</c:v>
                </c:pt>
                <c:pt idx="2">
                  <c:v>0.61000000000000032</c:v>
                </c:pt>
                <c:pt idx="3">
                  <c:v>0.62000000000000033</c:v>
                </c:pt>
                <c:pt idx="4">
                  <c:v>1.25</c:v>
                </c:pt>
                <c:pt idx="5">
                  <c:v>1.6300000000000001</c:v>
                </c:pt>
                <c:pt idx="6">
                  <c:v>1.72</c:v>
                </c:pt>
              </c:numCache>
            </c:numRef>
          </c:val>
          <c:smooth val="1"/>
        </c:ser>
        <c:ser>
          <c:idx val="5"/>
          <c:order val="3"/>
          <c:tx>
            <c:strRef>
              <c:f>ОПТИМ!$A$6</c:f>
              <c:strCache>
                <c:ptCount val="1"/>
                <c:pt idx="0">
                  <c:v>предложение: факт</c:v>
                </c:pt>
              </c:strCache>
            </c:strRef>
          </c:tx>
          <c:spPr>
            <a:ln w="31750">
              <a:noFill/>
            </a:ln>
          </c:spPr>
          <c:marker>
            <c:symbol val="square"/>
            <c:size val="7"/>
            <c:spPr>
              <a:solidFill>
                <a:schemeClr val="bg1"/>
              </a:solidFill>
              <a:ln w="31750">
                <a:solidFill>
                  <a:schemeClr val="tx2"/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ОПТИМ!$K$6:$Q$6</c:f>
              <c:numCache>
                <c:formatCode>General</c:formatCode>
                <c:ptCount val="7"/>
                <c:pt idx="0">
                  <c:v>0.55000000000000004</c:v>
                </c:pt>
                <c:pt idx="1">
                  <c:v>0.51</c:v>
                </c:pt>
                <c:pt idx="2">
                  <c:v>0.53</c:v>
                </c:pt>
              </c:numCache>
            </c:numRef>
          </c:val>
        </c:ser>
        <c:ser>
          <c:idx val="3"/>
          <c:order val="4"/>
          <c:tx>
            <c:strRef>
              <c:f>ОПТИМ!$A$30</c:f>
              <c:strCache>
                <c:ptCount val="1"/>
                <c:pt idx="0">
                  <c:v>объем строительства</c:v>
                </c:pt>
              </c:strCache>
            </c:strRef>
          </c:tx>
          <c:spPr>
            <a:ln w="25400"/>
            <a:effectLst/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ОПТИМ!$K$30:$Q$30</c:f>
              <c:numCache>
                <c:formatCode>General</c:formatCode>
                <c:ptCount val="7"/>
                <c:pt idx="0">
                  <c:v>0.9620000000000003</c:v>
                </c:pt>
                <c:pt idx="1">
                  <c:v>1.1800000000000006</c:v>
                </c:pt>
                <c:pt idx="2">
                  <c:v>1.34</c:v>
                </c:pt>
                <c:pt idx="3">
                  <c:v>1.36</c:v>
                </c:pt>
                <c:pt idx="4">
                  <c:v>1.61</c:v>
                </c:pt>
                <c:pt idx="5">
                  <c:v>2.48</c:v>
                </c:pt>
                <c:pt idx="6">
                  <c:v>2.61</c:v>
                </c:pt>
              </c:numCache>
            </c:numRef>
          </c:val>
          <c:smooth val="1"/>
        </c:ser>
        <c:ser>
          <c:idx val="8"/>
          <c:order val="5"/>
          <c:tx>
            <c:strRef>
              <c:f>ОПТИМ!$A$31</c:f>
              <c:strCache>
                <c:ptCount val="1"/>
                <c:pt idx="0">
                  <c:v>строительство: факт</c:v>
                </c:pt>
              </c:strCache>
            </c:strRef>
          </c:tx>
          <c:spPr>
            <a:ln>
              <a:noFill/>
            </a:ln>
          </c:spPr>
          <c:marker>
            <c:symbol val="star"/>
            <c:size val="7"/>
            <c:spPr>
              <a:ln w="22225"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ОПТИМ!$K$31:$Q$31</c:f>
              <c:numCache>
                <c:formatCode>General</c:formatCode>
                <c:ptCount val="7"/>
                <c:pt idx="0">
                  <c:v>0.9620000000000003</c:v>
                </c:pt>
                <c:pt idx="1">
                  <c:v>1.1200000000000001</c:v>
                </c:pt>
                <c:pt idx="2">
                  <c:v>1.2049999999999994</c:v>
                </c:pt>
              </c:numCache>
            </c:numRef>
          </c:val>
        </c:ser>
        <c:ser>
          <c:idx val="4"/>
          <c:order val="6"/>
          <c:tx>
            <c:strRef>
              <c:f>ОПТИМ!$A$28</c:f>
              <c:strCache>
                <c:ptCount val="1"/>
                <c:pt idx="0">
                  <c:v>объем ввода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ОПТИМ!$K$28:$Q$28</c:f>
              <c:numCache>
                <c:formatCode>General</c:formatCode>
                <c:ptCount val="7"/>
                <c:pt idx="0">
                  <c:v>0.36400000000000021</c:v>
                </c:pt>
                <c:pt idx="1">
                  <c:v>0.39000000000000018</c:v>
                </c:pt>
                <c:pt idx="2">
                  <c:v>0.45</c:v>
                </c:pt>
                <c:pt idx="3">
                  <c:v>0.46</c:v>
                </c:pt>
                <c:pt idx="4">
                  <c:v>0.53</c:v>
                </c:pt>
                <c:pt idx="5">
                  <c:v>0.70000000000000029</c:v>
                </c:pt>
                <c:pt idx="6">
                  <c:v>0.73000000000000032</c:v>
                </c:pt>
              </c:numCache>
            </c:numRef>
          </c:val>
          <c:smooth val="1"/>
        </c:ser>
        <c:ser>
          <c:idx val="7"/>
          <c:order val="7"/>
          <c:tx>
            <c:strRef>
              <c:f>ОПТИМ!$A$29</c:f>
              <c:strCache>
                <c:ptCount val="1"/>
                <c:pt idx="0">
                  <c:v>ввод: факт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6"/>
            <c:spPr>
              <a:solidFill>
                <a:sysClr val="window" lastClr="FFFFFF"/>
              </a:solidFill>
              <a:ln w="31750">
                <a:solidFill>
                  <a:schemeClr val="accent5">
                    <a:lumMod val="75000"/>
                  </a:schemeClr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ОПТИМ!$K$29:$Q$29</c:f>
              <c:numCache>
                <c:formatCode>General</c:formatCode>
                <c:ptCount val="7"/>
                <c:pt idx="0">
                  <c:v>0.36400000000000021</c:v>
                </c:pt>
                <c:pt idx="1">
                  <c:v>0.40800000000000008</c:v>
                </c:pt>
                <c:pt idx="2">
                  <c:v>0.46200000000000002</c:v>
                </c:pt>
              </c:numCache>
            </c:numRef>
          </c:val>
        </c:ser>
        <c:ser>
          <c:idx val="2"/>
          <c:order val="8"/>
          <c:tx>
            <c:strRef>
              <c:f>ОПТИМ!$A$3</c:f>
              <c:strCache>
                <c:ptCount val="1"/>
                <c:pt idx="0">
                  <c:v>спрос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ОПТИМ!$K$4:$Q$4</c:f>
              <c:numCache>
                <c:formatCode>General</c:formatCode>
                <c:ptCount val="7"/>
                <c:pt idx="0">
                  <c:v>0.5</c:v>
                </c:pt>
                <c:pt idx="1">
                  <c:v>0.69000000000000028</c:v>
                </c:pt>
                <c:pt idx="2">
                  <c:v>0.63000000000000034</c:v>
                </c:pt>
                <c:pt idx="3">
                  <c:v>0.78</c:v>
                </c:pt>
                <c:pt idx="4">
                  <c:v>0.64000000000000035</c:v>
                </c:pt>
                <c:pt idx="5">
                  <c:v>0.81</c:v>
                </c:pt>
                <c:pt idx="6">
                  <c:v>0.87000000000000033</c:v>
                </c:pt>
              </c:numCache>
            </c:numRef>
          </c:val>
          <c:smooth val="1"/>
        </c:ser>
        <c:marker val="1"/>
        <c:axId val="43010304"/>
        <c:axId val="43024384"/>
      </c:lineChart>
      <c:catAx>
        <c:axId val="43010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024384"/>
        <c:crosses val="autoZero"/>
        <c:auto val="1"/>
        <c:lblAlgn val="ctr"/>
        <c:lblOffset val="100"/>
      </c:catAx>
      <c:valAx>
        <c:axId val="43024384"/>
        <c:scaling>
          <c:orientation val="minMax"/>
          <c:max val="2.7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млн кв.м</a:t>
                </a:r>
              </a:p>
            </c:rich>
          </c:tx>
          <c:layout>
            <c:manualLayout>
              <c:xMode val="edge"/>
              <c:yMode val="edge"/>
              <c:x val="1.8667496662744663E-4"/>
              <c:y val="9.1468798958269874E-3"/>
            </c:manualLayout>
          </c:layout>
        </c:title>
        <c:numFmt formatCode="#,##0.0" sourceLinked="0"/>
        <c:tickLblPos val="nextTo"/>
        <c:crossAx val="430103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0883628553054339E-2"/>
          <c:y val="0.79412182004381315"/>
          <c:w val="0.87811847140004762"/>
          <c:h val="0.19851661953108574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ru-RU">
                <a:latin typeface="Arial" pitchFamily="34" charset="0"/>
                <a:cs typeface="Arial" pitchFamily="34" charset="0"/>
              </a:rPr>
              <a:t>Вторичный рынок</a:t>
            </a:r>
          </a:p>
        </c:rich>
      </c:tx>
      <c:layout>
        <c:manualLayout>
          <c:xMode val="edge"/>
          <c:yMode val="edge"/>
          <c:x val="0.30921994519133994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9.3044772516996027E-2"/>
          <c:y val="9.7886833913202728E-2"/>
          <c:w val="0.87639966832289085"/>
          <c:h val="0.62650172604393461"/>
        </c:manualLayout>
      </c:layout>
      <c:areaChart>
        <c:grouping val="standard"/>
        <c:ser>
          <c:idx val="1"/>
          <c:order val="0"/>
          <c:tx>
            <c:strRef>
              <c:f>ОПТИМ!$A$16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 w="44450">
              <a:solidFill>
                <a:schemeClr val="accent3">
                  <a:lumMod val="40000"/>
                  <a:lumOff val="60000"/>
                </a:schemeClr>
              </a:solidFill>
            </a:ln>
          </c:spP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ОПТИМ!$K$16:$Q$16</c:f>
              <c:numCache>
                <c:formatCode>0.00</c:formatCode>
                <c:ptCount val="7"/>
                <c:pt idx="0">
                  <c:v>0.74955000000000005</c:v>
                </c:pt>
                <c:pt idx="1">
                  <c:v>0.74841000000000013</c:v>
                </c:pt>
                <c:pt idx="2">
                  <c:v>0.76551000000000002</c:v>
                </c:pt>
                <c:pt idx="3">
                  <c:v>0.82820999999999989</c:v>
                </c:pt>
                <c:pt idx="4">
                  <c:v>0.6144599999999999</c:v>
                </c:pt>
                <c:pt idx="5">
                  <c:v>0.5984999999999997</c:v>
                </c:pt>
                <c:pt idx="6">
                  <c:v>0.62016000000000004</c:v>
                </c:pt>
              </c:numCache>
            </c:numRef>
          </c:val>
        </c:ser>
        <c:axId val="43056512"/>
        <c:axId val="43070592"/>
      </c:areaChart>
      <c:lineChart>
        <c:grouping val="standard"/>
        <c:ser>
          <c:idx val="6"/>
          <c:order val="1"/>
          <c:tx>
            <c:strRef>
              <c:f>ОПТИМ!$A$17</c:f>
              <c:strCache>
                <c:ptCount val="1"/>
                <c:pt idx="0">
                  <c:v>поглощение: факт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8"/>
            <c:spPr>
              <a:solidFill>
                <a:sysClr val="window" lastClr="FFFFFF"/>
              </a:solidFill>
              <a:ln w="31750">
                <a:solidFill>
                  <a:srgbClr val="008000"/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ОПТИМ!$K$17:$Q$17</c:f>
              <c:numCache>
                <c:formatCode>0.00</c:formatCode>
                <c:ptCount val="7"/>
                <c:pt idx="0">
                  <c:v>0.70000000000000029</c:v>
                </c:pt>
                <c:pt idx="1">
                  <c:v>0.7180000000000003</c:v>
                </c:pt>
                <c:pt idx="2">
                  <c:v>0.89200000000000002</c:v>
                </c:pt>
              </c:numCache>
            </c:numRef>
          </c:val>
        </c:ser>
        <c:ser>
          <c:idx val="0"/>
          <c:order val="2"/>
          <c:tx>
            <c:strRef>
              <c:f>ОПТИМ!$A$14</c:f>
              <c:strCache>
                <c:ptCount val="1"/>
                <c:pt idx="0">
                  <c:v>Предложение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ОПТИМ!$K$14:$Q$14</c:f>
              <c:numCache>
                <c:formatCode>0.00</c:formatCode>
                <c:ptCount val="7"/>
                <c:pt idx="0">
                  <c:v>0.88919999999999988</c:v>
                </c:pt>
                <c:pt idx="1">
                  <c:v>0.90915000000000001</c:v>
                </c:pt>
                <c:pt idx="2">
                  <c:v>0.98324999999999996</c:v>
                </c:pt>
                <c:pt idx="3">
                  <c:v>1.06704</c:v>
                </c:pt>
                <c:pt idx="4">
                  <c:v>1.1987099999999999</c:v>
                </c:pt>
                <c:pt idx="5">
                  <c:v>1.17306</c:v>
                </c:pt>
                <c:pt idx="6">
                  <c:v>1.14798</c:v>
                </c:pt>
              </c:numCache>
            </c:numRef>
          </c:val>
          <c:smooth val="1"/>
        </c:ser>
        <c:ser>
          <c:idx val="5"/>
          <c:order val="3"/>
          <c:tx>
            <c:strRef>
              <c:f>ОПТИМ!$A$15</c:f>
              <c:strCache>
                <c:ptCount val="1"/>
                <c:pt idx="0">
                  <c:v>Предложение: факт</c:v>
                </c:pt>
              </c:strCache>
            </c:strRef>
          </c:tx>
          <c:spPr>
            <a:ln w="31750">
              <a:noFill/>
            </a:ln>
          </c:spPr>
          <c:marker>
            <c:symbol val="square"/>
            <c:size val="7"/>
            <c:spPr>
              <a:solidFill>
                <a:schemeClr val="bg1"/>
              </a:solidFill>
              <a:ln w="31750">
                <a:solidFill>
                  <a:schemeClr val="tx2"/>
                </a:solidFill>
              </a:ln>
            </c:spPr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ОПТИМ!$K$15:$Q$15</c:f>
              <c:numCache>
                <c:formatCode>0.00</c:formatCode>
                <c:ptCount val="7"/>
                <c:pt idx="0">
                  <c:v>0.98099999999999998</c:v>
                </c:pt>
                <c:pt idx="1">
                  <c:v>1.07</c:v>
                </c:pt>
                <c:pt idx="2">
                  <c:v>1.07</c:v>
                </c:pt>
              </c:numCache>
            </c:numRef>
          </c:val>
        </c:ser>
        <c:ser>
          <c:idx val="2"/>
          <c:order val="4"/>
          <c:tx>
            <c:strRef>
              <c:f>ОПТИМ!$A$12</c:f>
              <c:strCache>
                <c:ptCount val="1"/>
                <c:pt idx="0">
                  <c:v>спрос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ОПТИМ!$B$2:$H$2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ОПТИМ!$K$13:$Q$13</c:f>
              <c:numCache>
                <c:formatCode>0.00</c:formatCode>
                <c:ptCount val="7"/>
                <c:pt idx="0">
                  <c:v>1.1856000000000002</c:v>
                </c:pt>
                <c:pt idx="1">
                  <c:v>1.1183400000000001</c:v>
                </c:pt>
                <c:pt idx="2">
                  <c:v>1.4363999999999992</c:v>
                </c:pt>
                <c:pt idx="3">
                  <c:v>1.3087199999999999</c:v>
                </c:pt>
                <c:pt idx="4">
                  <c:v>0.87836999999999998</c:v>
                </c:pt>
                <c:pt idx="5">
                  <c:v>0.85500000000000032</c:v>
                </c:pt>
                <c:pt idx="6">
                  <c:v>0.88634999999999997</c:v>
                </c:pt>
              </c:numCache>
            </c:numRef>
          </c:val>
          <c:smooth val="1"/>
        </c:ser>
        <c:marker val="1"/>
        <c:axId val="43056512"/>
        <c:axId val="43070592"/>
      </c:lineChart>
      <c:catAx>
        <c:axId val="43056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3070592"/>
        <c:crosses val="autoZero"/>
        <c:auto val="1"/>
        <c:lblAlgn val="ctr"/>
        <c:lblOffset val="100"/>
      </c:catAx>
      <c:valAx>
        <c:axId val="43070592"/>
        <c:scaling>
          <c:orientation val="minMax"/>
          <c:max val="2.7"/>
          <c:min val="0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ru-RU" sz="1100"/>
                  <a:t>млн кв.м</a:t>
                </a:r>
              </a:p>
            </c:rich>
          </c:tx>
          <c:layout>
            <c:manualLayout>
              <c:xMode val="edge"/>
              <c:yMode val="edge"/>
              <c:x val="1.8667496662744663E-4"/>
              <c:y val="9.1468798958269908E-3"/>
            </c:manualLayout>
          </c:layout>
        </c:title>
        <c:numFmt formatCode="#,##0.0" sourceLinked="0"/>
        <c:tickLblPos val="nextTo"/>
        <c:crossAx val="43056512"/>
        <c:crosses val="autoZero"/>
        <c:crossBetween val="between"/>
        <c:majorUnit val="0.5"/>
      </c:valAx>
    </c:plotArea>
    <c:legend>
      <c:legendPos val="b"/>
      <c:layout>
        <c:manualLayout>
          <c:xMode val="edge"/>
          <c:yMode val="edge"/>
          <c:x val="0.14141861481242743"/>
          <c:y val="0.79412182004381349"/>
          <c:w val="0.73820087227446796"/>
          <c:h val="0.19851661953108574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B4DB-A8F2-418B-8DFB-9275F4844501}" type="datetimeFigureOut">
              <a:rPr lang="ru-RU" smtClean="0"/>
              <a:pPr/>
              <a:t>17.09.2013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EECD3-B185-4D97-996E-9AB51C55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analitika.kamdolina.ru/" TargetMode="External"/><Relationship Id="rId4" Type="http://schemas.openxmlformats.org/officeDocument/2006/relationships/hyperlink" Target="mailto:analitika@kamdolina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392_300_31514_ekonom.jpg"/>
          <p:cNvPicPr>
            <a:picLocks noChangeAspect="1"/>
          </p:cNvPicPr>
          <p:nvPr/>
        </p:nvPicPr>
        <p:blipFill>
          <a:blip r:embed="rId2" cstate="print"/>
          <a:srcRect r="15545"/>
          <a:stretch>
            <a:fillRect/>
          </a:stretch>
        </p:blipFill>
        <p:spPr>
          <a:xfrm>
            <a:off x="4067944" y="4981694"/>
            <a:ext cx="2067680" cy="1873677"/>
          </a:xfrm>
          <a:prstGeom prst="rect">
            <a:avLst/>
          </a:prstGeom>
        </p:spPr>
      </p:pic>
      <p:pic>
        <p:nvPicPr>
          <p:cNvPr id="11" name="Рисунок 10" descr="392_300_31514_ekonom.jpg"/>
          <p:cNvPicPr>
            <a:picLocks noChangeAspect="1"/>
          </p:cNvPicPr>
          <p:nvPr/>
        </p:nvPicPr>
        <p:blipFill>
          <a:blip r:embed="rId2" cstate="print"/>
          <a:srcRect r="1491"/>
          <a:stretch>
            <a:fillRect/>
          </a:stretch>
        </p:blipFill>
        <p:spPr>
          <a:xfrm>
            <a:off x="0" y="3689670"/>
            <a:ext cx="4078224" cy="3168330"/>
          </a:xfrm>
          <a:prstGeom prst="rect">
            <a:avLst/>
          </a:prstGeom>
        </p:spPr>
      </p:pic>
      <p:pic>
        <p:nvPicPr>
          <p:cNvPr id="2662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413"/>
            <a:ext cx="3168650" cy="9683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7812088" y="0"/>
            <a:ext cx="1331912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113" y="1268413"/>
            <a:ext cx="6084887" cy="96837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6628" name="TextBox 18"/>
          <p:cNvSpPr txBox="1">
            <a:spLocks noChangeArrowheads="1"/>
          </p:cNvSpPr>
          <p:nvPr/>
        </p:nvSpPr>
        <p:spPr bwMode="auto">
          <a:xfrm>
            <a:off x="2627784" y="1268761"/>
            <a:ext cx="6516216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 ПРИМЕНЕНИЯ  МОДЕЛИ СРЕДНЕСРОЧНОГО  ПРОГНОЗИРОВАНИЯ РАЗВИТИЯ ЛОКАЛЬНОГО РЫНКА ЖИЛЬЯ ПЕРМИ</a:t>
            </a:r>
            <a:endParaRPr lang="ru-RU" sz="1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Прямоугольник 6"/>
          <p:cNvSpPr>
            <a:spLocks noChangeArrowheads="1"/>
          </p:cNvSpPr>
          <p:nvPr/>
        </p:nvSpPr>
        <p:spPr bwMode="auto">
          <a:xfrm>
            <a:off x="683568" y="2348880"/>
            <a:ext cx="7057083" cy="2752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Анастасия Печенкина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Главный аналитик ООО </a:t>
            </a:r>
            <a:r>
              <a:rPr lang="ru-RU" sz="1200" b="1" i="1" dirty="0">
                <a:latin typeface="Arial" pitchFamily="34" charset="0"/>
                <a:cs typeface="Arial" pitchFamily="34" charset="0"/>
              </a:rPr>
              <a:t>«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Аналитический центр «КД-консалтинг», г. Пермь, </a:t>
            </a:r>
            <a:endParaRPr lang="en-US" sz="1200" b="1" i="1" dirty="0" smtClean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Сертифицированный РГР аналитик-консультант рынка недвижимости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endParaRPr lang="ru-RU" sz="1200" b="1" i="1" dirty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Алексей Свиридов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аспирант кафедры «Управление проектами и программами» 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РЭУ им. Плеханова, г. Москва,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endParaRPr lang="ru-RU" sz="1050" b="1" i="1" dirty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Конференция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«Анализ и прогноз развития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рынка недвижимости и строительства»,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Гражданский жилищный форум</a:t>
            </a:r>
          </a:p>
          <a:p>
            <a:pPr algn="r">
              <a:spcBef>
                <a:spcPts val="100"/>
              </a:spcBef>
              <a:spcAft>
                <a:spcPts val="100"/>
              </a:spcAft>
            </a:pP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Санкт-Петербург, октябрь 2013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трелка вверх 13"/>
          <p:cNvSpPr/>
          <p:nvPr/>
        </p:nvSpPr>
        <p:spPr>
          <a:xfrm rot="1009632">
            <a:off x="3723779" y="5327780"/>
            <a:ext cx="723675" cy="1630422"/>
          </a:xfrm>
          <a:prstGeom prst="upArrow">
            <a:avLst>
              <a:gd name="adj1" fmla="val 50000"/>
              <a:gd name="adj2" fmla="val 89704"/>
            </a:avLst>
          </a:prstGeom>
          <a:solidFill>
            <a:srgbClr val="CE7674"/>
          </a:solidFill>
          <a:ln>
            <a:noFill/>
          </a:ln>
          <a:effectLst>
            <a:innerShdw blurRad="12700" dist="50800" dir="11400000">
              <a:prstClr val="black">
                <a:alpha val="15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ОТРАСЛЕВЫЕ  ПАРАМЕТРЫ  (ВЕКТОРНЫЕ)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39552" y="5661248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5350" indent="-895350"/>
            <a:r>
              <a:rPr lang="ru-RU" sz="1400" i="1" u="sng" dirty="0" smtClean="0"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Долгосрочная целевая программа «Развитие жилищного строительства в Пермском крае на 2013 – 2015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гг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pPr marL="895350" indent="-895350"/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    Муниципальная адресная программа по сносу и реконструкции многоквартирных домов в целях развития застроенных территорий г.Перми на 2011 - 2015 гг.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980728"/>
          <a:ext cx="8208910" cy="390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6304"/>
                <a:gridCol w="1080120"/>
                <a:gridCol w="732081"/>
                <a:gridCol w="732081"/>
                <a:gridCol w="732081"/>
                <a:gridCol w="732081"/>
                <a:gridCol w="732081"/>
                <a:gridCol w="732081"/>
              </a:tblGrid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2010 (базовый)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>
                    <a:solidFill>
                      <a:schemeClr val="accent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федеральный норматив сред него уровня обеспеченности жильем, кв. м/чел.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21,3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21,6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21,8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22,5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22,9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23,4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24,0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планируемый объем жилищного фонда, </a:t>
                      </a:r>
                      <a:r>
                        <a:rPr lang="ru-RU" sz="1400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млн</a:t>
                      </a:r>
                      <a:r>
                        <a:rPr lang="ru-RU" sz="1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кв. м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24,0</a:t>
                      </a:r>
                    </a:p>
                  </a:txBody>
                  <a:tcPr marL="68580" marR="68580" marT="0" marB="0" anchor="ctr"/>
                </a:tc>
              </a:tr>
              <a:tr h="6000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планируемый государством объем ввода жилья,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млн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 кв. м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0,364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0,408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0,462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0,484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0,550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0,715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0,750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планируемый объем ввода муниципального жилья, </a:t>
                      </a:r>
                      <a:endParaRPr lang="ru-RU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млн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кв. м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0,00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0,01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планируемый государством объем жилищного ипотечного кредитования, млрд. руб.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4,3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9,3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10,8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15,5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16,1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16,7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17,4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261" marR="66261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ОТРАСЛЕВЫЕ  ПАРАМЕТРЫ  (СКАЛЯРНЫЕ)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251520" y="6237312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собственная база данных ООО «Аналитический центр «КД-консалтинг»,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Пермьстат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980728"/>
          <a:ext cx="7920880" cy="5170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2422"/>
                <a:gridCol w="1258458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показатель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значение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средняя площадь квартиры в новостройках, кв. 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средняя площадь квартиры в готовых домах, кв. 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средняя площадь приобретаемого жилья в альтернативных сделках, кв. 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доля первичного рынка в спросе,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доля первичного рынка в предложении,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доля инвестиционных сделок на первичном рынке от общего числа инвестиционных сделок,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доля первичного рынка в спросе нерезидентов,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0 </a:t>
                      </a: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эластичность предложения на вторичном рынке по цене, 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Данные для 2010 базового года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средняя удельная цена жилья на вторичном рынке в декабре, тыс. руб./кв. м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44,1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средняя удельная цена жилья на первичном рынке в декабре, тыс. руб./кв.м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37,3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объем поглощения на вторичном рынке, тыс. квартир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объем поглощения на первичном рынке, тыс. квартир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объем предложения на вторичном рынке, тыс. квартир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18,0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Соотношение спроса и предложения в целом на рынке жилья, ед.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0,96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Объем ввода / строительства, млн. кв. м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0,28 / 0,96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23528" y="908720"/>
          <a:ext cx="8280922" cy="522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0294"/>
                <a:gridCol w="752657"/>
                <a:gridCol w="752657"/>
                <a:gridCol w="752657"/>
                <a:gridCol w="752657"/>
              </a:tblGrid>
              <a:tr h="720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Параметр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Индикатор состояния спрос/предложение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4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>
                    <a:solidFill>
                      <a:schemeClr val="accent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Коэффициент соотношения ввод/строительство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0,28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0,33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0,36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0,34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Коэффициент соотношения строительство/предложение 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1,52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1,80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1,90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2,20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529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Коэффициент соотношения поглощение/ограничение на первичном рынке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0,60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0,78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0,77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0,94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Коэффициент соотношения поглощение/ограничение на вторичном рынке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0,70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0,80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0,83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0,81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Доля респондентов, готовых приобрести жилье на рынке за свой счет в течение ближайшего года, от общего числа домохозяйств (предъявленный спрос), 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6,4%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5,5%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6,0%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6,5%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Доля респондентов, готовых приобрести жилье на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вторичном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рынке с учетом продажи имеющейся квартиры, от общего числа приобретателей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альтернативные сделки), 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60%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69%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80%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70%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Доля ипотечных сделок на рынке жилья, 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17%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33%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22%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Доля инвестиционного спроса на рынке жилья, 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13%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8%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38%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Arial" pitchFamily="34" charset="0"/>
                          <a:cs typeface="Arial" pitchFamily="34" charset="0"/>
                        </a:rPr>
                        <a:t>36%</a:t>
                      </a:r>
                      <a:endParaRPr lang="ru-RU" sz="1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Средняя доля кредита в стоимости квартиры, 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91%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63%</a:t>
                      </a:r>
                      <a:endParaRPr lang="ru-RU" sz="1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174" marR="44174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ПАРАМЕТРЫ, ЗАВИСЯЩИЕ ОТ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СООТНОШЕНИЯ СПРОСА И ПРЕДЛОЖЕНИЯ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6237312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собственная база данных ООО «Аналитический центр «КД-консалтинг»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РЕТРОСПЕКТИВНЫЕ ИСХОДНЫЕ ДАННЫЕ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РЫНКЕ ЖИЛЬЯ ПЕРМИ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собственная база данных ООО «Аналитический центр «КД-консалтинг»</a:t>
            </a:r>
            <a:endParaRPr lang="ru-RU" sz="1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07504" y="836712"/>
          <a:ext cx="4314825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499992" y="836712"/>
          <a:ext cx="453650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1547664" y="3789040"/>
          <a:ext cx="603885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РЕЗУЛЬТАТЫ  ПРОГНОЗА:  ОПТИМИСТИЧЕСКИЙ  СЦЕНАРИЙ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4653136"/>
            <a:ext cx="864096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Оптимистический сценарий предполагает, что реальные доходы пермяков будут расти с 1% в 2013 г. до 5% в 2016 г., инфляция стабилизируется к 2016 г. на уровне 5,5%. В соответствии с целевыми программами развития строительства в Пермском крае, объемы строительства и ввода жилья растут более заметно с 2015 г. Предложение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 первичном рынке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заметно увеличится и станет больше спроса, насыщение способствует снижению спроса, объем поглощения начинает снижаться.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 вторичном рынке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по оптимистическому сценарию предложение растет меньшими темпами, чем на первичном рынке. Но поскольку спрос в 2015 г. снижается, рынок жилья как первичный, так и вторичный становится рынком покупателя. Объем поглощения снижается вслед за спросом.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764704"/>
          <a:ext cx="4591051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581525" y="764704"/>
          <a:ext cx="4562475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5445224"/>
            <a:ext cx="86409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Средние цены растут в 2013 – 2014 гг. темпами 18 – 20% в год. Это обеспечивает инвестиционную привлекательность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девелопмента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растут объемы строительства. Одновременно снижается доступность жилья для населения. Начинается отток покупателей и снижение объема предъявленного спроса и поглощения. В 2015 – 2016 гг. цены снижаются на 5 – 10% годовых. Вероятность оптимистического сценария 20%.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5776" y="76470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Средние цены предложения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РЕЗУЛЬТАТЫ  ПРОГНОЗА:  ОПТИМИСТИЧЕСКИЙ  СЦЕНАРИЙ</a:t>
            </a: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899592" y="1196752"/>
          <a:ext cx="72008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РЕЗУЛЬТАТЫ  ПРОГНОЗА:  РЕАЛИСТИЧЕСКИЙ  СЦЕНАРИЙ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4653136"/>
            <a:ext cx="864096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Реалистический сценарий предполагает, снижение реальных доходов населения г. Перми примерно на 6% в год, и достаточно стабильный уровень инфляции – 7%. В соответствии с целевыми программами развития строительства в Пермском крае, объемы ввода жилья растут, но при этом объемы строительства растут заметно меньшими темпами, чем в оптимистическом сценарии. Предложение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 первичном рынке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увеличивается медленно и остается ниже спроса, объем поглощения постепенно растет. Стабильный спрос сохраняется, в основном, на массовое жилье.</a:t>
            </a:r>
          </a:p>
          <a:p>
            <a:pPr algn="just">
              <a:spcBef>
                <a:spcPts val="600"/>
              </a:spcBef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 вторичном рынке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предложение растет еще более медленно, чем на первичном рынке и также остается ниже спроса.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764704"/>
          <a:ext cx="442798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4427985" y="764704"/>
          <a:ext cx="47160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5445224"/>
            <a:ext cx="86409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Средние цены в течение всего рассматриваемого периода практически стабильны, прирост 1 – 2% в год, возможны небольшие колебания. такая ситуация не обеспечивает достаточно высокой доходности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инвестиционно-строительных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проектов, что может снизить активность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девелоперов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и потребовать их дополнительной поддержки со стороны государства.</a:t>
            </a:r>
          </a:p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Вероятность реалистического сценария 70%.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5776" y="764704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Средние цены предложения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РЕЗУЛЬТАТЫ  ПРОГНОЗА:  РЕАЛИСТИЧЕСКИЙ  СЦЕНАРИЙ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827584" y="1196752"/>
          <a:ext cx="756084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ВЫВОДЫ И ЗАДАЧИ НА БУДУЩЕЕ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51520" y="908720"/>
            <a:ext cx="864096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ts val="600"/>
              </a:spcBef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Выводы: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Систематизированы все ключевые показатели регионального рынка жилья в динамике (на примере г.Перми)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Определены соотношения, отражающие закономерности рынка, характеризующие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его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в той или иной стадии развития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олучены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количественные прогнозные оценки динамики рынка жилой недвижимости Перми до 2016 г. в зависимости от динамики макроэкономических и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мезоэкономических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параметров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В качестве наиболее вероятного принят сценарий «реалистический»  (снижение реальных доходов населения г. Перми и достаточно стабильный уровень инфляции). При этом сценарии стабильный спрос сохраняется, в основном, на массовое жилье. Средние цены в течение всего рассматриваемого периода практически стабильны, прирост 1 – 2% в год. Такая ситуация не обеспечивает достаточно высокой доходности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инвестиционно-строительных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проектов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Подтверждена возможность использования «Методики среднесрочного прогнозирования развития локального рынка жилой недвижимости»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Стерника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Г.М. </a:t>
            </a:r>
            <a:r>
              <a:rPr lang="ru-RU" sz="1400" smtClean="0">
                <a:latin typeface="Arial" pitchFamily="34" charset="0"/>
                <a:cs typeface="Arial" pitchFamily="34" charset="0"/>
              </a:rPr>
              <a:t>для прогнозирования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динамики основных показателей рынка жилья г. Перми.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spcBef>
                <a:spcPts val="600"/>
              </a:spcBef>
              <a:buAutoNum type="arabicPeriod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spcBef>
                <a:spcPts val="600"/>
              </a:spcBef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Задачи на будущее: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Произвести прогноз-апробацию модели, где базовым является 2012 год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Увеличить горизонт прогнозирования до 2020 года, построить долгосрочный прогноз на рынке жилья Перми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Сократить шаг прогнозирования с года до полугодия, чтобы сохранить цикличность рынка</a:t>
            </a:r>
          </a:p>
          <a:p>
            <a:pPr marL="342900" indent="-342900" algn="just">
              <a:spcBef>
                <a:spcPts val="600"/>
              </a:spcBef>
              <a:buAutoNum type="arabicPeriod"/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12088" y="0"/>
            <a:ext cx="1331912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4505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213"/>
            <a:ext cx="3168650" cy="968375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1700213"/>
            <a:ext cx="6084887" cy="968375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 flipH="1">
            <a:off x="3635375" y="1844675"/>
            <a:ext cx="120650" cy="72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061" name="Text Box 9"/>
          <p:cNvSpPr txBox="1">
            <a:spLocks noChangeArrowheads="1"/>
          </p:cNvSpPr>
          <p:nvPr/>
        </p:nvSpPr>
        <p:spPr bwMode="auto">
          <a:xfrm>
            <a:off x="4067175" y="1989138"/>
            <a:ext cx="48974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</a:p>
        </p:txBody>
      </p:sp>
      <p:sp>
        <p:nvSpPr>
          <p:cNvPr id="45062" name="Text Box 10"/>
          <p:cNvSpPr txBox="1">
            <a:spLocks noChangeArrowheads="1"/>
          </p:cNvSpPr>
          <p:nvPr/>
        </p:nvSpPr>
        <p:spPr bwMode="auto">
          <a:xfrm>
            <a:off x="1258888" y="3068638"/>
            <a:ext cx="5807075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614 066 г. Пермь, ул. Стахановская, 45</a:t>
            </a:r>
          </a:p>
          <a:p>
            <a:pPr algn="r">
              <a:spcBef>
                <a:spcPct val="50000"/>
              </a:spcBef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ООО «Аналитический центр «КД-консалтинг»</a:t>
            </a:r>
          </a:p>
          <a:p>
            <a:pPr algn="r">
              <a:spcBef>
                <a:spcPct val="50000"/>
              </a:spcBef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Телефон: (342) 215-50-86,</a:t>
            </a:r>
          </a:p>
          <a:p>
            <a:pPr algn="r">
              <a:spcBef>
                <a:spcPct val="50000"/>
              </a:spcBef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e-mail: 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4"/>
              </a:rPr>
              <a:t>analitika@kamdolina.ru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сайт: </a:t>
            </a:r>
            <a:r>
              <a:rPr lang="en-US" sz="1600" dirty="0" smtClean="0">
                <a:latin typeface="Arial" pitchFamily="34" charset="0"/>
                <a:cs typeface="Arial" pitchFamily="34" charset="0"/>
                <a:hlinkClick r:id="rId5"/>
              </a:rPr>
              <a:t>http://analitika.kamdolina.ru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50000"/>
              </a:spcBef>
            </a:pPr>
            <a:endParaRPr lang="ru-RU" sz="1600" b="1" i="1" dirty="0">
              <a:solidFill>
                <a:srgbClr val="C12031"/>
              </a:solidFill>
              <a:latin typeface="Arial" pitchFamily="34" charset="0"/>
              <a:cs typeface="Arial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ru-RU" sz="1600" b="1" i="1" dirty="0">
                <a:solidFill>
                  <a:srgbClr val="C12031"/>
                </a:solidFill>
                <a:latin typeface="Arial" pitchFamily="34" charset="0"/>
                <a:cs typeface="Arial" pitchFamily="34" charset="0"/>
              </a:rPr>
              <a:t>Приглашаем к плодотворному сотрудничеству!</a:t>
            </a:r>
            <a:r>
              <a:rPr lang="ru-RU" b="1" dirty="0">
                <a:solidFill>
                  <a:srgbClr val="C1203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ПРОГНОЗИРОВАНИЕ  НА  РЫНКЕ  НЕДВИЖИМОСТИ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79388" y="981075"/>
            <a:ext cx="2879725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сбор необходимых данных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 экономике страны и рынке недвижимости региона</a:t>
            </a:r>
            <a:endParaRPr lang="ru-RU" sz="16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1403350" y="2060575"/>
            <a:ext cx="493713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9388" y="2708275"/>
            <a:ext cx="2879725" cy="1081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выбор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моделей и методов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прогнозирования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рынке недвижимости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1403350" y="3789363"/>
            <a:ext cx="493713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79388" y="4437063"/>
            <a:ext cx="2879725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собственно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прогноз показателей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конкретном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рынке недвижимости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5796136" y="1052736"/>
            <a:ext cx="493712" cy="4003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831592" y="2694056"/>
            <a:ext cx="400110" cy="144016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ru-RU" sz="1400" b="1" dirty="0">
                <a:latin typeface="Arial" pitchFamily="34" charset="0"/>
                <a:cs typeface="Arial" pitchFamily="34" charset="0"/>
              </a:rPr>
              <a:t>СЛОЖНОСТЬ</a:t>
            </a:r>
          </a:p>
        </p:txBody>
      </p:sp>
      <p:sp>
        <p:nvSpPr>
          <p:cNvPr id="22" name="TextBox 24"/>
          <p:cNvSpPr txBox="1">
            <a:spLocks noChangeArrowheads="1"/>
          </p:cNvSpPr>
          <p:nvPr/>
        </p:nvSpPr>
        <p:spPr bwMode="auto">
          <a:xfrm>
            <a:off x="3851920" y="980728"/>
            <a:ext cx="158432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ОБЪЕКТЫ АНАЛИЗА</a:t>
            </a: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Предложение</a:t>
            </a: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….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цены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>
                <a:latin typeface="Arial" pitchFamily="34" charset="0"/>
                <a:cs typeface="Arial" pitchFamily="34" charset="0"/>
              </a:rPr>
              <a:t>объемы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ввода, строительства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….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спрос, поглощение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5"/>
          <p:cNvSpPr txBox="1">
            <a:spLocks noChangeArrowheads="1"/>
          </p:cNvSpPr>
          <p:nvPr/>
        </p:nvSpPr>
        <p:spPr bwMode="auto">
          <a:xfrm>
            <a:off x="6588075" y="980728"/>
            <a:ext cx="1584325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Arial" pitchFamily="34" charset="0"/>
                <a:cs typeface="Arial" pitchFamily="34" charset="0"/>
              </a:rPr>
              <a:t>ПРОЦЕССЫ АНАЛИЗА</a:t>
            </a: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наполнение баз данных</a:t>
            </a: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….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Мониторинг</a:t>
            </a: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….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Исследование</a:t>
            </a: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….</a:t>
            </a:r>
          </a:p>
          <a:p>
            <a:pPr algn="ctr"/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Прогноз</a:t>
            </a:r>
          </a:p>
        </p:txBody>
      </p:sp>
      <p:sp>
        <p:nvSpPr>
          <p:cNvPr id="24" name="TextBox 26"/>
          <p:cNvSpPr txBox="1">
            <a:spLocks noChangeArrowheads="1"/>
          </p:cNvSpPr>
          <p:nvPr/>
        </p:nvSpPr>
        <p:spPr bwMode="auto">
          <a:xfrm>
            <a:off x="4139952" y="5517232"/>
            <a:ext cx="3889375" cy="923330"/>
          </a:xfrm>
          <a:prstGeom prst="rect">
            <a:avLst/>
          </a:prstGeom>
          <a:solidFill>
            <a:srgbClr val="C00000">
              <a:alpha val="18039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ПРОГНОЗИРОВАНИЕ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МАКСИМАЛЬНО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СЛОЖНЫЙ ПРОЦЕСС В АНАЛИЗЕ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ФАКТОРНЫЙ АНАЛИЗ: МАКРОЭКОНОМИЧЕСКИЕ ФАКТОРЫ 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ИХ ВЛИЯНИЕ НА ЦЕНЫ ЖИЛЬЯ ПЕРМИ ВО 2-м КВ. 2013 г.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388" y="836613"/>
          <a:ext cx="8784975" cy="5711774"/>
        </p:xfrm>
        <a:graphic>
          <a:graphicData uri="http://schemas.openxmlformats.org/drawingml/2006/table">
            <a:tbl>
              <a:tblPr/>
              <a:tblGrid>
                <a:gridCol w="1728192"/>
                <a:gridCol w="5904656"/>
                <a:gridCol w="1152127"/>
              </a:tblGrid>
              <a:tr h="388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Факторы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Динамика индикаторов (тенденция)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CC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Влияние на цены жилья</a:t>
                      </a:r>
                      <a:endParaRPr lang="ru-RU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475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Цены на нефть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1-м полугодии 2013 г. наблюдалась отрицательная динамика цен на нефть, такой тренд сохраняется с 2011 г.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 вывоза капитала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Отток чистого капитала из РФ остается значительным (в 1 пол. 2013 г. 38,3 </a:t>
                      </a:r>
                      <a:r>
                        <a:rPr lang="ru-RU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млрд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долл., что на 4% ниже уровня 1 пол. 2012 г., но на 42% больше 1 пол. 2011 г.), за 1 пол. превышен прогноз МЭР на весь 2013г. (- 30 </a:t>
                      </a:r>
                      <a:r>
                        <a:rPr lang="ru-RU" sz="11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млрд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долл.)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Изменение курсов валют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2013 г. усилилась девальвация курса рубля по отношению к доллару в условиях ухудшения внешнеэкономической конъюнктуры, Банк России использовал валютные интервенции в поддержку курса рубля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Денежная база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 денежной базы сократился в целом за январь - май 2013 г. на 10,9% (в январе-мае 2012 года – на 10,6%). Основным фактором стало накопление остатков денежных средств на бюджетных счетах в Банке России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Инфляция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целом, инфляция достаточно низкая, но выше, чем в прошлом году. За 1 пол 2013 г. ИПЦ в РФ составил 3,5% (3,2% год назад). Любая инфляция способствует росту цен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0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</a:t>
                      </a:r>
                      <a:r>
                        <a:rPr lang="ru-RU" sz="11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макроэкономи-ческие</a:t>
                      </a: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факторы (ВВП)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посткризисный период на 2013 г. прогнозируется минимальный темп роста ВВП России (2,4%). Положительный рост экономики практически иссяк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</a:t>
                      </a:r>
                      <a:r>
                        <a:rPr lang="ru-RU" sz="11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макроэкономи-ческие</a:t>
                      </a: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факторы (ИПП)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 1 пол. 2013 г. индекс промышленного производства РФ не увеличился, наблюдается спад в производстве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Законодательная и нормативная база на федеральном уровне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Реализация Нацпроекта «Доступное жилье» направлена на снижение цен. Одновременно принимаются поправки, которые могут привести к удорожанию (страхование строительства, нотариальное заверение), но пока не введены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Альтернативы для инвестиций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Привлекательность вложений в недвижимость снижается (более привлекательным остается первичный рынок и сегмент торгово-развлекательной недвижимости). Большинство инструментов инвестирования, за исключением консервативных (облигации, вклады) демонстрируют отрицательную доходность</a:t>
                      </a: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047" marR="43047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Стрелка вниз 8"/>
          <p:cNvSpPr/>
          <p:nvPr/>
        </p:nvSpPr>
        <p:spPr>
          <a:xfrm>
            <a:off x="8172450" y="1329333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8460432" y="1844824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884368" y="1844824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8460432" y="2492896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884368" y="2492896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172400" y="3068960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8460432" y="4137645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884368" y="4137645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>
            <a:off x="8174038" y="3611563"/>
            <a:ext cx="433387" cy="360362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885113" y="4643288"/>
            <a:ext cx="431800" cy="3698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8460432" y="4643288"/>
            <a:ext cx="431800" cy="3698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172450" y="5157788"/>
            <a:ext cx="431800" cy="36988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8172400" y="5949280"/>
            <a:ext cx="431800" cy="36988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0" y="6550223"/>
            <a:ext cx="86409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Источники:</a:t>
            </a:r>
            <a:r>
              <a:rPr lang="ru-RU" sz="1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Росстат, Банк России, РТС, СМИ</a:t>
            </a:r>
            <a:endParaRPr lang="ru-RU" sz="1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18211" y="770967"/>
          <a:ext cx="8856984" cy="5976366"/>
        </p:xfrm>
        <a:graphic>
          <a:graphicData uri="http://schemas.openxmlformats.org/drawingml/2006/table">
            <a:tbl>
              <a:tblPr/>
              <a:tblGrid>
                <a:gridCol w="277325"/>
                <a:gridCol w="1666891"/>
                <a:gridCol w="5796180"/>
                <a:gridCol w="1116588"/>
              </a:tblGrid>
              <a:tr h="37408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C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Факторы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C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Динамика индикаторов (тенденция)</a:t>
                      </a: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CC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Влияние на цены</a:t>
                      </a: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45230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Факторы спроса</a:t>
                      </a:r>
                    </a:p>
                  </a:txBody>
                  <a:tcPr marL="36983" marR="36983" marT="0" marB="0" vert="vert27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покупателей (обращений, сделок)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1 пол. 2013 г. число зарегистрированных прав на жилье ниже, чем за 1 пол. 2012. На первичном рынке в 2013 г. зафиксированы достаточно высокие объемы продаж, однако сроки экспозиции квартир выросли.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Уровень доходов населения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1 пол. 2013 г. зафиксировано замедление роста реальных доходов населения, а в июне – их снижение. В Пермском крае рост доходов выше, чем в среднем по РФ.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4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Развитость банковской системы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и объем ипотечных кредитов в 2012 г. превысили докризисный уровень, темп роста в 2013 г. замедлился, достигнута максимальная </a:t>
                      </a:r>
                      <a:r>
                        <a:rPr lang="ru-RU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доля 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ипотеки </a:t>
                      </a:r>
                      <a:r>
                        <a:rPr lang="ru-RU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35%).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 конца </a:t>
                      </a:r>
                      <a:r>
                        <a:rPr lang="ru-RU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2011 г. 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наблюдается нестабильность финансового сектора и рост ставок по кредитам. Пока ситуацию нельзя назвать критичной, однако рост рынка ипотечного кредитования замедлился.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Инфляционные ожидания покупателей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Индекс текущей удовлетворенностью жизнью и индекс ожиданий изменения материального положения находятся на высоком уровне, однако, не растут с 2012г.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Обеспеченность населения жильем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Плавно растет небольшими </a:t>
                      </a:r>
                      <a:r>
                        <a:rPr lang="ru-RU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темпами.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Влияет 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рынок только в долгосрочном периоде.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Нулевое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3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Факторы предложения</a:t>
                      </a:r>
                    </a:p>
                  </a:txBody>
                  <a:tcPr marL="36983" marR="36983" marT="0" marB="0" vert="vert27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Количество продавцов и объем предложения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вторичном рынке жилья объем предложения в 1 пол. 2013г. на 30% больше, чем в 1 пол. 2012 г</a:t>
                      </a:r>
                      <a:r>
                        <a:rPr lang="ru-RU" sz="11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.; На </a:t>
                      </a: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первичном рынке объем вновь выходящих площадей превысил докризисный уровень, наблюдается высокая конкуренция среди застройщиков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Развитость банковской системы и </a:t>
                      </a:r>
                      <a:r>
                        <a:rPr lang="ru-RU" sz="11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др. </a:t>
                      </a:r>
                      <a:r>
                        <a:rPr lang="ru-RU" sz="11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инстр-в</a:t>
                      </a:r>
                      <a:r>
                        <a:rPr lang="ru-RU" sz="11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1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финанс-я</a:t>
                      </a:r>
                      <a:endParaRPr lang="ru-RU" sz="11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Наблюдаются высокие объемы банковского кредитования. Другие инструменты финансирования практически не получили развития в строительной отрасли. Способствует росту предложения.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Законодательная и нормативная база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Неясности с реализацией нового генплана в Перми остались, т.к. меняется политика в связи с приходом нового губернатора. В среднесрочной перспективе власти края намерены проводить политику увеличения объемов строительства и снижения цен на жилье, но пока эти мероприятия не реализованы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Ожидания продавцов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 положительные, однако, могут измениться при ухудшении ситуации на рынке жилья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1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Уровень издержек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Себестоимость строительства колеблется в отдельные периоды времени, но, в целом, уже три года находится примерно на одном уровне, разница между себестоимостью и ценой около 15 тыс. руб. /кв.м</a:t>
                      </a: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6983" marR="36983" marT="0" marB="0" anchor="ctr">
                    <a:lnL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ИЗМЕНЕНИЕ ФАКТОРОВ СПРОСА И ПРЕДЛОЖЕНИЯ НА РЕГИОНАЛЬНОМ РЫНКЕ ЖИЛЬЯ И ИХ ВЛИЯНИЕ НА ЦЕНЫ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9" name="Стрелка вниз 8"/>
          <p:cNvSpPr/>
          <p:nvPr/>
        </p:nvSpPr>
        <p:spPr>
          <a:xfrm>
            <a:off x="8172400" y="1268760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8172400" y="2996952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8460432" y="4005064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884368" y="4005064"/>
            <a:ext cx="431800" cy="371475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18" name="Стрелка вверх 17"/>
          <p:cNvSpPr/>
          <p:nvPr/>
        </p:nvSpPr>
        <p:spPr>
          <a:xfrm>
            <a:off x="8172400" y="2132856"/>
            <a:ext cx="433387" cy="360362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8172400" y="4509120"/>
            <a:ext cx="431800" cy="3698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8172400" y="6237312"/>
            <a:ext cx="431800" cy="36988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6" name="Стрелка вверх 25"/>
          <p:cNvSpPr/>
          <p:nvPr/>
        </p:nvSpPr>
        <p:spPr>
          <a:xfrm>
            <a:off x="8175501" y="1751459"/>
            <a:ext cx="433387" cy="360362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7" name="Стрелка вверх 26"/>
          <p:cNvSpPr/>
          <p:nvPr/>
        </p:nvSpPr>
        <p:spPr>
          <a:xfrm>
            <a:off x="8172400" y="5157192"/>
            <a:ext cx="433387" cy="360362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  <p:sp>
        <p:nvSpPr>
          <p:cNvPr id="28" name="Стрелка вверх 27"/>
          <p:cNvSpPr/>
          <p:nvPr/>
        </p:nvSpPr>
        <p:spPr>
          <a:xfrm>
            <a:off x="8160643" y="5769868"/>
            <a:ext cx="433387" cy="360362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10"/>
          <p:cNvGraphicFramePr>
            <a:graphicFrameLocks/>
          </p:cNvGraphicFramePr>
          <p:nvPr/>
        </p:nvGraphicFramePr>
        <p:xfrm>
          <a:off x="323528" y="764704"/>
          <a:ext cx="6624735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10"/>
          <p:cNvGraphicFramePr>
            <a:graphicFrameLocks/>
          </p:cNvGraphicFramePr>
          <p:nvPr/>
        </p:nvGraphicFramePr>
        <p:xfrm>
          <a:off x="323528" y="3717032"/>
          <a:ext cx="662473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ПРОГНОЗ СРЕДНЕЙ ЦЕНЫ ПРЕДЛОЖЕНИЯ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 ВТОРИЧНОМ РЫНКЕ ЖИЛЬЯ ПЕРМИ ДО 2016 г.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Собственная база данных ООО «Аналитический центр «КД-консалтинг»,	расчеты автора</a:t>
            </a:r>
            <a:endParaRPr lang="ru-RU" sz="1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76256" y="1052736"/>
            <a:ext cx="1593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Текущий прогноз</a:t>
            </a:r>
            <a:endParaRPr lang="ru-RU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76256" y="4005064"/>
            <a:ext cx="2143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Прогноз от июня 2011 г.</a:t>
            </a:r>
            <a:endParaRPr lang="ru-RU" sz="1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ПРОГНОЗ ОБЪЕМОВ ВВОДА МНОГОКВАРТИРНОГО ЖИЛЬЯ  И ОБЪЕМОВ РЕАЛИЗАЦИИ ЖИЛЬЯ В ПЕРМИ ДО 2016 г.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251520" y="908719"/>
          <a:ext cx="4536504" cy="279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4716016" y="3140968"/>
          <a:ext cx="4296635" cy="3227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Собственная база данных ООО «Аналитический центр «КД-консалтинг»,	расчеты автора</a:t>
            </a:r>
            <a:endParaRPr lang="ru-RU" sz="14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6309320"/>
            <a:ext cx="43559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Размер пузырька показывает объем реализации на рынке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Box 99"/>
          <p:cNvSpPr txBox="1"/>
          <p:nvPr/>
        </p:nvSpPr>
        <p:spPr>
          <a:xfrm>
            <a:off x="1043608" y="5929535"/>
            <a:ext cx="3278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Исходные данные первого уровня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Модель разработана </a:t>
            </a:r>
            <a:r>
              <a:rPr lang="ru-RU" sz="1400" i="1" dirty="0" err="1" smtClean="0">
                <a:latin typeface="Arial" pitchFamily="34" charset="0"/>
                <a:cs typeface="Arial" pitchFamily="34" charset="0"/>
              </a:rPr>
              <a:t>Стерником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Г.М. и неоднократно представлена на аналитических конференциях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885180" y="0"/>
            <a:ext cx="81513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СТРУКТУРА  ИМИТАЦИОННОЙ  БЛОЧНО-МОДУЛЬНОЙ  ИТЕРАЦИОННОЙ МОДЕЛИ С ОБР. СВЯЗЯМИ СТЕРНИКА Г.М.</a:t>
            </a: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39552" y="1052736"/>
            <a:ext cx="10081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М1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64288" y="1052736"/>
            <a:ext cx="10081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М5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1052736"/>
            <a:ext cx="10081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М4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1920" y="1052736"/>
            <a:ext cx="10081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М3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736" y="1052736"/>
            <a:ext cx="1008112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М2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5576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БЛОК 1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44208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БЛОК 4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БЛОК 3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99792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БЛОК 2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63688" y="4005064"/>
            <a:ext cx="50405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БЛОК 5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31840" y="5301208"/>
            <a:ext cx="23042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БЛОК 7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3688" y="4653136"/>
            <a:ext cx="50405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БЛОК 6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79512" y="2564904"/>
            <a:ext cx="79208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475656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164288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292080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419872" y="256490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8100392" y="2564904"/>
            <a:ext cx="0" cy="23762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6804248" y="494116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6804248" y="429309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16" idx="3"/>
            <a:endCxn id="15" idx="1"/>
          </p:cNvCxnSpPr>
          <p:nvPr/>
        </p:nvCxnSpPr>
        <p:spPr>
          <a:xfrm>
            <a:off x="5940152" y="321297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475656" y="3717032"/>
            <a:ext cx="56886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475656" y="3573016"/>
            <a:ext cx="0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419872" y="3573016"/>
            <a:ext cx="0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7164288" y="3573016"/>
            <a:ext cx="0" cy="14401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endCxn id="18" idx="0"/>
          </p:cNvCxnSpPr>
          <p:nvPr/>
        </p:nvCxnSpPr>
        <p:spPr>
          <a:xfrm>
            <a:off x="4283968" y="371703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20" idx="0"/>
          </p:cNvCxnSpPr>
          <p:nvPr/>
        </p:nvCxnSpPr>
        <p:spPr>
          <a:xfrm>
            <a:off x="4283968" y="44371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endCxn id="19" idx="0"/>
          </p:cNvCxnSpPr>
          <p:nvPr/>
        </p:nvCxnSpPr>
        <p:spPr>
          <a:xfrm>
            <a:off x="4283968" y="508518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4283968" y="573325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1043608" y="836712"/>
            <a:ext cx="6696744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endCxn id="7" idx="0"/>
          </p:cNvCxnSpPr>
          <p:nvPr/>
        </p:nvCxnSpPr>
        <p:spPr>
          <a:xfrm>
            <a:off x="1043608" y="836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6012160" y="836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4355976" y="836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2699792" y="836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7668344" y="8367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1331640" y="1844824"/>
            <a:ext cx="0" cy="72008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5868144" y="1844824"/>
            <a:ext cx="0" cy="72008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4644008" y="1844824"/>
            <a:ext cx="0" cy="72008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2987824" y="1844824"/>
            <a:ext cx="0" cy="72008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8604448" y="1484784"/>
            <a:ext cx="0" cy="324036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6804248" y="4077072"/>
            <a:ext cx="180020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6804248" y="4725144"/>
            <a:ext cx="1800200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flipH="1">
            <a:off x="8172400" y="1484784"/>
            <a:ext cx="432048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H="1">
            <a:off x="179512" y="2060848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899592" y="1844824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4211960" y="1844824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2555776" y="1844824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6300192" y="1844824"/>
            <a:ext cx="0" cy="21602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>
            <a:off x="6300192" y="2060848"/>
            <a:ext cx="20882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300192" y="2348880"/>
            <a:ext cx="20882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>
            <a:off x="6300192" y="23488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179512" y="2348880"/>
            <a:ext cx="40324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>
            <a:off x="4211960" y="23488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251520" y="5517232"/>
            <a:ext cx="2880320" cy="0"/>
          </a:xfrm>
          <a:prstGeom prst="line">
            <a:avLst/>
          </a:prstGeom>
          <a:ln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20" idx="1"/>
          </p:cNvCxnSpPr>
          <p:nvPr/>
        </p:nvCxnSpPr>
        <p:spPr>
          <a:xfrm flipH="1">
            <a:off x="251520" y="4869160"/>
            <a:ext cx="1512168" cy="0"/>
          </a:xfrm>
          <a:prstGeom prst="line">
            <a:avLst/>
          </a:prstGeom>
          <a:ln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18" idx="1"/>
          </p:cNvCxnSpPr>
          <p:nvPr/>
        </p:nvCxnSpPr>
        <p:spPr>
          <a:xfrm flipH="1">
            <a:off x="251520" y="4221088"/>
            <a:ext cx="1512168" cy="0"/>
          </a:xfrm>
          <a:prstGeom prst="line">
            <a:avLst/>
          </a:prstGeom>
          <a:ln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251520" y="2708920"/>
            <a:ext cx="0" cy="2808312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H="1">
            <a:off x="251520" y="2708920"/>
            <a:ext cx="6624736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1907704" y="27089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3" name="Прямая со стрелкой 92"/>
          <p:cNvCxnSpPr/>
          <p:nvPr/>
        </p:nvCxnSpPr>
        <p:spPr>
          <a:xfrm>
            <a:off x="3851920" y="27089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5724128" y="27089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6876256" y="2708920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H="1">
            <a:off x="4644008" y="6093296"/>
            <a:ext cx="792088" cy="0"/>
          </a:xfrm>
          <a:prstGeom prst="line">
            <a:avLst/>
          </a:prstGeom>
          <a:ln>
            <a:prstDash val="sysDash"/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 flipH="1">
            <a:off x="251520" y="609329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 flipH="1">
            <a:off x="251520" y="6381328"/>
            <a:ext cx="792088" cy="0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043608" y="6237312"/>
            <a:ext cx="32645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Исходные данные второго уровня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580112" y="5929535"/>
            <a:ext cx="1655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Обратные связи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5" name="Прямая со стрелкой 114"/>
          <p:cNvCxnSpPr/>
          <p:nvPr/>
        </p:nvCxnSpPr>
        <p:spPr>
          <a:xfrm flipH="1">
            <a:off x="4644008" y="638132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5580112" y="6237312"/>
            <a:ext cx="36584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Предварительные результаты расчета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МАКРОЭКОНОМИЧЕСКИЕ  ПАРАМЕТРЫ  (ВЕКТОРНЫЕ)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39552" y="1268760"/>
          <a:ext cx="8064616" cy="4208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1050620"/>
                <a:gridCol w="760954"/>
                <a:gridCol w="760954"/>
                <a:gridCol w="760954"/>
                <a:gridCol w="760954"/>
                <a:gridCol w="760954"/>
                <a:gridCol w="760954"/>
              </a:tblGrid>
              <a:tr h="55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Показатели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(базовый)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</a:tr>
              <a:tr h="5219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численность населения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млн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чел.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0,992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1,000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1,014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1,010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1,010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1,011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1,013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6766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Сценарий №1 Оптимистический (вероятность 20%)</a:t>
                      </a:r>
                      <a:endParaRPr lang="ru-RU" sz="1400" b="1" dirty="0">
                        <a:solidFill>
                          <a:schemeClr val="accent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669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темпы роста реальных располагаемых денежных доходов населения , %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5,0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темп инфляции,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10,2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8,7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7,8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6,3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5,6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43200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accent1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Сценарий №3 Реалистический (вероятность 70%)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темпы роста реальных располагаемых денежных доходов населения , %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-4,5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-6,0</a:t>
                      </a:r>
                    </a:p>
                  </a:txBody>
                  <a:tcPr marL="68580" marR="68580" marT="0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темп инфляции,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9552" y="5805264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Прогноз социально-экономического развития Перми на 2013 – 2015 гг.</a:t>
            </a:r>
          </a:p>
          <a:p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                  Программа социально-экономического развития Пермского края до 2016 г.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6597650"/>
            <a:ext cx="9144000" cy="2603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652" name="Прямоугольник 8"/>
          <p:cNvSpPr>
            <a:spLocks noChangeArrowheads="1"/>
          </p:cNvSpPr>
          <p:nvPr/>
        </p:nvSpPr>
        <p:spPr bwMode="auto">
          <a:xfrm>
            <a:off x="992684" y="188640"/>
            <a:ext cx="81513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МАКРОЭКОНОМИЧЕСКИЕ  ПАРАМЕТРЫ  (СКАЛЯРНЫЕ)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09" t="18102" r="75310" b="57968"/>
          <a:stretch>
            <a:fillRect/>
          </a:stretch>
        </p:blipFill>
        <p:spPr bwMode="auto">
          <a:xfrm>
            <a:off x="0" y="0"/>
            <a:ext cx="827584" cy="7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150"/>
            <a:ext cx="9144000" cy="90488"/>
          </a:xfrm>
          <a:prstGeom prst="rect">
            <a:avLst/>
          </a:prstGeom>
          <a:solidFill>
            <a:srgbClr val="A6A6A6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539552" y="5805264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u="sng" dirty="0" smtClean="0">
                <a:latin typeface="Arial" pitchFamily="34" charset="0"/>
                <a:cs typeface="Arial" pitchFamily="34" charset="0"/>
              </a:rPr>
              <a:t>Источник: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 Территориальный орган Федеральной службы государственной статистики по Пермскому краю, средства массовой информации</a:t>
            </a:r>
            <a:endParaRPr lang="ru-RU" sz="14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1484784"/>
          <a:ext cx="7920880" cy="34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62422"/>
                <a:gridCol w="1258458"/>
              </a:tblGrid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показатель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значение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>
                    <a:solidFill>
                      <a:schemeClr val="accent1"/>
                    </a:solidFill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среднее количество членов домохозяйства </a:t>
                      </a:r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ru-RU" sz="1400" baseline="-25000" dirty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чел.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2,75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коэффициент теневых доходов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Ктд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2,0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норма сбережения населения НС, %</a:t>
                      </a:r>
                      <a:endParaRPr lang="ru-RU" sz="1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40,0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среднедушевой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доход населения в базовом (2010) году, тыс. руб.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smtClean="0">
                          <a:latin typeface="Arial" pitchFamily="34" charset="0"/>
                          <a:cs typeface="Arial" pitchFamily="34" charset="0"/>
                        </a:rPr>
                        <a:t>33,6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превышение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над среднедушевым доходом среднего уровня дохода в 3-8-й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децильной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 группе (60% населения), раз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smtClean="0">
                          <a:latin typeface="Arial" pitchFamily="34" charset="0"/>
                          <a:cs typeface="Arial" pitchFamily="34" charset="0"/>
                        </a:rPr>
                        <a:t>0,53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превышение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над среднедушевым доходом среднего уровня дохода в 9-й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децильной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 группе (10% населения), раз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smtClean="0">
                          <a:latin typeface="Arial" pitchFamily="34" charset="0"/>
                          <a:cs typeface="Arial" pitchFamily="34" charset="0"/>
                        </a:rPr>
                        <a:t>1,15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  <a:tr h="54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превышение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над среднедушевым доходом среднего уровня дохода в 10-й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децильной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 группе (10% населения), раз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1,76</a:t>
                      </a:r>
                      <a:endParaRPr lang="ru-RU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6819" marR="66819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2468</Words>
  <Application>Microsoft Office PowerPoint</Application>
  <PresentationFormat>Экран (4:3)</PresentationFormat>
  <Paragraphs>402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pechenkina</dc:creator>
  <cp:lastModifiedBy>lenovo</cp:lastModifiedBy>
  <cp:revision>127</cp:revision>
  <dcterms:created xsi:type="dcterms:W3CDTF">2013-09-10T07:56:19Z</dcterms:created>
  <dcterms:modified xsi:type="dcterms:W3CDTF">2013-09-17T08:47:51Z</dcterms:modified>
</cp:coreProperties>
</file>