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8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4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image" Target="../media/image39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image" Target="../media/image42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image" Target="../media/image45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4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964488" cy="1470025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Комитета по аналитике и консалтингу 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2015-2016 год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7424" y="627062"/>
            <a:ext cx="1528911" cy="14337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419872" y="5157192"/>
            <a:ext cx="2414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Москва, 16.06.2016 -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7710" y="43934"/>
            <a:ext cx="86285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2. Объем предложения на рынке продажи квартир в Московском регионе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14338" y="654050"/>
          <a:ext cx="8343900" cy="2878138"/>
        </p:xfrm>
        <a:graphic>
          <a:graphicData uri="http://schemas.openxmlformats.org/presentationml/2006/ole">
            <p:oleObj spid="_x0000_s22530" name="Диаграмма" r:id="rId3" imgW="8359200" imgH="2880360" progId="MSGraph.Chart.8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71488" y="3648075"/>
          <a:ext cx="8286750" cy="3013075"/>
        </p:xfrm>
        <a:graphic>
          <a:graphicData uri="http://schemas.openxmlformats.org/presentationml/2006/ole">
            <p:oleObj spid="_x0000_s22533" name="Диаграмма" r:id="rId4" imgW="8305848" imgH="301752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27025" y="3262313"/>
          <a:ext cx="8624888" cy="3157537"/>
        </p:xfrm>
        <a:graphic>
          <a:graphicData uri="http://schemas.openxmlformats.org/presentationml/2006/ole">
            <p:oleObj spid="_x0000_s23556" name="Диаграмма" r:id="rId3" imgW="8641080" imgH="3162228" progId="MSGraph.Chart.8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79512" y="332656"/>
          <a:ext cx="8788400" cy="2781300"/>
        </p:xfrm>
        <a:graphic>
          <a:graphicData uri="http://schemas.openxmlformats.org/presentationml/2006/ole">
            <p:oleObj spid="_x0000_s23557" name="Диаграмма" r:id="rId4" imgW="8808696" imgH="278892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79388" y="3284538"/>
          <a:ext cx="8729662" cy="3378200"/>
        </p:xfrm>
        <a:graphic>
          <a:graphicData uri="http://schemas.openxmlformats.org/presentationml/2006/ole">
            <p:oleObj spid="_x0000_s24578" name="Диаграмма" r:id="rId3" imgW="8747784" imgH="3383280" progId="MSGraph.Chart.8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23528" y="260648"/>
          <a:ext cx="8326437" cy="2982913"/>
        </p:xfrm>
        <a:graphic>
          <a:graphicData uri="http://schemas.openxmlformats.org/presentationml/2006/ole">
            <p:oleObj spid="_x0000_s24579" name="Диаграмма" r:id="rId4" imgW="8343864" imgH="298711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79512" y="116632"/>
          <a:ext cx="8682037" cy="2233613"/>
        </p:xfrm>
        <a:graphic>
          <a:graphicData uri="http://schemas.openxmlformats.org/presentationml/2006/ole">
            <p:oleObj spid="_x0000_s25602" name="Диаграмма" r:id="rId3" imgW="8701992" imgH="2240280" progId="MSGraph.Chart.8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51520" y="2348880"/>
          <a:ext cx="8632825" cy="2070100"/>
        </p:xfrm>
        <a:graphic>
          <a:graphicData uri="http://schemas.openxmlformats.org/presentationml/2006/ole">
            <p:oleObj spid="_x0000_s25603" name="Диаграмма" r:id="rId4" imgW="8656416" imgH="2064948" progId="MSGraph.Chart.8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51520" y="4437112"/>
          <a:ext cx="8682038" cy="2232025"/>
        </p:xfrm>
        <a:graphic>
          <a:graphicData uri="http://schemas.openxmlformats.org/presentationml/2006/ole">
            <p:oleObj spid="_x0000_s25604" name="Диаграмма" r:id="rId5" imgW="8701992" imgH="224028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39552" y="116632"/>
            <a:ext cx="8280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3. Анализ структуры предложения квартир на рынке жилой недвижимости Московского региона (апрель 2016)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51520" y="908720"/>
          <a:ext cx="2752725" cy="2733675"/>
        </p:xfrm>
        <a:graphic>
          <a:graphicData uri="http://schemas.openxmlformats.org/presentationml/2006/ole">
            <p:oleObj spid="_x0000_s26626" name="Диаграмма" r:id="rId3" imgW="2758536" imgH="2735652" progId="MSGraph.Chart.8">
              <p:embed/>
            </p:oleObj>
          </a:graphicData>
        </a:graphic>
      </p:graphicFrame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128963" y="904875"/>
          <a:ext cx="2578100" cy="2733675"/>
        </p:xfrm>
        <a:graphic>
          <a:graphicData uri="http://schemas.openxmlformats.org/presentationml/2006/ole">
            <p:oleObj spid="_x0000_s26632" name="Диаграмма" r:id="rId4" imgW="2583144" imgH="2735652" progId="MSGraph.Chart.8">
              <p:embed/>
            </p:oleObj>
          </a:graphicData>
        </a:graphic>
      </p:graphicFrame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5796136" y="908720"/>
          <a:ext cx="2952328" cy="2695575"/>
        </p:xfrm>
        <a:graphic>
          <a:graphicData uri="http://schemas.openxmlformats.org/presentationml/2006/ole">
            <p:oleObj spid="_x0000_s26634" name="Диаграмма" r:id="rId5" imgW="2804112" imgH="2697480" progId="MSGraph.Chart.8">
              <p:embed/>
            </p:oleObj>
          </a:graphicData>
        </a:graphic>
      </p:graphicFrame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327025" y="3849688"/>
          <a:ext cx="2695575" cy="2560637"/>
        </p:xfrm>
        <a:graphic>
          <a:graphicData uri="http://schemas.openxmlformats.org/presentationml/2006/ole">
            <p:oleObj spid="_x0000_s26636" name="Диаграмма" r:id="rId6" imgW="2697408" imgH="2567868" progId="MSGraph.Chart.8">
              <p:embed/>
            </p:oleObj>
          </a:graphicData>
        </a:graphic>
      </p:graphicFrame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3138488" y="3868738"/>
          <a:ext cx="2585640" cy="2425700"/>
        </p:xfrm>
        <a:graphic>
          <a:graphicData uri="http://schemas.openxmlformats.org/presentationml/2006/ole">
            <p:oleObj spid="_x0000_s26638" name="Диаграмма" r:id="rId7" imgW="2430864" imgH="2430708" progId="MSGraph.Chart.8">
              <p:embed/>
            </p:oleObj>
          </a:graphicData>
        </a:graphic>
      </p:graphicFrame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5868144" y="3789040"/>
          <a:ext cx="2897188" cy="2459632"/>
        </p:xfrm>
        <a:graphic>
          <a:graphicData uri="http://schemas.openxmlformats.org/presentationml/2006/ole">
            <p:oleObj spid="_x0000_s26640" name="Диаграмма" r:id="rId8" imgW="2903256" imgH="235458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179512" y="476672"/>
          <a:ext cx="2830513" cy="2667000"/>
        </p:xfrm>
        <a:graphic>
          <a:graphicData uri="http://schemas.openxmlformats.org/presentationml/2006/ole">
            <p:oleObj spid="_x0000_s27649" name="Диаграмма" r:id="rId3" imgW="2834568" imgH="2674620" progId="MSGraph.Chart.8">
              <p:embed/>
            </p:oleObj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3128963" y="476672"/>
          <a:ext cx="2944812" cy="2641178"/>
        </p:xfrm>
        <a:graphic>
          <a:graphicData uri="http://schemas.openxmlformats.org/presentationml/2006/ole">
            <p:oleObj spid="_x0000_s27651" name="Диаграмма" r:id="rId4" imgW="2949048" imgH="2720340" progId="MSGraph.Chart.8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6189663" y="404813"/>
          <a:ext cx="2790825" cy="2733675"/>
        </p:xfrm>
        <a:graphic>
          <a:graphicData uri="http://schemas.openxmlformats.org/presentationml/2006/ole">
            <p:oleObj spid="_x0000_s27653" name="Диаграмма" r:id="rId5" imgW="2796552" imgH="2735652" progId="MSGraph.Chart.8">
              <p:embed/>
            </p:oleObj>
          </a:graphicData>
        </a:graphic>
      </p:graphicFrame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1347788" y="3590925"/>
          <a:ext cx="2992437" cy="2743200"/>
        </p:xfrm>
        <a:graphic>
          <a:graphicData uri="http://schemas.openxmlformats.org/presentationml/2006/ole">
            <p:oleObj spid="_x0000_s27655" name="Диаграмма" r:id="rId6" imgW="3002184" imgH="2750748" progId="MSGraph.Chart.8">
              <p:embed/>
            </p:oleObj>
          </a:graphicData>
        </a:graphic>
      </p:graphicFrame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4629150" y="3676650"/>
          <a:ext cx="2965450" cy="2522538"/>
        </p:xfrm>
        <a:graphic>
          <a:graphicData uri="http://schemas.openxmlformats.org/presentationml/2006/ole">
            <p:oleObj spid="_x0000_s27657" name="Диаграмма" r:id="rId7" imgW="2971728" imgH="252991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6" y="188640"/>
            <a:ext cx="83529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4. Объем поглощения квартир на рынке жилой недвижимости Московского региона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50825" y="981075"/>
          <a:ext cx="8556625" cy="2705100"/>
        </p:xfrm>
        <a:graphic>
          <a:graphicData uri="http://schemas.openxmlformats.org/presentationml/2006/ole">
            <p:oleObj spid="_x0000_s28674" name="Диаграмма" r:id="rId3" imgW="8572608" imgH="2712792" progId="MSGraph.Chart.8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27025" y="3792538"/>
          <a:ext cx="8509000" cy="2705100"/>
        </p:xfrm>
        <a:graphic>
          <a:graphicData uri="http://schemas.openxmlformats.org/presentationml/2006/ole">
            <p:oleObj spid="_x0000_s28676" name="Диаграмма" r:id="rId4" imgW="8526816" imgH="271279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27025" y="3282950"/>
          <a:ext cx="8355013" cy="3195638"/>
        </p:xfrm>
        <a:graphic>
          <a:graphicData uri="http://schemas.openxmlformats.org/presentationml/2006/ole">
            <p:oleObj spid="_x0000_s29699" name="Диаграмма" r:id="rId3" imgW="8374320" imgH="3200400" progId="MSGraph.Chart.8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51520" y="260648"/>
          <a:ext cx="8421688" cy="2828925"/>
        </p:xfrm>
        <a:graphic>
          <a:graphicData uri="http://schemas.openxmlformats.org/presentationml/2006/ole">
            <p:oleObj spid="_x0000_s29700" name="Диаграмма" r:id="rId4" imgW="8443008" imgH="283464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50825" y="336550"/>
          <a:ext cx="8585200" cy="2589213"/>
        </p:xfrm>
        <a:graphic>
          <a:graphicData uri="http://schemas.openxmlformats.org/presentationml/2006/ole">
            <p:oleObj spid="_x0000_s30722" name="Диаграмма" r:id="rId3" imgW="8595288" imgH="2598492" progId="MSGraph.Chart.8">
              <p:embed/>
            </p:oleObj>
          </a:graphicData>
        </a:graphic>
      </p:graphicFrame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617663" y="3098800"/>
          <a:ext cx="5842000" cy="3581400"/>
        </p:xfrm>
        <a:graphic>
          <a:graphicData uri="http://schemas.openxmlformats.org/presentationml/2006/ole">
            <p:oleObj spid="_x0000_s30723" name="Диаграмма" r:id="rId4" imgW="5852088" imgH="358902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95536" y="188640"/>
            <a:ext cx="86409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5. Анализ ценовой ситуации на рынке продажи жилой недвижимости Московского региона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27025" y="904875"/>
          <a:ext cx="8374063" cy="2800350"/>
        </p:xfrm>
        <a:graphic>
          <a:graphicData uri="http://schemas.openxmlformats.org/presentationml/2006/ole">
            <p:oleObj spid="_x0000_s31746" name="Диаграмма" r:id="rId3" imgW="8389656" imgH="2804232" progId="MSGraph.Chart.8">
              <p:embed/>
            </p:oleObj>
          </a:graphicData>
        </a:graphic>
      </p:graphicFrame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50825" y="3773488"/>
          <a:ext cx="8459788" cy="2878137"/>
        </p:xfrm>
        <a:graphic>
          <a:graphicData uri="http://schemas.openxmlformats.org/presentationml/2006/ole">
            <p:oleObj spid="_x0000_s31748" name="Диаграмма" r:id="rId4" imgW="8488584" imgH="288036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476672"/>
            <a:ext cx="856895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 комитета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Г.М., председатель комитета, управляющий партнер ООО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Консалтинг».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Карамаликов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Ю.И., зам. председателя комитета, директор по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бизнес-коммуникациям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Группы компаний "МИЭЛЬ".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Головина М.Б., член комитета, руководитель отдела маркетинга Корпорации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Баркли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Шарова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Т.В, член комитета, 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уководитель департамента проектного консалтинга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БЕСТ-Новострой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Шарыгина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О.Ю., член комитета, управляющий директор департамента Управления активами NAI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Becar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250825" y="336550"/>
          <a:ext cx="8488363" cy="3032125"/>
        </p:xfrm>
        <a:graphic>
          <a:graphicData uri="http://schemas.openxmlformats.org/presentationml/2006/ole">
            <p:oleObj spid="_x0000_s32769" name="Диаграмма" r:id="rId3" imgW="8503920" imgH="3040380" progId="MSGraph.Chart.8">
              <p:embed/>
            </p:oleObj>
          </a:graphicData>
        </a:graphic>
      </p:graphicFrame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27025" y="3503613"/>
          <a:ext cx="8393113" cy="3098800"/>
        </p:xfrm>
        <a:graphic>
          <a:graphicData uri="http://schemas.openxmlformats.org/presentationml/2006/ole">
            <p:oleObj spid="_x0000_s32771" name="Диаграмма" r:id="rId4" imgW="8412552" imgH="311650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150710" y="43934"/>
            <a:ext cx="684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6. Стоимость найма на рынке аренды квартир в Москве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597025" y="615950"/>
          <a:ext cx="5881688" cy="2743200"/>
        </p:xfrm>
        <a:graphic>
          <a:graphicData uri="http://schemas.openxmlformats.org/presentationml/2006/ole">
            <p:oleObj spid="_x0000_s33794" name="Диаграмма" r:id="rId3" imgW="5890320" imgH="2750748" progId="MSGraph.Chart.8">
              <p:embed/>
            </p:oleObj>
          </a:graphicData>
        </a:graphic>
      </p:graphicFrame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82563" y="3570288"/>
          <a:ext cx="4206875" cy="2994025"/>
        </p:xfrm>
        <a:graphic>
          <a:graphicData uri="http://schemas.openxmlformats.org/presentationml/2006/ole">
            <p:oleObj spid="_x0000_s33796" name="Диаграмма" r:id="rId4" imgW="4213944" imgH="3002208" progId="MSGraph.Chart.8">
              <p:embed/>
            </p:oleObj>
          </a:graphicData>
        </a:graphic>
      </p:graphicFrame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4572000" y="3570288"/>
          <a:ext cx="4197350" cy="2974975"/>
        </p:xfrm>
        <a:graphic>
          <a:graphicData uri="http://schemas.openxmlformats.org/presentationml/2006/ole">
            <p:oleObj spid="_x0000_s33798" name="Диаграмма" r:id="rId5" imgW="4206168" imgH="297934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1331640" y="3501008"/>
          <a:ext cx="2916238" cy="2454275"/>
        </p:xfrm>
        <a:graphic>
          <a:graphicData uri="http://schemas.openxmlformats.org/presentationml/2006/ole">
            <p:oleObj spid="_x0000_s34817" name="Диаграмма" r:id="rId3" imgW="2926152" imgH="2461332" progId="MSGraph.Chart.8">
              <p:embed/>
            </p:oleObj>
          </a:graphicData>
        </a:graphic>
      </p:graphicFrame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4788024" y="3429000"/>
          <a:ext cx="2840038" cy="2454275"/>
        </p:xfrm>
        <a:graphic>
          <a:graphicData uri="http://schemas.openxmlformats.org/presentationml/2006/ole">
            <p:oleObj spid="_x0000_s34819" name="Диаграмма" r:id="rId4" imgW="2842344" imgH="2461332" progId="MSGraph.Chart.8">
              <p:embed/>
            </p:oleObj>
          </a:graphicData>
        </a:graphic>
      </p:graphicFrame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3131840" y="620688"/>
          <a:ext cx="2927350" cy="2386012"/>
        </p:xfrm>
        <a:graphic>
          <a:graphicData uri="http://schemas.openxmlformats.org/presentationml/2006/ole">
            <p:oleObj spid="_x0000_s34821" name="Диаграмма" r:id="rId5" imgW="2933712" imgH="239275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0" y="764704"/>
          <a:ext cx="8672513" cy="2849562"/>
        </p:xfrm>
        <a:graphic>
          <a:graphicData uri="http://schemas.openxmlformats.org/presentationml/2006/ole">
            <p:oleObj spid="_x0000_s35841" name="Диаграмма" r:id="rId3" imgW="8694432" imgH="2857500" progId="MSGraph.Chart.8">
              <p:embed/>
            </p:oleObj>
          </a:graphicData>
        </a:graphic>
      </p:graphicFrame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250825" y="3744913"/>
          <a:ext cx="4041775" cy="2743200"/>
        </p:xfrm>
        <a:graphic>
          <a:graphicData uri="http://schemas.openxmlformats.org/presentationml/2006/ole">
            <p:oleObj spid="_x0000_s35843" name="Диаграмма" r:id="rId4" imgW="4053888" imgH="2750748" progId="MSGraph.Chart.8">
              <p:embed/>
            </p:oleObj>
          </a:graphicData>
        </a:graphic>
      </p:graphicFrame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4505325" y="3754438"/>
          <a:ext cx="4330700" cy="2733675"/>
        </p:xfrm>
        <a:graphic>
          <a:graphicData uri="http://schemas.openxmlformats.org/presentationml/2006/ole">
            <p:oleObj spid="_x0000_s35845" name="Диаграмма" r:id="rId5" imgW="4343328" imgH="2735652" progId="MSGraph.Chart.8">
              <p:embed/>
            </p:oleObj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51519" y="0"/>
            <a:ext cx="88924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7. Полные и удельные цены предложения на рынке продажи загородной недвижимости в Московском регионе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51520" y="188640"/>
          <a:ext cx="8556625" cy="3011487"/>
        </p:xfrm>
        <a:graphic>
          <a:graphicData uri="http://schemas.openxmlformats.org/presentationml/2006/ole">
            <p:oleObj spid="_x0000_s36866" name="Диаграмма" r:id="rId3" imgW="8572608" imgH="3017520" progId="MSGraph.Chart.8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95288" y="3378200"/>
          <a:ext cx="8374062" cy="3003550"/>
        </p:xfrm>
        <a:graphic>
          <a:graphicData uri="http://schemas.openxmlformats.org/presentationml/2006/ole">
            <p:oleObj spid="_x0000_s36867" name="Диаграмма" r:id="rId4" imgW="8389656" imgH="300997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179512" y="188640"/>
          <a:ext cx="8758238" cy="6334125"/>
        </p:xfrm>
        <a:graphic>
          <a:graphicData uri="http://schemas.openxmlformats.org/presentationml/2006/ole">
            <p:oleObj spid="_x0000_s37889" name="Диаграмма" r:id="rId3" imgW="8778240" imgH="6347532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250825" y="260350"/>
          <a:ext cx="8575675" cy="5995988"/>
        </p:xfrm>
        <a:graphic>
          <a:graphicData uri="http://schemas.openxmlformats.org/presentationml/2006/ole">
            <p:oleObj spid="_x0000_s38913" name="Диаграмма" r:id="rId3" imgW="8603064" imgH="601218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Подготовка и проведение обучающих семинаров (совместно с комитетом по обучению)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Проведено 2 семинара по теме «Анализ рынка недвижимости для профессионалов: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12-14 ноября 2015 г. – блок 002 «Факторы ценообразования и закономерности функционирования рынка недвижимости»;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28-30 апреля – блок 003 «Методы углубленного исследования и прогнозирования рынка недвижимости».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Присутствовали слушатели из Москвы, Санкт-Петербурга, Екатеринбурга, Новосибирска, Рязани, Омска, Челябинска, Казани, Шахт Ростовской области.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Проведение сертификации аналитиков рынка недвижимости (совместно с отделом сертификации)</a:t>
            </a: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Создана совместно с Общероссийским общественным объединением «Деловая Россия» система сертификации аналитиков рынка недвижимости.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Разработано Положение о сертификации и другие руководящие документы.</a:t>
            </a:r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Сформирована Комиссия по сертификации в составе: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Данилов-Даниэльян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Антон Викторович, сопредседатель, председатель Федерального  межотраслевого совета «Деловой России» -  председатель комиссии.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Антипина Наталья Николаевна, первый заместитель Министра строительства и жилищно-коммунального хозяйства Российской Федерации - член комиссии.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Николаева Елена Леонидовна, первый заместитель председателя комитета Государственной Думы по жилищной политике и ЖКХ - член комиссии.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Плутник Александр Альбертович, Генеральный директор АО «АИЖК» - член комиссии.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Геннадий Моисеевич, председатель Комитета МАР по аналитике и консалтингу – член комиссии (эксперт).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Лупашко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Анна Ивановна, председатель отраслевого отделения по недвижимости ООО «Деловая Россия», вице-президент МАР - ответственный секретарь комиссии.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5894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Состоялось 2 заседания комиссии, в результате которых присвоено звание сертифицированных аналитиков рынка недвижимости: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Аверьянову Алексею Руслановичу, генеральному директору ООО «Веско Групп», г. Москва (статус – САКРН).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Герасименко Галине Игоревне, менеджеру по маркетингу ООО «Агентство печати и информации», г. Рязань (статус – ААРН).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3.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Мазырину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Михаилу Борисовичу, независимому аналитику, г. Рязань (статус – ААРН).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Франк Людмиле Анатольевне, ведущему специалисту Агентства независимой оценки "Аргумент", г. Новосибирск (статус – ААРН).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Баландиной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Ольге Федоровне, аналитику ООО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Йеллоустоун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девелопмент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», г. Челябинск (статус – ААРН).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Сергею Геннадьевичу, генеральному директору ООО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Консалтинг», профессору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Финуниверситета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 Правительстве РФ, г. Москва (статус – САЭРН).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51520" y="476672"/>
            <a:ext cx="8712968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работы комитета в 2015-2016 году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Подготовка и публикация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консенсус-оценок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индикаторов рынка недвижимости Московского региона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Подготовка и проведение обучающих семинаров (совместно с комитетом по обучению)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Проведение сертификации аналитиков рынка недвижимости (совместно с отделом сертификации)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Медиа-активность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(выступления членов комитета на конференциях, форумах по недвижимости, публикации в СМИ от имени МАР)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Методическая деятельность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Медиа-активность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(выступления членов комитета на конференциях, форумах по недвижимости, публикации в СМИ от имени МАР)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Члены комитета активно участвовали в конференциях и форумах, от имени МАР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модерировали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мероприятия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Карамаликов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Ю.И.,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Г.М.) и выступали с докладами:</a:t>
            </a:r>
          </a:p>
          <a:p>
            <a:pPr indent="457200"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Аналитической конференции МАР в августе 2015 г.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Кармаликов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Ю.И.);</a:t>
            </a:r>
          </a:p>
          <a:p>
            <a:pPr indent="457200"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Всероссийском жилищном конгрессе в Санкт-Петербурге в октябре 2015 г.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Г.М.);</a:t>
            </a:r>
          </a:p>
          <a:p>
            <a:pPr indent="457200"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конференции TREFI в ноябре 2015 г.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Карамаликов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Ю.И.,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Шарова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Т.В.);</a:t>
            </a:r>
          </a:p>
          <a:p>
            <a:pPr indent="457200"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пресс-конференции МАР в декабре 2015 г.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Карамаликов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Ю.И.,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Г.М.);</a:t>
            </a:r>
          </a:p>
          <a:p>
            <a:pPr indent="457200"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Круглом столе МАР в марте 2016 г.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404664"/>
            <a:ext cx="8496944" cy="2540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Обзоры рынка недвижимости Москвы и России за 3 квартал 2015 года, за 2015 год, подготовленные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 с участием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С.Г., от имени МАР публиковались в журнале «Эксперт», на сайтах МАР, РГР, «Деловой России»,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realtymarket.ru,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 также в интервью Интернет-изданиям в Санкт-Петербурге, Екатеринбурге, Тюмени, Омске, Рязани, Новосибирске.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9694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Методическая деятельность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72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С.Г. разработана пионерская методика оценки среднерыночной доходности инвестиций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девелопмент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жилой недвижимости и апробирована на примере Москвы. Предполагается выступление с докладом на Аналитической конференции МАР в августе 2016 года. Статья направлена для публикации в журнал РАН «Проблемы прогнозирования».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следующем году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предполагается:</a:t>
            </a:r>
          </a:p>
          <a:p>
            <a:pPr indent="457200" algn="jus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привлечь к участию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консенсус-оценке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новых участников, расширить перечень анализируемых сегментов рынка и показателей;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добиться увеличения потока заявлений на сертификацию;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увеличить количество проводимых семинаров до четырех;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активизировать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медиа-активность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членов комитета;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развивать методическую работу с участием членов комитета;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изучить возможность создания на сайте МАР публичного графика индикаторов рынка недвижимости Московского региона (аналогичного РГР).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2758" y="1124744"/>
            <a:ext cx="4749825" cy="323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850"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www.realtymarket.ru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+7(964)556-72-32 </a:t>
            </a:r>
          </a:p>
          <a:p>
            <a:pPr indent="450850"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Подготовка и публикация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консенсус-оценок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индикаторов рынка недвижимости Московского региона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79512" y="853262"/>
            <a:ext cx="849694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Целью работы - согласование результатов мониторинга сегментов рынка компаниями, имеющими аналитические подразделения и проводящими регулярный мониторинг, для информирования компаний – членов МАР, других заинтересованных организаций и населения.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ежемесячного мониторинга представлены компаниями: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МИЭЛЬ-Новостройки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(Новиков Г.А., руководитель департамента аналитики и консалтинга) - первичный рынок жилья Москвы и Московской области.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ГК «МИЭЛЬ» (Витязева О.Ю.,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руководитель аналитического отдела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Департамента маркетинга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– вторичный рынок жилья Москвы и Московской области.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Консалтинг»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С.Г., гендиректор) – первичный и вторичный рынок жилья Москвы и Московской области.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«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МИЭЛЬ-Аренда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(Жукова М.В., директор департамента аренды) – рынок аренды квартир в Москве.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ГК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Vesco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Consulting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(Аверьянов А.Р., гендиректор) - первичный рынок продажи квартир в малоэтажных жилых комплексах (загородный формат) и индивидуальных объектов (коттеджей,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таунхаусов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земельных участков).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БЕСТ-Новострой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(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Шарова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Т.В., р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уководитель департамента проектного консалтинга) – первичный рынок жилья Москвы (поквартально).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0" y="1556793"/>
          <a:ext cx="8856984" cy="3169920"/>
        </p:xfrm>
        <a:graphic>
          <a:graphicData uri="http://schemas.openxmlformats.org/drawingml/2006/table">
            <a:tbl>
              <a:tblPr/>
              <a:tblGrid>
                <a:gridCol w="1152130"/>
                <a:gridCol w="1008112"/>
                <a:gridCol w="936104"/>
                <a:gridCol w="1008112"/>
                <a:gridCol w="936104"/>
                <a:gridCol w="1008112"/>
                <a:gridCol w="1080120"/>
                <a:gridCol w="864096"/>
                <a:gridCol w="864094"/>
              </a:tblGrid>
              <a:tr h="22802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Средняя удельная цена предложения квартир, тыс. руб./кв. м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Старая Москва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Новая Москва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Большая Москва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Calibri"/>
                          <a:cs typeface="Times New Roman"/>
                        </a:rPr>
                        <a:t>Мособласть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Первич.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Вторич.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Первич.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Вторич.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Первич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Вторич.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Первич.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Вторич.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Сен.15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222,9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229,2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102,2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118,3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190,5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226,0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93,9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Окт.15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218,4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227,3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103,7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117,5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188,2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224,4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80,3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92,9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Ноя.15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212,1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225,5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103,1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116,6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186,9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222,5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80,1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91,7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Дек.15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205,7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221,5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104,0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114,9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182,6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218,5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90,9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Янв.16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206,9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218,7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104,7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115,4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184,3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215,9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81,7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88,2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Фев.16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209,0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217,4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104,0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116,0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185,2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214,8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79,4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87,5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Мар.16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207,8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213,7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104,9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115,7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186,8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211,0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83,2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87,3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Апр.16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208,4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212,5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104,7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117,4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186,9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209,8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81,6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86,1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Май.16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201,7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212,7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102,7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118,1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182,7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210,1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85,1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85,1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Изменение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-3,2%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0,1%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-1,9%</a:t>
                      </a:r>
                      <a:endParaRPr lang="ru-RU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0,6%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-2,2%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0,1%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+4,3%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-1,1%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876" marR="65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83568" y="173252"/>
            <a:ext cx="813690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исследования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1. Основные ценовые индикаторы на рынке продажи жилой недвижимости в Московском регионе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692696"/>
          <a:ext cx="8640960" cy="3169920"/>
        </p:xfrm>
        <a:graphic>
          <a:graphicData uri="http://schemas.openxmlformats.org/drawingml/2006/table">
            <a:tbl>
              <a:tblPr/>
              <a:tblGrid>
                <a:gridCol w="1191242"/>
                <a:gridCol w="1070146"/>
                <a:gridCol w="1026026"/>
                <a:gridCol w="846730"/>
                <a:gridCol w="898359"/>
                <a:gridCol w="898359"/>
                <a:gridCol w="860810"/>
                <a:gridCol w="924644"/>
                <a:gridCol w="924644"/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Средние полные цены предложения квартир,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млн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руб.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Москва Старая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Москва Новая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Москва Большая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Мособласть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Первич.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Вторич.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Первич.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Вторич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Первич.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Вторич.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Первич.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Вторич.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Сен.15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15,710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15,720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6,038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6,796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12,990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15,468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4,433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5,361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Окт.15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15,063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15,547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6,196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6,762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12,516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15,309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4,411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5,267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Ноя.15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14,304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15,445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6,151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6,606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12,083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15,206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4,451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5,220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Дек.15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13,824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15,196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6,118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6,521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11,892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14,952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4,479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5,157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Янв.16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13,968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15,004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6,197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6,520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12,067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14,771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4,516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4,971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Фев.16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14,226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14,870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6,150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6,623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12,191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14,654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4,347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4,912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Мар.16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14,206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14,603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6,225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6,630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12,387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14,384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4,608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4,867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Апр.16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14,105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6,222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6,640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12,300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14,2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5,222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Май.16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Изменение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-0,7%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-0,1%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-0,7%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13,3%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-1,2%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241300" y="471488"/>
          <a:ext cx="8613775" cy="5640387"/>
        </p:xfrm>
        <a:graphic>
          <a:graphicData uri="http://schemas.openxmlformats.org/presentationml/2006/ole">
            <p:oleObj spid="_x0000_s19457" name="Диаграмма" r:id="rId3" imgW="8633520" imgH="565396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65125" y="461963"/>
          <a:ext cx="8470900" cy="5727700"/>
        </p:xfrm>
        <a:graphic>
          <a:graphicData uri="http://schemas.openxmlformats.org/presentationml/2006/ole">
            <p:oleObj spid="_x0000_s20481" name="Диаграмма" r:id="rId3" imgW="8481024" imgH="572254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201613" y="461963"/>
          <a:ext cx="4178300" cy="5564187"/>
        </p:xfrm>
        <a:graphic>
          <a:graphicData uri="http://schemas.openxmlformats.org/presentationml/2006/ole">
            <p:oleObj spid="_x0000_s21505" name="Диаграмма" r:id="rId3" imgW="4183488" imgH="5577840" progId="MSGraph.Chart.8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619625" y="549275"/>
          <a:ext cx="4187825" cy="5456238"/>
        </p:xfrm>
        <a:graphic>
          <a:graphicData uri="http://schemas.openxmlformats.org/presentationml/2006/ole">
            <p:oleObj spid="_x0000_s21507" name="Диаграмма" r:id="rId4" imgW="4198608" imgH="5478852" progId="MSGraph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1232</Words>
  <Application>Microsoft Office PowerPoint</Application>
  <PresentationFormat>Экран (4:3)</PresentationFormat>
  <Paragraphs>293</Paragraphs>
  <Slides>34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Тема Office</vt:lpstr>
      <vt:lpstr>Диаграмма</vt:lpstr>
      <vt:lpstr>Стерник Г.М.  Отчет Комитета по аналитике и консалтингу  за 2015-2016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Комитета по аналитике и консалтингу МАР за 2015-2016 год</dc:title>
  <dc:creator>Геннадий Моисеевич</dc:creator>
  <cp:lastModifiedBy>lenovo</cp:lastModifiedBy>
  <cp:revision>56</cp:revision>
  <dcterms:created xsi:type="dcterms:W3CDTF">2016-06-13T08:19:08Z</dcterms:created>
  <dcterms:modified xsi:type="dcterms:W3CDTF">2016-06-17T13:17:20Z</dcterms:modified>
</cp:coreProperties>
</file>