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.Mikhnatkina" initials="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688"/>
    <a:srgbClr val="13418B"/>
    <a:srgbClr val="8E9EC0"/>
    <a:srgbClr val="768DB6"/>
    <a:srgbClr val="6078A8"/>
    <a:srgbClr val="1B3E83"/>
    <a:srgbClr val="DAE6FA"/>
    <a:srgbClr val="5488C8"/>
    <a:srgbClr val="6699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199" autoAdjust="0"/>
  </p:normalViewPr>
  <p:slideViewPr>
    <p:cSldViewPr snapToGrid="0" snapToObjects="1">
      <p:cViewPr>
        <p:scale>
          <a:sx n="100" d="100"/>
          <a:sy n="100" d="100"/>
        </p:scale>
        <p:origin x="-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238" y="-96"/>
      </p:cViewPr>
      <p:guideLst>
        <p:guide orient="horz" pos="3128"/>
        <p:guide pos="214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518C1DA-5ACB-48AE-9D79-DFB6C3A3070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1D39157-33C4-4E3B-9723-E88B30501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9" y="0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231"/>
            <a:ext cx="5438783" cy="446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0856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9" y="9430856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23BCAB-CD3A-4DB3-A494-0F1D0407F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4828D-EC4F-4212-AA6C-AACC26631860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10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11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2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3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4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5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6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8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9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768E-B0CB-4FD0-8135-E6390DD14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278A-4DB5-4161-92A0-28E051BFD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E5D0-1EAF-4459-A78A-2B18ECA56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2D59-C737-4755-9174-8D7349B1B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9D5A9-079C-42A4-979B-26E7C31A9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8099" y="274638"/>
            <a:ext cx="4838701" cy="1143000"/>
          </a:xfrm>
        </p:spPr>
        <p:txBody>
          <a:bodyPr/>
          <a:lstStyle>
            <a:lvl1pPr algn="l">
              <a:defRPr sz="2500">
                <a:solidFill>
                  <a:srgbClr val="5F5F5F"/>
                </a:solidFill>
                <a:latin typeface="Myriad Pro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1pPr>
            <a:lvl2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2pPr>
            <a:lvl3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3pPr>
            <a:lvl4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4pPr>
            <a:lvl5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00100" y="6245225"/>
            <a:ext cx="17907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7ED-9BF2-467A-B651-613FDB054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10" descr="sm_line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0"/>
            <a:ext cx="53382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3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439615" cy="6858000"/>
          </a:xfrm>
          <a:prstGeom prst="rect">
            <a:avLst/>
          </a:prstGeom>
        </p:spPr>
      </p:pic>
      <p:graphicFrame>
        <p:nvGraphicFramePr>
          <p:cNvPr id="10" name="Object 11"/>
          <p:cNvGraphicFramePr>
            <a:graphicFrameLocks noChangeAspect="1"/>
          </p:cNvGraphicFramePr>
          <p:nvPr userDrawn="1"/>
        </p:nvGraphicFramePr>
        <p:xfrm>
          <a:off x="104775" y="504825"/>
          <a:ext cx="2686050" cy="714375"/>
        </p:xfrm>
        <a:graphic>
          <a:graphicData uri="http://schemas.openxmlformats.org/presentationml/2006/ole">
            <p:oleObj spid="_x0000_s17409" name="CorelDRAW" r:id="rId6" imgW="4738680" imgH="1280160" progId="CorelDRAW.Graphic.13">
              <p:embed/>
            </p:oleObj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00100" y="6245225"/>
            <a:ext cx="17907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7ED-9BF2-467A-B651-613FDB054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" name="Рисунок 8" descr="3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39615" cy="6858000"/>
          </a:xfrm>
          <a:prstGeom prst="rect">
            <a:avLst/>
          </a:prstGeom>
        </p:spPr>
      </p:pic>
      <p:graphicFrame>
        <p:nvGraphicFramePr>
          <p:cNvPr id="10" name="Object 16"/>
          <p:cNvGraphicFramePr>
            <a:graphicFrameLocks noChangeAspect="1"/>
          </p:cNvGraphicFramePr>
          <p:nvPr userDrawn="1"/>
        </p:nvGraphicFramePr>
        <p:xfrm>
          <a:off x="104775" y="504825"/>
          <a:ext cx="2686050" cy="714375"/>
        </p:xfrm>
        <a:graphic>
          <a:graphicData uri="http://schemas.openxmlformats.org/presentationml/2006/ole">
            <p:oleObj spid="_x0000_s122882" name="CorelDRAW" r:id="rId4" imgW="4738680" imgH="1280160" progId="CorelDRAW.Graphic.13">
              <p:embed/>
            </p:oleObj>
          </a:graphicData>
        </a:graphic>
      </p:graphicFrame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CD5C-D0CE-46ED-A38B-E60B92376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F1B52-C216-4C1C-9270-5DF194B77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B565C-1540-4BAD-BB67-DAE3FBA5C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A4D5-5C00-4E9F-865A-177B29538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1922-4EAE-4CE9-AABF-01D53B574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90317-3981-4B8F-B3A5-875870D2D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AB385CC-BE9C-4BAC-BE84-94B0FE802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 descr="ЗАГОЛОВОК&#10;ПРЕЗЕНТАЦИИ"/>
          <p:cNvSpPr txBox="1">
            <a:spLocks noChangeArrowheads="1"/>
          </p:cNvSpPr>
          <p:nvPr/>
        </p:nvSpPr>
        <p:spPr bwMode="auto">
          <a:xfrm>
            <a:off x="5073650" y="2533650"/>
            <a:ext cx="3546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Особенности классификации </a:t>
            </a:r>
            <a:endParaRPr lang="de-DE" sz="32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жилья в Германии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33900" y="2329248"/>
            <a:ext cx="54000" cy="2206570"/>
          </a:xfrm>
          <a:prstGeom prst="rect">
            <a:avLst/>
          </a:prstGeom>
          <a:gradFill flip="none" rotWithShape="1">
            <a:gsLst>
              <a:gs pos="0">
                <a:srgbClr val="1B3E83">
                  <a:alpha val="87000"/>
                </a:srgbClr>
              </a:gs>
              <a:gs pos="86000">
                <a:srgbClr val="91B8E7">
                  <a:alpha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 Box 9" descr="ЗАГОЛОВОК&#10;ПРЕЗЕНТАЦИИ"/>
          <p:cNvSpPr txBox="1">
            <a:spLocks noChangeArrowheads="1"/>
          </p:cNvSpPr>
          <p:nvPr/>
        </p:nvSpPr>
        <p:spPr bwMode="auto">
          <a:xfrm>
            <a:off x="819150" y="4010978"/>
            <a:ext cx="344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Гражданский жилищный форум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42378" y="4166486"/>
            <a:ext cx="3612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Герман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Мойжес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|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German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Moyzhes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4925" y="6000065"/>
            <a:ext cx="188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Санкт-Петербург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октября 201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г.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IIId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Уровень цен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6000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Средние цены аренды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и покупки 1м² по категориям жилья, </a:t>
            </a:r>
            <a:r>
              <a:rPr lang="de-DE" b="1" dirty="0" smtClean="0">
                <a:solidFill>
                  <a:schemeClr val="tx2"/>
                </a:solidFill>
              </a:rPr>
              <a:t>IV </a:t>
            </a:r>
            <a:r>
              <a:rPr lang="ru-RU" b="1" dirty="0" smtClean="0">
                <a:solidFill>
                  <a:schemeClr val="tx2"/>
                </a:solidFill>
              </a:rPr>
              <a:t>квартал 201</a:t>
            </a:r>
            <a:r>
              <a:rPr lang="de-DE" b="1" dirty="0" smtClean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 г. </a:t>
            </a:r>
          </a:p>
          <a:p>
            <a:endParaRPr lang="en-US" sz="1800" dirty="0" smtClean="0"/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2013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12176668"/>
              </p:ext>
            </p:extLst>
          </p:nvPr>
        </p:nvGraphicFramePr>
        <p:xfrm>
          <a:off x="836855" y="2209800"/>
          <a:ext cx="7839075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15"/>
                <a:gridCol w="1567815"/>
                <a:gridCol w="1567815"/>
                <a:gridCol w="1567815"/>
                <a:gridCol w="1567815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Лучшее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Хорошее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Среднее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Простое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Берлин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12-22</a:t>
                      </a:r>
                      <a:endParaRPr lang="ru-RU" sz="1600" dirty="0" smtClean="0">
                        <a:latin typeface="Myriad Pro" pitchFamily="34" charset="0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€2800 – 7000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8-13,5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€2000 - 3200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6-10</a:t>
                      </a:r>
                      <a:endParaRPr lang="de-DE" sz="1600" b="0" i="0" kern="1200" dirty="0" smtClean="0">
                        <a:solidFill>
                          <a:schemeClr val="dk1"/>
                        </a:solidFill>
                        <a:effectLst/>
                        <a:latin typeface="Myriad Pro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€1500 - 2300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5-7</a:t>
                      </a:r>
                      <a:endParaRPr lang="de-DE" sz="1600" b="0" i="0" kern="1200" dirty="0" smtClean="0">
                        <a:solidFill>
                          <a:schemeClr val="dk1"/>
                        </a:solidFill>
                        <a:effectLst/>
                        <a:latin typeface="Myriad Pro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€1100 – 1700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Гамбург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1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3,5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-22</a:t>
                      </a:r>
                      <a:endParaRPr lang="ru-RU" sz="1600" dirty="0" smtClean="0">
                        <a:latin typeface="Myriad Pro" pitchFamily="34" charset="0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€3000 - 9000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10,5-15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en-US" sz="1600" dirty="0" smtClean="0">
                          <a:latin typeface="Myriad Pro" pitchFamily="34" charset="0"/>
                        </a:rPr>
                        <a:t>2200 - 8000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8-11,7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en-US" sz="1600" dirty="0" smtClean="0">
                          <a:latin typeface="Myriad Pro" pitchFamily="34" charset="0"/>
                        </a:rPr>
                        <a:t>1400 - 4500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6-8,5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en-US" sz="1600" dirty="0" smtClean="0">
                          <a:latin typeface="Myriad Pro" pitchFamily="34" charset="0"/>
                        </a:rPr>
                        <a:t>800 – 3000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Мюнхен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1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5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-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25</a:t>
                      </a:r>
                      <a:endParaRPr lang="de-DE" sz="1600" dirty="0" smtClean="0">
                        <a:latin typeface="Myriad Pro" pitchFamily="34" charset="0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en-US" sz="1600" dirty="0" smtClean="0">
                          <a:latin typeface="Myriad Pro" pitchFamily="34" charset="0"/>
                        </a:rPr>
                        <a:t>6000 - 14.500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14,5-17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en-US" sz="1600" dirty="0" smtClean="0">
                          <a:latin typeface="Myriad Pro" pitchFamily="34" charset="0"/>
                        </a:rPr>
                        <a:t>5000 - 9000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10,2-14,8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€3000 - 6500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7,8-11,3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€2000 – 4800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Кёльн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1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1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-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14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€3000 - 7000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8,6-11,6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€1800 - 3500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7-9,2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€1300 - 3000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5,5-7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€800 – 1800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yriad Pro" pitchFamily="34" charset="0"/>
                        </a:rPr>
                        <a:t>Дюссельдорф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1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1,9</a:t>
                      </a:r>
                      <a:r>
                        <a:rPr lang="de-DE" sz="1600" dirty="0" smtClean="0">
                          <a:latin typeface="Myriad Pro" pitchFamily="34" charset="0"/>
                        </a:rPr>
                        <a:t>-</a:t>
                      </a:r>
                      <a:r>
                        <a:rPr lang="ru-RU" sz="1600" dirty="0" smtClean="0">
                          <a:latin typeface="Myriad Pro" pitchFamily="34" charset="0"/>
                        </a:rPr>
                        <a:t>17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€3000 - 7500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9,9-12,6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€2500 - 4000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8,7-10,8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€1400 - 2700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6-7,8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yriad Pro" pitchFamily="34" charset="0"/>
                          <a:ea typeface="+mn-ea"/>
                          <a:cs typeface="+mn-cs"/>
                        </a:rPr>
                        <a:t> €900 – 2100</a:t>
                      </a:r>
                      <a:endParaRPr lang="en-US" sz="160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tx2"/>
                </a:solidFill>
              </a:rPr>
              <a:t>Спасибо за внимание!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err="1" smtClean="0">
                <a:solidFill>
                  <a:schemeClr val="tx2"/>
                </a:solidFill>
              </a:rPr>
              <a:t>Мойжес</a:t>
            </a:r>
            <a:r>
              <a:rPr lang="ru-RU" sz="2200" b="1" dirty="0" smtClean="0">
                <a:solidFill>
                  <a:schemeClr val="tx2"/>
                </a:solidFill>
              </a:rPr>
              <a:t> Герман Яковлевич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Управляющий в Германии 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Группа компаний «Аверс»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err="1" smtClean="0">
                <a:solidFill>
                  <a:schemeClr val="tx2"/>
                </a:solidFill>
              </a:rPr>
              <a:t>g.moyzhes@avg.ru</a:t>
            </a:r>
            <a:r>
              <a:rPr lang="ru-RU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smtClean="0">
                <a:solidFill>
                  <a:schemeClr val="tx2"/>
                </a:solidFill>
              </a:rPr>
              <a:t>Санкт-Петербург</a:t>
            </a:r>
            <a:r>
              <a:rPr lang="ru-RU" sz="2200" dirty="0" smtClean="0">
                <a:solidFill>
                  <a:schemeClr val="tx2"/>
                </a:solidFill>
              </a:rPr>
              <a:t>: +7(812) 320-9775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 Москва: +7(495) 698-4723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Кёльн: +49 (221) 330-5630 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Содержание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Актуальное состояние немецкого рынка жилья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Тенденции немецкого рынка жилья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Формирование стоимости жилья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Обзор критериев классификации</a:t>
            </a:r>
            <a:endParaRPr lang="de-DE" sz="1800" dirty="0" smtClean="0">
              <a:solidFill>
                <a:schemeClr val="tx1"/>
              </a:solidFill>
              <a:latin typeface="Myriad Pro"/>
            </a:endParaRPr>
          </a:p>
          <a:p>
            <a:pPr marL="971550" lvl="1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Местоположение</a:t>
            </a:r>
          </a:p>
          <a:p>
            <a:pPr marL="971550" lvl="1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Состояние объекта </a:t>
            </a:r>
            <a:r>
              <a:rPr lang="de-DE" sz="1800" dirty="0" smtClean="0">
                <a:solidFill>
                  <a:schemeClr val="tx1"/>
                </a:solidFill>
                <a:latin typeface="Myriad Pro"/>
              </a:rPr>
              <a:t>/ </a:t>
            </a: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год постройки</a:t>
            </a:r>
          </a:p>
          <a:p>
            <a:pPr marL="971550" lvl="1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Площадь квартиры</a:t>
            </a:r>
          </a:p>
          <a:p>
            <a:pPr marL="971550" lvl="1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Условия проживания</a:t>
            </a:r>
            <a:endParaRPr lang="de-DE" sz="1800" dirty="0" smtClean="0">
              <a:solidFill>
                <a:schemeClr val="tx1"/>
              </a:solidFill>
              <a:latin typeface="Myriad Pro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>
                <a:solidFill>
                  <a:schemeClr val="tx1"/>
                </a:solidFill>
                <a:latin typeface="Myriad Pro"/>
              </a:rPr>
              <a:t>Уровень цен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Актуальное состояние немецкого рынка жилья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Самым дорогим городом с точки зрения покупки недвижимости в Германии остается Мюнхен. Средняя цена жилья здесь составляет €4.200 за м²</a:t>
            </a:r>
          </a:p>
          <a:p>
            <a:pPr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Около половины покупок немецких объектов жилой недвижимости совершают нерезиденты. В первом квартале 2012 года сумма покупок составила €3,3 млрд.</a:t>
            </a:r>
          </a:p>
          <a:p>
            <a:pPr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Наибольшим спросом пользуется недвижимость в крупных городах </a:t>
            </a:r>
            <a:r>
              <a:rPr lang="ru-RU" dirty="0" smtClean="0">
                <a:solidFill>
                  <a:schemeClr val="tx1"/>
                </a:solidFill>
              </a:rPr>
              <a:t>страны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таких как Мюнхен, Дюссельдорф и Гамбург. Многие немцы приезжают сюда в поисках работы</a:t>
            </a:r>
          </a:p>
          <a:p>
            <a:pPr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Разброс цен на недвижимость в Германии велик: от 6 до 200 тыс. евро за м² в зависимости от города, качества, внутреннего и внешнего состояния объекта, года постройки и других факторов, которые будут рассмотрены далее </a:t>
            </a:r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Ia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Тенденции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немецкого рынка жилья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391149" y="1600200"/>
            <a:ext cx="3752851" cy="46481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Рынок жилья всех типов стабильно растет с 2006 г.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Наиболее динамично растущий рынок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первичное жилье в 7 крупнейших городах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Берлине,</a:t>
            </a: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Мюнхене, </a:t>
            </a: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Гамбурге, </a:t>
            </a: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Кёльне, </a:t>
            </a: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Франкфурте, </a:t>
            </a: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Дюссельдорфе </a:t>
            </a:r>
          </a:p>
          <a:p>
            <a:pPr marL="285750" indent="-285750"/>
            <a:r>
              <a:rPr lang="ru-RU" dirty="0" smtClean="0">
                <a:solidFill>
                  <a:schemeClr val="tx1"/>
                </a:solidFill>
              </a:rPr>
              <a:t>и Штутгарте </a:t>
            </a:r>
          </a:p>
          <a:p>
            <a:pPr marL="285750" indent="-28575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Вторичный рынок показывает наибольшую </a:t>
            </a:r>
            <a:r>
              <a:rPr lang="ru-RU" dirty="0" err="1" smtClean="0">
                <a:solidFill>
                  <a:schemeClr val="tx1"/>
                </a:solidFill>
              </a:rPr>
              <a:t>волатильность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2" descr="C:\Users\Skigin\Desktop\wissenswert_preise_immobilien_deutschla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00" y="1602000"/>
            <a:ext cx="412446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rgbClr val="595959"/>
                </a:solidFill>
                <a:latin typeface="Myriad Pro"/>
              </a:rPr>
              <a:t>II</a:t>
            </a:r>
            <a:r>
              <a:rPr lang="ru-RU" sz="2800" dirty="0" smtClean="0">
                <a:solidFill>
                  <a:srgbClr val="595959"/>
                </a:solidFill>
                <a:latin typeface="Myriad Pro"/>
              </a:rPr>
              <a:t>. Формирование </a:t>
            </a:r>
            <a:r>
              <a:rPr lang="en-US" sz="2800" dirty="0" smtClean="0">
                <a:solidFill>
                  <a:srgbClr val="595959"/>
                </a:solidFill>
                <a:latin typeface="Myriad Pro"/>
              </a:rPr>
              <a:t/>
            </a:r>
            <a:br>
              <a:rPr lang="en-US" sz="2800" dirty="0" smtClean="0">
                <a:solidFill>
                  <a:srgbClr val="595959"/>
                </a:solidFill>
                <a:latin typeface="Myriad Pro"/>
              </a:rPr>
            </a:br>
            <a:r>
              <a:rPr lang="ru-RU" sz="2800" dirty="0" smtClean="0">
                <a:solidFill>
                  <a:srgbClr val="595959"/>
                </a:solidFill>
                <a:latin typeface="Myriad Pro"/>
              </a:rPr>
              <a:t>стоимости жилья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305424" y="1600200"/>
            <a:ext cx="3457575" cy="4648199"/>
          </a:xfrm>
        </p:spPr>
        <p:txBody>
          <a:bodyPr/>
          <a:lstStyle/>
          <a:p>
            <a:pPr marL="0" indent="0">
              <a:buNone/>
            </a:pPr>
            <a:r>
              <a:rPr lang="ru-RU" sz="1400" b="1" u="sng" dirty="0" smtClean="0">
                <a:solidFill>
                  <a:schemeClr val="tx1"/>
                </a:solidFill>
              </a:rPr>
              <a:t>АП </a:t>
            </a:r>
            <a:r>
              <a:rPr lang="de-DE" sz="1400" b="1" u="sng" dirty="0" smtClean="0">
                <a:solidFill>
                  <a:schemeClr val="tx1"/>
                </a:solidFill>
              </a:rPr>
              <a:t>= </a:t>
            </a:r>
            <a:r>
              <a:rPr lang="ru-RU" sz="1400" b="1" u="sng" dirty="0" smtClean="0">
                <a:solidFill>
                  <a:schemeClr val="tx1"/>
                </a:solidFill>
              </a:rPr>
              <a:t>КВМ</a:t>
            </a:r>
            <a:r>
              <a:rPr lang="de-DE" sz="1400" b="1" u="sng" dirty="0" smtClean="0">
                <a:solidFill>
                  <a:schemeClr val="tx1"/>
                </a:solidFill>
              </a:rPr>
              <a:t> x ƒ(</a:t>
            </a:r>
            <a:r>
              <a:rPr lang="ru-RU" sz="1400" b="1" u="sng" dirty="0" smtClean="0">
                <a:solidFill>
                  <a:schemeClr val="tx1"/>
                </a:solidFill>
              </a:rPr>
              <a:t>У</a:t>
            </a:r>
            <a:r>
              <a:rPr lang="de-DE" sz="1400" b="1" u="sng" dirty="0" smtClean="0">
                <a:solidFill>
                  <a:schemeClr val="tx1"/>
                </a:solidFill>
              </a:rPr>
              <a:t>, </a:t>
            </a:r>
            <a:r>
              <a:rPr lang="ru-RU" sz="1400" b="1" u="sng" dirty="0" smtClean="0">
                <a:solidFill>
                  <a:schemeClr val="tx1"/>
                </a:solidFill>
              </a:rPr>
              <a:t>М</a:t>
            </a:r>
            <a:r>
              <a:rPr lang="de-DE" sz="1400" b="1" u="sng" dirty="0" smtClean="0">
                <a:solidFill>
                  <a:schemeClr val="tx1"/>
                </a:solidFill>
              </a:rPr>
              <a:t>) x </a:t>
            </a:r>
            <a:r>
              <a:rPr lang="ru-RU" sz="1400" b="1" u="sng" dirty="0" smtClean="0">
                <a:solidFill>
                  <a:schemeClr val="tx1"/>
                </a:solidFill>
              </a:rPr>
              <a:t>ФВЗ</a:t>
            </a:r>
            <a:endParaRPr lang="de-DE" sz="14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400" dirty="0" smtClean="0">
              <a:solidFill>
                <a:schemeClr val="tx1"/>
              </a:solidFill>
              <a:latin typeface="Myriad Pro"/>
            </a:endParaRPr>
          </a:p>
          <a:p>
            <a:pPr marL="0" indent="0">
              <a:buNone/>
            </a:pPr>
            <a:endParaRPr lang="ru-RU" sz="1400" dirty="0" smtClean="0">
              <a:solidFill>
                <a:schemeClr val="tx1"/>
              </a:solidFill>
              <a:latin typeface="Myriad Pro"/>
            </a:endParaRPr>
          </a:p>
          <a:p>
            <a:pPr marL="0" indent="0">
              <a:buNone/>
            </a:pPr>
            <a:endParaRPr lang="ru-RU" sz="1400" dirty="0" smtClean="0">
              <a:solidFill>
                <a:schemeClr val="tx1"/>
              </a:solidFill>
              <a:latin typeface="Myriad Pro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Myriad Pro"/>
              </a:rPr>
              <a:t>Средняя арендная плата (АП) равна произведению арендной платы за1 м² (КВМ) и весового коэффициента </a:t>
            </a:r>
            <a:br>
              <a:rPr lang="ru-RU" sz="1400" dirty="0" smtClean="0">
                <a:solidFill>
                  <a:schemeClr val="tx1"/>
                </a:solidFill>
                <a:latin typeface="Myriad Pro"/>
              </a:rPr>
            </a:br>
            <a:r>
              <a:rPr lang="ru-RU" sz="1400" dirty="0" smtClean="0">
                <a:solidFill>
                  <a:schemeClr val="tx1"/>
                </a:solidFill>
                <a:latin typeface="Myriad Pro"/>
              </a:rPr>
              <a:t>[</a:t>
            </a:r>
            <a:r>
              <a:rPr lang="ru-RU" sz="1400" dirty="0" err="1" smtClean="0">
                <a:solidFill>
                  <a:schemeClr val="tx1"/>
                </a:solidFill>
                <a:latin typeface="Myriad Pro"/>
              </a:rPr>
              <a:t>f</a:t>
            </a:r>
            <a:r>
              <a:rPr lang="ru-RU" sz="1400" dirty="0" smtClean="0">
                <a:solidFill>
                  <a:schemeClr val="tx1"/>
                </a:solidFill>
                <a:latin typeface="Myriad Pro"/>
              </a:rPr>
              <a:t> (У, М)] факторов удобства (У) и местонахождения (М), а также фактора возраста здания (ФВЗ).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  <a:latin typeface="Myriad Pro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Myriad Pro"/>
              </a:rPr>
              <a:t>Уравнение функции прямой вычисляется с использованием регрессии. </a:t>
            </a:r>
            <a:br>
              <a:rPr lang="ru-RU" sz="1400" dirty="0" smtClean="0">
                <a:solidFill>
                  <a:schemeClr val="tx1"/>
                </a:solidFill>
                <a:latin typeface="Myriad Pro"/>
              </a:rPr>
            </a:br>
            <a:r>
              <a:rPr lang="ru-RU" sz="1400" dirty="0" smtClean="0">
                <a:solidFill>
                  <a:schemeClr val="tx1"/>
                </a:solidFill>
                <a:latin typeface="Myriad Pro"/>
              </a:rPr>
              <a:t>Расположение и наклон прямой соответствуют функциональной зависимости «большая арендная плата за большую квартиру» и может быть интерпретирована как модель аренды.</a:t>
            </a:r>
            <a:endParaRPr lang="en-US" sz="1400" dirty="0" smtClean="0">
              <a:solidFill>
                <a:schemeClr val="tx1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330189" y="1974652"/>
            <a:ext cx="1403985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003366"/>
                </a:solidFill>
                <a:latin typeface="Myriad Pro"/>
                <a:cs typeface="+mn-cs"/>
              </a:rPr>
              <a:t>Наблюдаемо</a:t>
            </a:r>
          </a:p>
          <a:p>
            <a:r>
              <a:rPr lang="ru-RU" sz="1100" b="1" dirty="0" smtClean="0">
                <a:solidFill>
                  <a:srgbClr val="003366"/>
                </a:solidFill>
                <a:latin typeface="Myriad Pro"/>
                <a:cs typeface="+mn-cs"/>
              </a:rPr>
              <a:t>Линейно</a:t>
            </a:r>
            <a:endParaRPr lang="en-US" sz="1100" b="1" dirty="0" smtClean="0">
              <a:solidFill>
                <a:srgbClr val="003366"/>
              </a:solidFill>
              <a:latin typeface="Myriad Pro"/>
              <a:cs typeface="+mn-cs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088000" y="5940622"/>
            <a:ext cx="153279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3366"/>
                </a:solidFill>
                <a:latin typeface="Myriad Pro"/>
                <a:cs typeface="+mn-cs"/>
              </a:rPr>
              <a:t>Жилая площадь</a:t>
            </a:r>
            <a:endParaRPr lang="en-US" sz="1400" b="1" dirty="0">
              <a:solidFill>
                <a:srgbClr val="003366"/>
              </a:solidFill>
              <a:latin typeface="Myriad Pro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rcRect t="6151" r="14144" b="5780"/>
          <a:stretch>
            <a:fillRect/>
          </a:stretch>
        </p:blipFill>
        <p:spPr bwMode="auto">
          <a:xfrm>
            <a:off x="872650" y="2036549"/>
            <a:ext cx="4457539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088000" y="1600200"/>
            <a:ext cx="2099396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3366"/>
                </a:solidFill>
                <a:latin typeface="Myriad Pro"/>
                <a:cs typeface="+mn-cs"/>
              </a:rPr>
              <a:t>Арендная плата</a:t>
            </a:r>
            <a:endParaRPr lang="en-US" sz="1400" b="1" dirty="0">
              <a:solidFill>
                <a:srgbClr val="003366"/>
              </a:solidFill>
              <a:latin typeface="Myriad Pro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IIIa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Месторасположение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8096250" cy="4648199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solidFill>
                  <a:schemeClr val="tx1"/>
                </a:solidFill>
                <a:latin typeface="Myriad Pro"/>
              </a:rPr>
              <a:t>Плохое месторасположение ведет к снижению арендной платы (до 15 %). </a:t>
            </a:r>
            <a:endParaRPr lang="de-DE" dirty="0" smtClean="0">
              <a:solidFill>
                <a:schemeClr val="tx1"/>
              </a:solidFill>
              <a:latin typeface="Myriad Pro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solidFill>
                  <a:schemeClr val="tx1"/>
                </a:solidFill>
                <a:latin typeface="Myriad Pro"/>
              </a:rPr>
              <a:t>Хорошее - к повышению (до 20 %).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Myriad Pro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Плохое</a:t>
            </a:r>
            <a:r>
              <a:rPr lang="de-DE" b="1" dirty="0" smtClean="0">
                <a:solidFill>
                  <a:schemeClr val="tx1"/>
                </a:solidFill>
              </a:rPr>
              <a:t>:  </a:t>
            </a:r>
            <a:r>
              <a:rPr lang="ru-RU" dirty="0" smtClean="0">
                <a:solidFill>
                  <a:schemeClr val="tx1"/>
                </a:solidFill>
              </a:rPr>
              <a:t>вблизи промышленных предприятий, шум или запах, низкая освещенность, ограниченный доступ к общественному транспорту, неразвитая инфраструктура, недостаточное количество зеленых насаждений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Среднее</a:t>
            </a:r>
            <a:r>
              <a:rPr lang="de-DE" b="1" dirty="0" smtClean="0">
                <a:solidFill>
                  <a:schemeClr val="tx1"/>
                </a:solidFill>
              </a:rPr>
              <a:t>:  </a:t>
            </a:r>
            <a:r>
              <a:rPr lang="ru-RU" dirty="0" smtClean="0">
                <a:solidFill>
                  <a:schemeClr val="tx1"/>
                </a:solidFill>
              </a:rPr>
              <a:t>Самый распространенный вариант, без ярко выраженных достоинств и недостатков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Хорошее</a:t>
            </a:r>
            <a:r>
              <a:rPr lang="de-DE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Неплотная застройка, большие квартиры, зеленые насаждения вдоль дорог или на территории садов и парков, ограниченное движение автотранспорта, развитая инфраструктура, шаговая доступность до остановок общественного транспорта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Лучшее</a:t>
            </a:r>
            <a:r>
              <a:rPr lang="de-DE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Свободная застройка, большинство домов рассчитаны на проживание одной семьи, в тихом жилом районе, недалеко от крупных парков, усиленное озеленение всего жилого района, шаговая доступность до остановок общественного транспорта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dirty="0" smtClean="0">
              <a:solidFill>
                <a:schemeClr val="tx1"/>
              </a:solidFill>
              <a:latin typeface="Myriad Pro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solidFill>
                  <a:schemeClr val="tx1"/>
                </a:solidFill>
                <a:latin typeface="Myriad Pro"/>
              </a:rPr>
              <a:t>В </a:t>
            </a:r>
            <a:r>
              <a:rPr lang="ru-RU" b="1" dirty="0" smtClean="0">
                <a:solidFill>
                  <a:schemeClr val="tx1"/>
                </a:solidFill>
                <a:latin typeface="Myriad Pro"/>
              </a:rPr>
              <a:t>неразвитых и сельских районах</a:t>
            </a:r>
            <a:r>
              <a:rPr lang="ru-RU" dirty="0" smtClean="0">
                <a:solidFill>
                  <a:schemeClr val="tx1"/>
                </a:solidFill>
                <a:latin typeface="Myriad Pro"/>
              </a:rPr>
              <a:t> может быть сделана скидка до 10%. </a:t>
            </a:r>
            <a:br>
              <a:rPr lang="ru-RU" dirty="0" smtClean="0">
                <a:solidFill>
                  <a:schemeClr val="tx1"/>
                </a:solidFill>
                <a:latin typeface="Myriad Pro"/>
              </a:rPr>
            </a:br>
            <a:r>
              <a:rPr lang="ru-RU" dirty="0" smtClean="0">
                <a:solidFill>
                  <a:schemeClr val="tx1"/>
                </a:solidFill>
                <a:latin typeface="Myriad Pro"/>
              </a:rPr>
              <a:t>Для объектов, построенных после 1976 года, как правило, до 5%</a:t>
            </a:r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IIIb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Состояние объекта 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год постройки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Год постройки отражает не только общее состояние объекта, но и исторический стиль и тип постройки, что также оказывает влияние на цену.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Проведенная модернизация и кап. ремонт не учитываются, т.к. рассматриваются как условия проживания.</a:t>
            </a:r>
          </a:p>
          <a:p>
            <a:pPr marL="0" indent="0">
              <a:buNone/>
            </a:pPr>
            <a:endParaRPr lang="ru-RU" sz="800" dirty="0" smtClean="0"/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ru-RU" sz="1400" b="1" dirty="0" smtClean="0">
                <a:solidFill>
                  <a:schemeClr val="tx1"/>
                </a:solidFill>
              </a:rPr>
              <a:t>Распределение жилых зданий по году постройки в Западной Германии</a:t>
            </a:r>
            <a:endParaRPr lang="de-DE" sz="1400" b="1" dirty="0" smtClean="0">
              <a:solidFill>
                <a:schemeClr val="tx1"/>
              </a:solidFill>
            </a:endParaRPr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 noChangeAspect="1"/>
          </p:cNvGraphicFramePr>
          <p:nvPr/>
        </p:nvGraphicFramePr>
        <p:xfrm>
          <a:off x="1852999" y="3288665"/>
          <a:ext cx="568127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35"/>
                <a:gridCol w="1633367"/>
                <a:gridCol w="2135273"/>
              </a:tblGrid>
              <a:tr h="453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34688"/>
                          </a:solidFill>
                        </a:rPr>
                        <a:t>Год постройки</a:t>
                      </a:r>
                      <a:endParaRPr lang="de-DE" sz="1400" b="1" dirty="0" smtClean="0">
                        <a:solidFill>
                          <a:srgbClr val="234688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rgbClr val="2346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34688"/>
                          </a:solidFill>
                        </a:rPr>
                        <a:t>Процент</a:t>
                      </a:r>
                      <a:endParaRPr lang="de-DE" sz="1400" b="1" dirty="0" smtClean="0">
                        <a:solidFill>
                          <a:srgbClr val="234688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rgbClr val="2346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3468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Кумулятивный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3468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</a:t>
                      </a:r>
                      <a:endParaRPr lang="de-DE" sz="1400" b="1" dirty="0" smtClean="0">
                        <a:solidFill>
                          <a:srgbClr val="23468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18000"/>
                      </a:srgbClr>
                    </a:solidFill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1918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15,1%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15,1%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1919-1945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6,1%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21,2%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1946-1965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61,2%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1966-1975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19,7%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80,9%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1976-1985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7,3%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88,2%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1986-1995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4,6%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92,8%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после 1996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7,2%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Всего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00" y="1600200"/>
            <a:ext cx="5169120" cy="435600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IIIc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Площадь квартиры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391150" y="1600200"/>
            <a:ext cx="3295650" cy="4648199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Рассматриваемая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площадь</a:t>
            </a:r>
            <a:r>
              <a:rPr lang="de-DE" sz="2400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35 м² </a:t>
            </a:r>
            <a:r>
              <a:rPr lang="de-DE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150 м²</a:t>
            </a:r>
            <a:endParaRPr lang="de-DE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de-DE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Средняя площадь</a:t>
            </a:r>
            <a:r>
              <a:rPr lang="de-DE" sz="2400" dirty="0" smtClean="0">
                <a:solidFill>
                  <a:schemeClr val="tx1"/>
                </a:solidFill>
              </a:rPr>
              <a:t>: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69,13 </a:t>
            </a:r>
            <a:r>
              <a:rPr lang="ru-RU" sz="2400" dirty="0" smtClean="0">
                <a:solidFill>
                  <a:schemeClr val="tx1"/>
                </a:solidFill>
              </a:rPr>
              <a:t>м²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2013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IIId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Условия проживания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Условия проживания классифицируются следующим образом</a:t>
            </a:r>
            <a:r>
              <a:rPr lang="de-DE" sz="1800" dirty="0" smtClean="0">
                <a:solidFill>
                  <a:schemeClr val="tx1"/>
                </a:solidFill>
              </a:rPr>
              <a:t>: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Ремонт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проведенная модернизация, кап. ремонт, косметический ремонт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Тип проживания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различают отдельные и коммунальные квартиры, дома на одну, две семьи или многоквартирные дома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Оснащение: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</a:rPr>
              <a:t>Тип остекления окон, отопления, сан. узла, напольного покрытия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</a:rPr>
              <a:t>Наличие отдельной кухни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ru-RU" sz="1800" dirty="0" err="1" smtClean="0">
                <a:solidFill>
                  <a:schemeClr val="tx1"/>
                </a:solidFill>
              </a:rPr>
              <a:t>Домофон</a:t>
            </a:r>
            <a:r>
              <a:rPr lang="ru-RU" sz="1800" dirty="0" smtClean="0">
                <a:solidFill>
                  <a:schemeClr val="tx1"/>
                </a:solidFill>
              </a:rPr>
              <a:t>, лифт, коллективная антенна, кабельное и спутниковое соединение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4.     Другое: балкон, веранда, подсобные помещения, подвал, прачечная и сушильные помещения, гараж, навес, парковка, сад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648</Words>
  <Application>Microsoft Office PowerPoint</Application>
  <PresentationFormat>Экран (4:3)</PresentationFormat>
  <Paragraphs>206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CorelDRAW</vt:lpstr>
      <vt:lpstr>Слайд 1</vt:lpstr>
      <vt:lpstr>Содержание</vt:lpstr>
      <vt:lpstr>I. Актуальное состояние немецкого рынка жилья</vt:lpstr>
      <vt:lpstr>Ia. Тенденции  немецкого рынка жилья</vt:lpstr>
      <vt:lpstr>II. Формирование  стоимости жилья</vt:lpstr>
      <vt:lpstr>IIIa. Месторасположение</vt:lpstr>
      <vt:lpstr>IIIb. Состояние объекта / год постройки</vt:lpstr>
      <vt:lpstr>IIIc. Площадь квартиры</vt:lpstr>
      <vt:lpstr>IIId. Условия проживания</vt:lpstr>
      <vt:lpstr>IIId. Уровень цен</vt:lpstr>
      <vt:lpstr>Слайд 11</vt:lpstr>
    </vt:vector>
  </TitlesOfParts>
  <Company>Segmenta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</dc:creator>
  <cp:lastModifiedBy>ALem</cp:lastModifiedBy>
  <cp:revision>558</cp:revision>
  <dcterms:created xsi:type="dcterms:W3CDTF">2010-01-28T12:04:53Z</dcterms:created>
  <dcterms:modified xsi:type="dcterms:W3CDTF">2013-10-03T14:23:46Z</dcterms:modified>
</cp:coreProperties>
</file>