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7" r:id="rId3"/>
    <p:sldId id="298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Myriad Pro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yriad Pro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yriad Pro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yriad Pro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yriad Pro" pitchFamily="34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.Mikhnatkina" initials="D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4688"/>
    <a:srgbClr val="13418B"/>
    <a:srgbClr val="8E9EC0"/>
    <a:srgbClr val="768DB6"/>
    <a:srgbClr val="6078A8"/>
    <a:srgbClr val="1B3E83"/>
    <a:srgbClr val="DAE6FA"/>
    <a:srgbClr val="5488C8"/>
    <a:srgbClr val="6699FF"/>
    <a:srgbClr val="3366FF"/>
  </p:clrMru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94199" autoAdjust="0"/>
  </p:normalViewPr>
  <p:slideViewPr>
    <p:cSldViewPr snapToGrid="0" snapToObjects="1">
      <p:cViewPr>
        <p:scale>
          <a:sx n="100" d="100"/>
          <a:sy n="100" d="100"/>
        </p:scale>
        <p:origin x="-1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3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1" d="100"/>
          <a:sy n="71" d="100"/>
        </p:scale>
        <p:origin x="-2238" y="-96"/>
      </p:cViewPr>
      <p:guideLst>
        <p:guide orient="horz" pos="3128"/>
        <p:guide pos="2142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518C1DA-5ACB-48AE-9D79-DFB6C3A3070D}" type="datetimeFigureOut">
              <a:rPr lang="ru-RU" smtClean="0"/>
              <a:pPr/>
              <a:t>03.10.2013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F1D39157-33C4-4E3B-9723-E88B3050116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5873" cy="49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6" tIns="46127" rIns="92256" bIns="4612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199" y="0"/>
            <a:ext cx="2945873" cy="49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6" tIns="46127" rIns="92256" bIns="4612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231"/>
            <a:ext cx="5438783" cy="4466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6" tIns="46127" rIns="92256" bIns="461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30856"/>
            <a:ext cx="2945873" cy="49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6" tIns="46127" rIns="92256" bIns="4612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199" y="9430856"/>
            <a:ext cx="2945873" cy="49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56" tIns="46127" rIns="92256" bIns="4612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123BCAB-CD3A-4DB3-A494-0F1D0407FE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14828D-EC4F-4212-AA6C-AACC26631860}" type="slidenum">
              <a:rPr lang="ru-RU" smtClean="0"/>
              <a:pPr>
                <a:defRPr/>
              </a:pPr>
              <a:t>1</a:t>
            </a:fld>
            <a:endParaRPr lang="ru-RU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51132E-4CA2-43DC-8EB2-830ACEFA1F24}" type="slidenum">
              <a:rPr lang="ru-RU"/>
              <a:pPr/>
              <a:t>10</a:t>
            </a:fld>
            <a:endParaRPr lang="ru-RU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51132E-4CA2-43DC-8EB2-830ACEFA1F24}" type="slidenum">
              <a:rPr lang="ru-RU"/>
              <a:pPr/>
              <a:t>11</a:t>
            </a:fld>
            <a:endParaRPr lang="ru-RU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51132E-4CA2-43DC-8EB2-830ACEFA1F24}" type="slidenum">
              <a:rPr lang="ru-RU"/>
              <a:pPr/>
              <a:t>2</a:t>
            </a:fld>
            <a:endParaRPr lang="ru-RU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51132E-4CA2-43DC-8EB2-830ACEFA1F24}" type="slidenum">
              <a:rPr lang="ru-RU"/>
              <a:pPr/>
              <a:t>3</a:t>
            </a:fld>
            <a:endParaRPr lang="ru-RU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51132E-4CA2-43DC-8EB2-830ACEFA1F24}" type="slidenum">
              <a:rPr lang="ru-RU"/>
              <a:pPr/>
              <a:t>4</a:t>
            </a:fld>
            <a:endParaRPr lang="ru-RU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51132E-4CA2-43DC-8EB2-830ACEFA1F24}" type="slidenum">
              <a:rPr lang="ru-RU"/>
              <a:pPr/>
              <a:t>5</a:t>
            </a:fld>
            <a:endParaRPr lang="ru-RU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51132E-4CA2-43DC-8EB2-830ACEFA1F24}" type="slidenum">
              <a:rPr lang="ru-RU"/>
              <a:pPr/>
              <a:t>6</a:t>
            </a:fld>
            <a:endParaRPr lang="ru-RU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51132E-4CA2-43DC-8EB2-830ACEFA1F24}" type="slidenum">
              <a:rPr lang="ru-RU"/>
              <a:pPr/>
              <a:t>7</a:t>
            </a:fld>
            <a:endParaRPr lang="ru-RU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51132E-4CA2-43DC-8EB2-830ACEFA1F24}" type="slidenum">
              <a:rPr lang="ru-RU"/>
              <a:pPr/>
              <a:t>8</a:t>
            </a:fld>
            <a:endParaRPr lang="ru-RU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51132E-4CA2-43DC-8EB2-830ACEFA1F24}" type="slidenum">
              <a:rPr lang="ru-RU"/>
              <a:pPr/>
              <a:t>9</a:t>
            </a:fld>
            <a:endParaRPr lang="ru-RU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0768E-B0CB-4FD0-8135-E6390DD143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8278A-4DB5-4161-92A0-28E051BFD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2E5D0-1EAF-4459-A78A-2B18ECA569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F2D59-C737-4755-9174-8D7349B1B3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C9D5A9-079C-42A4-979B-26E7C31A95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48099" y="274638"/>
            <a:ext cx="4838701" cy="1143000"/>
          </a:xfrm>
        </p:spPr>
        <p:txBody>
          <a:bodyPr/>
          <a:lstStyle>
            <a:lvl1pPr algn="l">
              <a:defRPr sz="2500">
                <a:solidFill>
                  <a:srgbClr val="5F5F5F"/>
                </a:solidFill>
                <a:latin typeface="Myriad Pro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00100" y="1600200"/>
            <a:ext cx="7886700" cy="4525963"/>
          </a:xfrm>
        </p:spPr>
        <p:txBody>
          <a:bodyPr/>
          <a:lstStyle>
            <a:lvl1pPr>
              <a:buFontTx/>
              <a:buBlip>
                <a:blip r:embed="rId3"/>
              </a:buBlip>
              <a:defRPr sz="1600">
                <a:solidFill>
                  <a:srgbClr val="003366"/>
                </a:solidFill>
                <a:latin typeface="Myriad Pro" pitchFamily="34" charset="0"/>
              </a:defRPr>
            </a:lvl1pPr>
            <a:lvl2pPr>
              <a:buFontTx/>
              <a:buBlip>
                <a:blip r:embed="rId3"/>
              </a:buBlip>
              <a:defRPr sz="1600">
                <a:solidFill>
                  <a:srgbClr val="003366"/>
                </a:solidFill>
                <a:latin typeface="Myriad Pro" pitchFamily="34" charset="0"/>
              </a:defRPr>
            </a:lvl2pPr>
            <a:lvl3pPr>
              <a:buFontTx/>
              <a:buBlip>
                <a:blip r:embed="rId3"/>
              </a:buBlip>
              <a:defRPr sz="1600">
                <a:solidFill>
                  <a:srgbClr val="003366"/>
                </a:solidFill>
                <a:latin typeface="Myriad Pro" pitchFamily="34" charset="0"/>
              </a:defRPr>
            </a:lvl3pPr>
            <a:lvl4pPr>
              <a:buFontTx/>
              <a:buBlip>
                <a:blip r:embed="rId3"/>
              </a:buBlip>
              <a:defRPr sz="1600">
                <a:solidFill>
                  <a:srgbClr val="003366"/>
                </a:solidFill>
                <a:latin typeface="Myriad Pro" pitchFamily="34" charset="0"/>
              </a:defRPr>
            </a:lvl4pPr>
            <a:lvl5pPr>
              <a:buFontTx/>
              <a:buBlip>
                <a:blip r:embed="rId3"/>
              </a:buBlip>
              <a:defRPr sz="1600">
                <a:solidFill>
                  <a:srgbClr val="003366"/>
                </a:solidFill>
                <a:latin typeface="Myriad Pro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00100" y="6245225"/>
            <a:ext cx="17907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B07ED-9BF2-467A-B651-613FDB0541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8" name="Picture 10" descr="sm_line2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0430" y="0"/>
            <a:ext cx="53382" cy="141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3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439615" cy="6858000"/>
          </a:xfrm>
          <a:prstGeom prst="rect">
            <a:avLst/>
          </a:prstGeom>
        </p:spPr>
      </p:pic>
      <p:graphicFrame>
        <p:nvGraphicFramePr>
          <p:cNvPr id="10" name="Object 11"/>
          <p:cNvGraphicFramePr>
            <a:graphicFrameLocks noChangeAspect="1"/>
          </p:cNvGraphicFramePr>
          <p:nvPr userDrawn="1"/>
        </p:nvGraphicFramePr>
        <p:xfrm>
          <a:off x="104775" y="504825"/>
          <a:ext cx="2686050" cy="714375"/>
        </p:xfrm>
        <a:graphic>
          <a:graphicData uri="http://schemas.openxmlformats.org/presentationml/2006/ole">
            <p:oleObj spid="_x0000_s17409" name="CorelDRAW" r:id="rId6" imgW="4738680" imgH="1280160" progId="CorelDRAW.Graphic.13">
              <p:embed/>
            </p:oleObj>
          </a:graphicData>
        </a:graphic>
      </p:graphicFrame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800100" y="6245225"/>
            <a:ext cx="17907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B07ED-9BF2-467A-B651-613FDB0541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9" name="Рисунок 8" descr="3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439615" cy="6858000"/>
          </a:xfrm>
          <a:prstGeom prst="rect">
            <a:avLst/>
          </a:prstGeom>
        </p:spPr>
      </p:pic>
      <p:graphicFrame>
        <p:nvGraphicFramePr>
          <p:cNvPr id="10" name="Object 16"/>
          <p:cNvGraphicFramePr>
            <a:graphicFrameLocks noChangeAspect="1"/>
          </p:cNvGraphicFramePr>
          <p:nvPr userDrawn="1"/>
        </p:nvGraphicFramePr>
        <p:xfrm>
          <a:off x="104775" y="504825"/>
          <a:ext cx="2686050" cy="714375"/>
        </p:xfrm>
        <a:graphic>
          <a:graphicData uri="http://schemas.openxmlformats.org/presentationml/2006/ole">
            <p:oleObj spid="_x0000_s122882" name="CorelDRAW" r:id="rId4" imgW="4738680" imgH="1280160" progId="CorelDRAW.Graphic.13">
              <p:embed/>
            </p:oleObj>
          </a:graphicData>
        </a:graphic>
      </p:graphicFrame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C3CD5C-D0CE-46ED-A38B-E60B923767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F1B52-C216-4C1C-9270-5DF194B778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B565C-1540-4BAD-BB67-DAE3FBA5CF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8A4D5-5C00-4E9F-865A-177B295384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1922-4EAE-4CE9-AABF-01D53B5745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090317-3981-4B8F-B3A5-875870D2D0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0AB385CC-BE9C-4BAC-BE84-94B0FE8027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9" descr="ЗАГОЛОВОК&#10;ПРЕЗЕНТАЦИИ"/>
          <p:cNvSpPr txBox="1">
            <a:spLocks noChangeArrowheads="1"/>
          </p:cNvSpPr>
          <p:nvPr/>
        </p:nvSpPr>
        <p:spPr bwMode="auto">
          <a:xfrm>
            <a:off x="5073650" y="2533650"/>
            <a:ext cx="354647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Особенности классификации </a:t>
            </a:r>
            <a:endParaRPr lang="de-DE" sz="3200" dirty="0" smtClean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жилья в Германии</a:t>
            </a:r>
            <a:endParaRPr lang="ru-RU" sz="3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33900" y="2329248"/>
            <a:ext cx="54000" cy="2206570"/>
          </a:xfrm>
          <a:prstGeom prst="rect">
            <a:avLst/>
          </a:prstGeom>
          <a:gradFill flip="none" rotWithShape="1">
            <a:gsLst>
              <a:gs pos="0">
                <a:srgbClr val="1B3E83">
                  <a:alpha val="87000"/>
                </a:srgbClr>
              </a:gs>
              <a:gs pos="86000">
                <a:srgbClr val="91B8E7">
                  <a:alpha val="3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Text Box 9" descr="ЗАГОЛОВОК&#10;ПРЕЗЕНТАЦИИ"/>
          <p:cNvSpPr txBox="1">
            <a:spLocks noChangeArrowheads="1"/>
          </p:cNvSpPr>
          <p:nvPr/>
        </p:nvSpPr>
        <p:spPr bwMode="auto">
          <a:xfrm>
            <a:off x="819150" y="4010978"/>
            <a:ext cx="344805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Гражданский жилищный форум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42378" y="4166486"/>
            <a:ext cx="36121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Герман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Мойжес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| </a:t>
            </a:r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German </a:t>
            </a:r>
            <a:r>
              <a:rPr lang="de-DE" dirty="0" err="1" smtClean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Moyzhes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44925" y="6000065"/>
            <a:ext cx="18859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Санкт-Петербург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октября 201</a:t>
            </a:r>
            <a:r>
              <a:rPr lang="de-DE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г.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IIId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Уровень цен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800100" y="1600200"/>
            <a:ext cx="7886700" cy="600075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tx2"/>
                </a:solidFill>
              </a:rPr>
              <a:t>Средние цены аренды</a:t>
            </a:r>
            <a:r>
              <a:rPr lang="de-DE" b="1" dirty="0" smtClean="0">
                <a:solidFill>
                  <a:schemeClr val="tx2"/>
                </a:solidFill>
              </a:rPr>
              <a:t> </a:t>
            </a:r>
            <a:r>
              <a:rPr lang="ru-RU" b="1" dirty="0" smtClean="0">
                <a:solidFill>
                  <a:schemeClr val="tx2"/>
                </a:solidFill>
              </a:rPr>
              <a:t>и покупки 1м² по категориям жилья, </a:t>
            </a:r>
            <a:r>
              <a:rPr lang="de-DE" b="1" dirty="0" smtClean="0">
                <a:solidFill>
                  <a:schemeClr val="tx2"/>
                </a:solidFill>
              </a:rPr>
              <a:t>IV </a:t>
            </a:r>
            <a:r>
              <a:rPr lang="ru-RU" b="1" dirty="0" smtClean="0">
                <a:solidFill>
                  <a:schemeClr val="tx2"/>
                </a:solidFill>
              </a:rPr>
              <a:t>квартал 201</a:t>
            </a:r>
            <a:r>
              <a:rPr lang="de-DE" b="1" dirty="0" smtClean="0">
                <a:solidFill>
                  <a:schemeClr val="tx2"/>
                </a:solidFill>
              </a:rPr>
              <a:t>2</a:t>
            </a:r>
            <a:r>
              <a:rPr lang="ru-RU" b="1" dirty="0" smtClean="0">
                <a:solidFill>
                  <a:schemeClr val="tx2"/>
                </a:solidFill>
              </a:rPr>
              <a:t> г. </a:t>
            </a:r>
          </a:p>
          <a:p>
            <a:endParaRPr lang="en-US" sz="1800" dirty="0" smtClean="0"/>
          </a:p>
          <a:p>
            <a:pPr lvl="1"/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B07ED-9BF2-467A-B651-613FDB0541F4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2013</a:t>
            </a:r>
          </a:p>
          <a:p>
            <a:pPr>
              <a:defRPr/>
            </a:pPr>
            <a:endParaRPr lang="ru-RU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4212176668"/>
              </p:ext>
            </p:extLst>
          </p:nvPr>
        </p:nvGraphicFramePr>
        <p:xfrm>
          <a:off x="836855" y="2209800"/>
          <a:ext cx="7839075" cy="3266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7815"/>
                <a:gridCol w="1567815"/>
                <a:gridCol w="1567815"/>
                <a:gridCol w="1567815"/>
                <a:gridCol w="1567815"/>
              </a:tblGrid>
              <a:tr h="370840">
                <a:tc>
                  <a:txBody>
                    <a:bodyPr/>
                    <a:lstStyle/>
                    <a:p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68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Myriad Pro" pitchFamily="34" charset="0"/>
                        </a:rPr>
                        <a:t>Лучшее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68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Myriad Pro" pitchFamily="34" charset="0"/>
                        </a:rPr>
                        <a:t>Хорошее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68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Myriad Pro" pitchFamily="34" charset="0"/>
                        </a:rPr>
                        <a:t>Среднее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68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Myriad Pro" pitchFamily="34" charset="0"/>
                        </a:rPr>
                        <a:t>Простое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688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Myriad Pro" pitchFamily="34" charset="0"/>
                        </a:rPr>
                        <a:t>Берлин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de-DE" sz="1600" dirty="0" smtClean="0">
                          <a:latin typeface="Myriad Pro" pitchFamily="34" charset="0"/>
                        </a:rPr>
                        <a:t>12-22</a:t>
                      </a:r>
                      <a:endParaRPr lang="ru-RU" sz="1600" dirty="0" smtClean="0">
                        <a:latin typeface="Myriad Pro" pitchFamily="34" charset="0"/>
                      </a:endParaRP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€2800 – 7000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8-13,5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€2000 - 3200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6-10</a:t>
                      </a:r>
                      <a:endParaRPr lang="de-DE" sz="1600" b="0" i="0" kern="1200" dirty="0" smtClean="0">
                        <a:solidFill>
                          <a:schemeClr val="dk1"/>
                        </a:solidFill>
                        <a:effectLst/>
                        <a:latin typeface="Myriad Pro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€1500 - 2300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5-7</a:t>
                      </a:r>
                      <a:endParaRPr lang="de-DE" sz="1600" b="0" i="0" kern="1200" dirty="0" smtClean="0">
                        <a:solidFill>
                          <a:schemeClr val="dk1"/>
                        </a:solidFill>
                        <a:effectLst/>
                        <a:latin typeface="Myriad Pro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€1100 – 1700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Myriad Pro" pitchFamily="34" charset="0"/>
                        </a:rPr>
                        <a:t>Гамбург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de-DE" sz="1600" dirty="0" smtClean="0">
                          <a:latin typeface="Myriad Pro" pitchFamily="34" charset="0"/>
                        </a:rPr>
                        <a:t>1</a:t>
                      </a:r>
                      <a:r>
                        <a:rPr lang="ru-RU" sz="1600" dirty="0" smtClean="0">
                          <a:latin typeface="Myriad Pro" pitchFamily="34" charset="0"/>
                        </a:rPr>
                        <a:t>3,5</a:t>
                      </a:r>
                      <a:r>
                        <a:rPr lang="de-DE" sz="1600" dirty="0" smtClean="0">
                          <a:latin typeface="Myriad Pro" pitchFamily="34" charset="0"/>
                        </a:rPr>
                        <a:t>-22</a:t>
                      </a:r>
                      <a:endParaRPr lang="ru-RU" sz="1600" dirty="0" smtClean="0">
                        <a:latin typeface="Myriad Pro" pitchFamily="34" charset="0"/>
                      </a:endParaRP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€3000 - 9000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10,5-15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en-US" sz="1600" dirty="0" smtClean="0">
                          <a:latin typeface="Myriad Pro" pitchFamily="34" charset="0"/>
                        </a:rPr>
                        <a:t>2200 - 8000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8-11,7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en-US" sz="1600" dirty="0" smtClean="0">
                          <a:latin typeface="Myriad Pro" pitchFamily="34" charset="0"/>
                        </a:rPr>
                        <a:t>1400 - 4500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6-8,5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en-US" sz="1600" dirty="0" smtClean="0">
                          <a:latin typeface="Myriad Pro" pitchFamily="34" charset="0"/>
                        </a:rPr>
                        <a:t>800 – 3000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Myriad Pro" pitchFamily="34" charset="0"/>
                        </a:rPr>
                        <a:t>Мюнхен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de-DE" sz="1600" dirty="0" smtClean="0">
                          <a:latin typeface="Myriad Pro" pitchFamily="34" charset="0"/>
                        </a:rPr>
                        <a:t>1</a:t>
                      </a:r>
                      <a:r>
                        <a:rPr lang="ru-RU" sz="1600" dirty="0" smtClean="0">
                          <a:latin typeface="Myriad Pro" pitchFamily="34" charset="0"/>
                        </a:rPr>
                        <a:t>5</a:t>
                      </a:r>
                      <a:r>
                        <a:rPr lang="de-DE" sz="1600" dirty="0" smtClean="0">
                          <a:latin typeface="Myriad Pro" pitchFamily="34" charset="0"/>
                        </a:rPr>
                        <a:t>-</a:t>
                      </a:r>
                      <a:r>
                        <a:rPr lang="ru-RU" sz="1600" dirty="0" smtClean="0">
                          <a:latin typeface="Myriad Pro" pitchFamily="34" charset="0"/>
                        </a:rPr>
                        <a:t>25</a:t>
                      </a:r>
                      <a:endParaRPr lang="de-DE" sz="1600" dirty="0" smtClean="0">
                        <a:latin typeface="Myriad Pro" pitchFamily="34" charset="0"/>
                      </a:endParaRP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en-US" sz="1600" dirty="0" smtClean="0">
                          <a:latin typeface="Myriad Pro" pitchFamily="34" charset="0"/>
                        </a:rPr>
                        <a:t>6000 - 14.500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14,5-17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en-US" sz="1600" dirty="0" smtClean="0">
                          <a:latin typeface="Myriad Pro" pitchFamily="34" charset="0"/>
                        </a:rPr>
                        <a:t>5000 - 9000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10,2-14,8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€3000 - 6500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7,8-11,3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€2000 – 4800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Myriad Pro" pitchFamily="34" charset="0"/>
                        </a:rPr>
                        <a:t>Кёльн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de-DE" sz="1600" dirty="0" smtClean="0">
                          <a:latin typeface="Myriad Pro" pitchFamily="34" charset="0"/>
                        </a:rPr>
                        <a:t>1</a:t>
                      </a:r>
                      <a:r>
                        <a:rPr lang="ru-RU" sz="1600" dirty="0" smtClean="0">
                          <a:latin typeface="Myriad Pro" pitchFamily="34" charset="0"/>
                        </a:rPr>
                        <a:t>1</a:t>
                      </a:r>
                      <a:r>
                        <a:rPr lang="de-DE" sz="1600" dirty="0" smtClean="0">
                          <a:latin typeface="Myriad Pro" pitchFamily="34" charset="0"/>
                        </a:rPr>
                        <a:t>-</a:t>
                      </a:r>
                      <a:r>
                        <a:rPr lang="ru-RU" sz="1600" dirty="0" smtClean="0">
                          <a:latin typeface="Myriad Pro" pitchFamily="34" charset="0"/>
                        </a:rPr>
                        <a:t>14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€3000 - 7000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8,6-11,6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€1800 - 3500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7-9,2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€1300 - 3000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5,5-7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€800 – 1800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Myriad Pro" pitchFamily="34" charset="0"/>
                        </a:rPr>
                        <a:t>Дюссельдорф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de-DE" sz="1600" dirty="0" smtClean="0">
                          <a:latin typeface="Myriad Pro" pitchFamily="34" charset="0"/>
                        </a:rPr>
                        <a:t>1</a:t>
                      </a:r>
                      <a:r>
                        <a:rPr lang="ru-RU" sz="1600" dirty="0" smtClean="0">
                          <a:latin typeface="Myriad Pro" pitchFamily="34" charset="0"/>
                        </a:rPr>
                        <a:t>1,9</a:t>
                      </a:r>
                      <a:r>
                        <a:rPr lang="de-DE" sz="1600" dirty="0" smtClean="0">
                          <a:latin typeface="Myriad Pro" pitchFamily="34" charset="0"/>
                        </a:rPr>
                        <a:t>-</a:t>
                      </a:r>
                      <a:r>
                        <a:rPr lang="ru-RU" sz="1600" dirty="0" smtClean="0">
                          <a:latin typeface="Myriad Pro" pitchFamily="34" charset="0"/>
                        </a:rPr>
                        <a:t>17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€3000 - 7500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9,9-12,6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€2500 - 4000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8,7-10,8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€1400 - 2700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</a:t>
                      </a:r>
                      <a:r>
                        <a:rPr lang="ru-RU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6-7,8</a:t>
                      </a:r>
                    </a:p>
                    <a:p>
                      <a:r>
                        <a:rPr lang="en-US" sz="1600" b="0" i="0" kern="1200" dirty="0" smtClean="0">
                          <a:solidFill>
                            <a:schemeClr val="dk1"/>
                          </a:solidFill>
                          <a:effectLst/>
                          <a:latin typeface="Myriad Pro" pitchFamily="34" charset="0"/>
                          <a:ea typeface="+mn-ea"/>
                          <a:cs typeface="+mn-cs"/>
                        </a:rPr>
                        <a:t> €900 – 2100</a:t>
                      </a:r>
                      <a:endParaRPr lang="en-US" sz="1600" dirty="0">
                        <a:latin typeface="Myriad Pro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800100" y="1600200"/>
            <a:ext cx="7886700" cy="4648199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dirty="0" smtClean="0">
                <a:solidFill>
                  <a:schemeClr val="tx2"/>
                </a:solidFill>
              </a:rPr>
              <a:t>Спасибо за внимание!</a:t>
            </a: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800" dirty="0" smtClean="0">
              <a:solidFill>
                <a:schemeClr val="tx2"/>
              </a:solidFill>
            </a:endParaRP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b="1" dirty="0" err="1" smtClean="0">
                <a:solidFill>
                  <a:schemeClr val="tx2"/>
                </a:solidFill>
              </a:rPr>
              <a:t>Мойжес</a:t>
            </a:r>
            <a:r>
              <a:rPr lang="ru-RU" sz="2200" b="1" dirty="0" smtClean="0">
                <a:solidFill>
                  <a:schemeClr val="tx2"/>
                </a:solidFill>
              </a:rPr>
              <a:t> Герман Яковлевич </a:t>
            </a: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200" dirty="0" smtClean="0">
              <a:solidFill>
                <a:schemeClr val="tx2"/>
              </a:solidFill>
            </a:endParaRP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/>
                </a:solidFill>
              </a:rPr>
              <a:t>Управляющий в Германии  </a:t>
            </a: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/>
                </a:solidFill>
              </a:rPr>
              <a:t>Группа компаний «Аверс» </a:t>
            </a: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err="1" smtClean="0">
                <a:solidFill>
                  <a:schemeClr val="tx2"/>
                </a:solidFill>
              </a:rPr>
              <a:t>g.moyzhes@avg.ru</a:t>
            </a:r>
            <a:r>
              <a:rPr lang="ru-RU" sz="2200" dirty="0" smtClean="0">
                <a:solidFill>
                  <a:schemeClr val="tx2"/>
                </a:solidFill>
              </a:rPr>
              <a:t> </a:t>
            </a: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/>
                </a:solidFill>
              </a:rPr>
              <a:t> </a:t>
            </a: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smtClean="0">
                <a:solidFill>
                  <a:schemeClr val="tx2"/>
                </a:solidFill>
              </a:rPr>
              <a:t>Санкт-Петербург</a:t>
            </a:r>
            <a:r>
              <a:rPr lang="ru-RU" sz="2200" dirty="0" smtClean="0">
                <a:solidFill>
                  <a:schemeClr val="tx2"/>
                </a:solidFill>
              </a:rPr>
              <a:t>: +7(812) 320-9775 </a:t>
            </a: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/>
                </a:solidFill>
              </a:rPr>
              <a:t> Москва: +7(495) 698-4723 </a:t>
            </a:r>
          </a:p>
          <a:p>
            <a:pPr marL="0" indent="0"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dirty="0" smtClean="0">
                <a:solidFill>
                  <a:schemeClr val="tx2"/>
                </a:solidFill>
              </a:rPr>
              <a:t>Кёльн: +49 (221) 330-5630 </a:t>
            </a:r>
            <a:endParaRPr lang="en-US" sz="2200" dirty="0" smtClean="0">
              <a:solidFill>
                <a:schemeClr val="tx2"/>
              </a:solidFill>
            </a:endParaRPr>
          </a:p>
          <a:p>
            <a:pPr lvl="1"/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B07ED-9BF2-467A-B651-613FDB0541F4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Содержание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800100" y="1600200"/>
            <a:ext cx="7886700" cy="4648199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ru-RU" sz="1800" dirty="0" smtClean="0">
                <a:solidFill>
                  <a:schemeClr val="tx1"/>
                </a:solidFill>
                <a:latin typeface="Myriad Pro"/>
              </a:rPr>
              <a:t>Актуальное состояние немецкого рынка жилья</a:t>
            </a:r>
          </a:p>
          <a:p>
            <a:pPr marL="914400" lvl="1" indent="-457200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ru-RU" sz="1800" dirty="0" smtClean="0">
                <a:solidFill>
                  <a:schemeClr val="tx1"/>
                </a:solidFill>
                <a:latin typeface="Myriad Pro"/>
              </a:rPr>
              <a:t>Тенденции немецкого рынка жилья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ru-RU" sz="1800" dirty="0" smtClean="0">
                <a:solidFill>
                  <a:schemeClr val="tx1"/>
                </a:solidFill>
                <a:latin typeface="Myriad Pro"/>
              </a:rPr>
              <a:t>Формирование стоимости жилья</a:t>
            </a: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ru-RU" sz="1800" dirty="0" smtClean="0">
                <a:solidFill>
                  <a:schemeClr val="tx1"/>
                </a:solidFill>
                <a:latin typeface="Myriad Pro"/>
              </a:rPr>
              <a:t>Обзор критериев классификации</a:t>
            </a:r>
            <a:endParaRPr lang="de-DE" sz="1800" dirty="0" smtClean="0">
              <a:solidFill>
                <a:schemeClr val="tx1"/>
              </a:solidFill>
              <a:latin typeface="Myriad Pro"/>
            </a:endParaRPr>
          </a:p>
          <a:p>
            <a:pPr marL="971550" lvl="1" indent="-514350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ru-RU" sz="1800" dirty="0" smtClean="0">
                <a:solidFill>
                  <a:schemeClr val="tx1"/>
                </a:solidFill>
                <a:latin typeface="Myriad Pro"/>
              </a:rPr>
              <a:t>Местоположение</a:t>
            </a:r>
          </a:p>
          <a:p>
            <a:pPr marL="971550" lvl="1" indent="-514350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ru-RU" sz="1800" dirty="0" smtClean="0">
                <a:solidFill>
                  <a:schemeClr val="tx1"/>
                </a:solidFill>
                <a:latin typeface="Myriad Pro"/>
              </a:rPr>
              <a:t>Состояние объекта </a:t>
            </a:r>
            <a:r>
              <a:rPr lang="de-DE" sz="1800" dirty="0" smtClean="0">
                <a:solidFill>
                  <a:schemeClr val="tx1"/>
                </a:solidFill>
                <a:latin typeface="Myriad Pro"/>
              </a:rPr>
              <a:t>/ </a:t>
            </a:r>
            <a:r>
              <a:rPr lang="ru-RU" sz="1800" dirty="0" smtClean="0">
                <a:solidFill>
                  <a:schemeClr val="tx1"/>
                </a:solidFill>
                <a:latin typeface="Myriad Pro"/>
              </a:rPr>
              <a:t>год постройки</a:t>
            </a:r>
          </a:p>
          <a:p>
            <a:pPr marL="971550" lvl="1" indent="-514350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ru-RU" sz="1800" dirty="0" smtClean="0">
                <a:solidFill>
                  <a:schemeClr val="tx1"/>
                </a:solidFill>
                <a:latin typeface="Myriad Pro"/>
              </a:rPr>
              <a:t>Площадь квартиры</a:t>
            </a:r>
          </a:p>
          <a:p>
            <a:pPr marL="971550" lvl="1" indent="-514350">
              <a:lnSpc>
                <a:spcPct val="150000"/>
              </a:lnSpc>
              <a:spcBef>
                <a:spcPts val="0"/>
              </a:spcBef>
              <a:buFont typeface="+mj-lt"/>
              <a:buAutoNum type="alphaLcParenR"/>
            </a:pPr>
            <a:r>
              <a:rPr lang="ru-RU" sz="1800" dirty="0" smtClean="0">
                <a:solidFill>
                  <a:schemeClr val="tx1"/>
                </a:solidFill>
                <a:latin typeface="Myriad Pro"/>
              </a:rPr>
              <a:t>Условия проживания</a:t>
            </a:r>
            <a:endParaRPr lang="de-DE" sz="1800" dirty="0" smtClean="0">
              <a:solidFill>
                <a:schemeClr val="tx1"/>
              </a:solidFill>
              <a:latin typeface="Myriad Pro"/>
            </a:endParaRPr>
          </a:p>
          <a:p>
            <a:pPr marL="514350" indent="-514350">
              <a:lnSpc>
                <a:spcPct val="150000"/>
              </a:lnSpc>
              <a:spcBef>
                <a:spcPts val="0"/>
              </a:spcBef>
              <a:buFont typeface="+mj-lt"/>
              <a:buAutoNum type="romanUcPeriod"/>
            </a:pPr>
            <a:r>
              <a:rPr lang="ru-RU" sz="1800" dirty="0" smtClean="0">
                <a:solidFill>
                  <a:schemeClr val="tx1"/>
                </a:solidFill>
                <a:latin typeface="Myriad Pro"/>
              </a:rPr>
              <a:t>Уровень цен</a:t>
            </a:r>
          </a:p>
          <a:p>
            <a:pPr lvl="1"/>
            <a:endParaRPr lang="ru-RU" dirty="0" smtClean="0"/>
          </a:p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B07ED-9BF2-467A-B651-613FDB0541F4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I. 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Актуальное состояние немецкого рынка жилья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800100" y="1600200"/>
            <a:ext cx="7886700" cy="4648199"/>
          </a:xfrm>
        </p:spPr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Самым дорогим городом с точки зрения покупки недвижимости в Германии остается Мюнхен. Средняя цена жилья здесь составляет €4.200 за м²</a:t>
            </a:r>
          </a:p>
          <a:p>
            <a:pPr>
              <a:spcAft>
                <a:spcPts val="0"/>
              </a:spcAft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Около половины покупок немецких объектов жилой недвижимости совершают нерезиденты. В первом квартале 2012 года сумма покупок составила €3,3 млрд.</a:t>
            </a:r>
          </a:p>
          <a:p>
            <a:pPr>
              <a:spcAft>
                <a:spcPts val="0"/>
              </a:spcAft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Наибольшим спросом пользуется недвижимость в крупных городах </a:t>
            </a:r>
            <a:r>
              <a:rPr lang="ru-RU" dirty="0" smtClean="0">
                <a:solidFill>
                  <a:schemeClr val="tx1"/>
                </a:solidFill>
              </a:rPr>
              <a:t>страны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таких как Мюнхен, Дюссельдорф и Гамбург. Многие немцы приезжают сюда в поисках работы</a:t>
            </a:r>
          </a:p>
          <a:p>
            <a:pPr>
              <a:spcAft>
                <a:spcPts val="0"/>
              </a:spcAft>
              <a:defRPr/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</a:rPr>
              <a:t>Разброс цен на недвижимость в Германии велик: от 6 до 200 тыс. евро за м² в зависимости от города, качества, внутреннего и внешнего состояния объекта, года постройки и других факторов, которые будут рассмотрены далее </a:t>
            </a:r>
          </a:p>
          <a:p>
            <a:pPr lvl="1"/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B07ED-9BF2-467A-B651-613FDB0541F4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Ia</a:t>
            </a:r>
            <a:r>
              <a:rPr lang="de-DE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Тенденции </a:t>
            </a:r>
            <a: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немецкого рынка жилья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5391149" y="1600200"/>
            <a:ext cx="3752851" cy="464819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Рынок жилья всех типов стабильно растет с 2006 г.</a:t>
            </a:r>
          </a:p>
          <a:p>
            <a:pPr marL="0" indent="0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Наиболее динамично растущий рынок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-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первичное жилье в 7 крупнейших городах</a:t>
            </a:r>
            <a:r>
              <a:rPr lang="de-DE" dirty="0" smtClean="0">
                <a:solidFill>
                  <a:schemeClr val="tx1"/>
                </a:solidFill>
              </a:rPr>
              <a:t>: </a:t>
            </a:r>
            <a:endParaRPr lang="ru-RU" dirty="0" smtClean="0">
              <a:solidFill>
                <a:schemeClr val="tx1"/>
              </a:solidFill>
            </a:endParaRPr>
          </a:p>
          <a:p>
            <a:pPr marL="285750" indent="-285750"/>
            <a:r>
              <a:rPr lang="ru-RU" dirty="0" smtClean="0">
                <a:solidFill>
                  <a:schemeClr val="tx1"/>
                </a:solidFill>
              </a:rPr>
              <a:t>Берлине,</a:t>
            </a:r>
          </a:p>
          <a:p>
            <a:pPr marL="285750" indent="-285750"/>
            <a:r>
              <a:rPr lang="ru-RU" dirty="0" smtClean="0">
                <a:solidFill>
                  <a:schemeClr val="tx1"/>
                </a:solidFill>
              </a:rPr>
              <a:t>Мюнхене, </a:t>
            </a:r>
          </a:p>
          <a:p>
            <a:pPr marL="285750" indent="-285750"/>
            <a:r>
              <a:rPr lang="ru-RU" dirty="0" smtClean="0">
                <a:solidFill>
                  <a:schemeClr val="tx1"/>
                </a:solidFill>
              </a:rPr>
              <a:t>Гамбурге, </a:t>
            </a:r>
          </a:p>
          <a:p>
            <a:pPr marL="285750" indent="-285750"/>
            <a:r>
              <a:rPr lang="ru-RU" dirty="0" smtClean="0">
                <a:solidFill>
                  <a:schemeClr val="tx1"/>
                </a:solidFill>
              </a:rPr>
              <a:t>Кёльне, </a:t>
            </a:r>
          </a:p>
          <a:p>
            <a:pPr marL="285750" indent="-285750"/>
            <a:r>
              <a:rPr lang="ru-RU" dirty="0" smtClean="0">
                <a:solidFill>
                  <a:schemeClr val="tx1"/>
                </a:solidFill>
              </a:rPr>
              <a:t>Франкфурте, </a:t>
            </a:r>
          </a:p>
          <a:p>
            <a:pPr marL="285750" indent="-285750"/>
            <a:r>
              <a:rPr lang="ru-RU" dirty="0" smtClean="0">
                <a:solidFill>
                  <a:schemeClr val="tx1"/>
                </a:solidFill>
              </a:rPr>
              <a:t>Дюссельдорфе </a:t>
            </a:r>
          </a:p>
          <a:p>
            <a:pPr marL="285750" indent="-285750"/>
            <a:r>
              <a:rPr lang="ru-RU" dirty="0" smtClean="0">
                <a:solidFill>
                  <a:schemeClr val="tx1"/>
                </a:solidFill>
              </a:rPr>
              <a:t>и Штутгарте </a:t>
            </a:r>
          </a:p>
          <a:p>
            <a:pPr marL="285750" indent="-285750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Вторичный рынок показывает наибольшую </a:t>
            </a:r>
            <a:r>
              <a:rPr lang="ru-RU" dirty="0" err="1" smtClean="0">
                <a:solidFill>
                  <a:schemeClr val="tx1"/>
                </a:solidFill>
              </a:rPr>
              <a:t>волатильность</a:t>
            </a:r>
            <a:endParaRPr lang="ru-RU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ru-RU" dirty="0" smtClean="0"/>
          </a:p>
          <a:p>
            <a:pPr lvl="1"/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B07ED-9BF2-467A-B651-613FDB0541F4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pic>
        <p:nvPicPr>
          <p:cNvPr id="6" name="Picture 2" descr="C:\Users\Skigin\Desktop\wissenswert_preise_immobilien_deutschlan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000" y="1602000"/>
            <a:ext cx="4124460" cy="43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smtClean="0">
                <a:solidFill>
                  <a:srgbClr val="595959"/>
                </a:solidFill>
                <a:latin typeface="Myriad Pro"/>
              </a:rPr>
              <a:t>II</a:t>
            </a:r>
            <a:r>
              <a:rPr lang="ru-RU" sz="2800" dirty="0" smtClean="0">
                <a:solidFill>
                  <a:srgbClr val="595959"/>
                </a:solidFill>
                <a:latin typeface="Myriad Pro"/>
              </a:rPr>
              <a:t>. Формирование </a:t>
            </a:r>
            <a:r>
              <a:rPr lang="en-US" sz="2800" dirty="0" smtClean="0">
                <a:solidFill>
                  <a:srgbClr val="595959"/>
                </a:solidFill>
                <a:latin typeface="Myriad Pro"/>
              </a:rPr>
              <a:t/>
            </a:r>
            <a:br>
              <a:rPr lang="en-US" sz="2800" dirty="0" smtClean="0">
                <a:solidFill>
                  <a:srgbClr val="595959"/>
                </a:solidFill>
                <a:latin typeface="Myriad Pro"/>
              </a:rPr>
            </a:br>
            <a:r>
              <a:rPr lang="ru-RU" sz="2800" dirty="0" smtClean="0">
                <a:solidFill>
                  <a:srgbClr val="595959"/>
                </a:solidFill>
                <a:latin typeface="Myriad Pro"/>
              </a:rPr>
              <a:t>стоимости жилья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5305424" y="1600200"/>
            <a:ext cx="3457575" cy="4648199"/>
          </a:xfrm>
        </p:spPr>
        <p:txBody>
          <a:bodyPr/>
          <a:lstStyle/>
          <a:p>
            <a:pPr marL="0" indent="0">
              <a:buNone/>
            </a:pPr>
            <a:r>
              <a:rPr lang="ru-RU" sz="1400" b="1" u="sng" dirty="0" smtClean="0">
                <a:solidFill>
                  <a:schemeClr val="tx1"/>
                </a:solidFill>
              </a:rPr>
              <a:t>АП </a:t>
            </a:r>
            <a:r>
              <a:rPr lang="de-DE" sz="1400" b="1" u="sng" dirty="0" smtClean="0">
                <a:solidFill>
                  <a:schemeClr val="tx1"/>
                </a:solidFill>
              </a:rPr>
              <a:t>= </a:t>
            </a:r>
            <a:r>
              <a:rPr lang="ru-RU" sz="1400" b="1" u="sng" dirty="0" smtClean="0">
                <a:solidFill>
                  <a:schemeClr val="tx1"/>
                </a:solidFill>
              </a:rPr>
              <a:t>КВМ</a:t>
            </a:r>
            <a:r>
              <a:rPr lang="de-DE" sz="1400" b="1" u="sng" dirty="0" smtClean="0">
                <a:solidFill>
                  <a:schemeClr val="tx1"/>
                </a:solidFill>
              </a:rPr>
              <a:t> x ƒ(</a:t>
            </a:r>
            <a:r>
              <a:rPr lang="ru-RU" sz="1400" b="1" u="sng" dirty="0" smtClean="0">
                <a:solidFill>
                  <a:schemeClr val="tx1"/>
                </a:solidFill>
              </a:rPr>
              <a:t>У</a:t>
            </a:r>
            <a:r>
              <a:rPr lang="de-DE" sz="1400" b="1" u="sng" dirty="0" smtClean="0">
                <a:solidFill>
                  <a:schemeClr val="tx1"/>
                </a:solidFill>
              </a:rPr>
              <a:t>, </a:t>
            </a:r>
            <a:r>
              <a:rPr lang="ru-RU" sz="1400" b="1" u="sng" dirty="0" smtClean="0">
                <a:solidFill>
                  <a:schemeClr val="tx1"/>
                </a:solidFill>
              </a:rPr>
              <a:t>М</a:t>
            </a:r>
            <a:r>
              <a:rPr lang="de-DE" sz="1400" b="1" u="sng" dirty="0" smtClean="0">
                <a:solidFill>
                  <a:schemeClr val="tx1"/>
                </a:solidFill>
              </a:rPr>
              <a:t>) x </a:t>
            </a:r>
            <a:r>
              <a:rPr lang="ru-RU" sz="1400" b="1" u="sng" dirty="0" smtClean="0">
                <a:solidFill>
                  <a:schemeClr val="tx1"/>
                </a:solidFill>
              </a:rPr>
              <a:t>ФВЗ</a:t>
            </a:r>
            <a:endParaRPr lang="de-DE" sz="1400" b="1" u="sng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1400" dirty="0" smtClean="0">
              <a:solidFill>
                <a:schemeClr val="tx1"/>
              </a:solidFill>
              <a:latin typeface="Myriad Pro"/>
            </a:endParaRPr>
          </a:p>
          <a:p>
            <a:pPr marL="0" indent="0">
              <a:buNone/>
            </a:pPr>
            <a:endParaRPr lang="ru-RU" sz="1400" dirty="0" smtClean="0">
              <a:solidFill>
                <a:schemeClr val="tx1"/>
              </a:solidFill>
              <a:latin typeface="Myriad Pro"/>
            </a:endParaRPr>
          </a:p>
          <a:p>
            <a:pPr marL="0" indent="0">
              <a:buNone/>
            </a:pPr>
            <a:endParaRPr lang="ru-RU" sz="1400" dirty="0" smtClean="0">
              <a:solidFill>
                <a:schemeClr val="tx1"/>
              </a:solidFill>
              <a:latin typeface="Myriad Pro"/>
            </a:endParaRPr>
          </a:p>
          <a:p>
            <a:pPr marL="0" indent="0">
              <a:buNone/>
            </a:pPr>
            <a:r>
              <a:rPr lang="ru-RU" sz="1400" dirty="0" smtClean="0">
                <a:solidFill>
                  <a:schemeClr val="tx1"/>
                </a:solidFill>
                <a:latin typeface="Myriad Pro"/>
              </a:rPr>
              <a:t>Средняя арендная плата (АП) равна произведению арендной платы за1 м² (КВМ) и весового коэффициента </a:t>
            </a:r>
            <a:br>
              <a:rPr lang="ru-RU" sz="1400" dirty="0" smtClean="0">
                <a:solidFill>
                  <a:schemeClr val="tx1"/>
                </a:solidFill>
                <a:latin typeface="Myriad Pro"/>
              </a:rPr>
            </a:br>
            <a:r>
              <a:rPr lang="ru-RU" sz="1400" dirty="0" smtClean="0">
                <a:solidFill>
                  <a:schemeClr val="tx1"/>
                </a:solidFill>
                <a:latin typeface="Myriad Pro"/>
              </a:rPr>
              <a:t>[</a:t>
            </a:r>
            <a:r>
              <a:rPr lang="ru-RU" sz="1400" dirty="0" err="1" smtClean="0">
                <a:solidFill>
                  <a:schemeClr val="tx1"/>
                </a:solidFill>
                <a:latin typeface="Myriad Pro"/>
              </a:rPr>
              <a:t>f</a:t>
            </a:r>
            <a:r>
              <a:rPr lang="ru-RU" sz="1400" dirty="0" smtClean="0">
                <a:solidFill>
                  <a:schemeClr val="tx1"/>
                </a:solidFill>
                <a:latin typeface="Myriad Pro"/>
              </a:rPr>
              <a:t> (У, М)] факторов удобства (У) и местонахождения (М), а также фактора возраста здания (ФВЗ).</a:t>
            </a:r>
          </a:p>
          <a:p>
            <a:pPr>
              <a:buNone/>
            </a:pPr>
            <a:endParaRPr lang="ru-RU" sz="1400" dirty="0" smtClean="0">
              <a:solidFill>
                <a:schemeClr val="tx1"/>
              </a:solidFill>
              <a:latin typeface="Myriad Pro"/>
            </a:endParaRPr>
          </a:p>
          <a:p>
            <a:pPr marL="0" indent="0">
              <a:buNone/>
            </a:pPr>
            <a:r>
              <a:rPr lang="ru-RU" sz="1400" dirty="0" smtClean="0">
                <a:solidFill>
                  <a:schemeClr val="tx1"/>
                </a:solidFill>
                <a:latin typeface="Myriad Pro"/>
              </a:rPr>
              <a:t>Уравнение функции прямой вычисляется с использованием регрессии. </a:t>
            </a:r>
            <a:br>
              <a:rPr lang="ru-RU" sz="1400" dirty="0" smtClean="0">
                <a:solidFill>
                  <a:schemeClr val="tx1"/>
                </a:solidFill>
                <a:latin typeface="Myriad Pro"/>
              </a:rPr>
            </a:br>
            <a:r>
              <a:rPr lang="ru-RU" sz="1400" dirty="0" smtClean="0">
                <a:solidFill>
                  <a:schemeClr val="tx1"/>
                </a:solidFill>
                <a:latin typeface="Myriad Pro"/>
              </a:rPr>
              <a:t>Расположение и наклон прямой соответствуют функциональной зависимости «большая арендная плата за большую квартиру» и может быть интерпретирована как модель аренды.</a:t>
            </a:r>
            <a:endParaRPr lang="en-US" sz="1400" dirty="0" smtClean="0">
              <a:solidFill>
                <a:schemeClr val="tx1"/>
              </a:solidFill>
              <a:latin typeface="Myriad Pro"/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ru-RU" dirty="0" smtClean="0"/>
          </a:p>
          <a:p>
            <a:pPr lvl="1"/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B07ED-9BF2-467A-B651-613FDB0541F4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5330189" y="1974652"/>
            <a:ext cx="1403985" cy="430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100" b="1" dirty="0" smtClean="0">
                <a:solidFill>
                  <a:srgbClr val="003366"/>
                </a:solidFill>
                <a:latin typeface="Myriad Pro"/>
                <a:cs typeface="+mn-cs"/>
              </a:rPr>
              <a:t>Наблюдаемо</a:t>
            </a:r>
          </a:p>
          <a:p>
            <a:r>
              <a:rPr lang="ru-RU" sz="1100" b="1" dirty="0" smtClean="0">
                <a:solidFill>
                  <a:srgbClr val="003366"/>
                </a:solidFill>
                <a:latin typeface="Myriad Pro"/>
                <a:cs typeface="+mn-cs"/>
              </a:rPr>
              <a:t>Линейно</a:t>
            </a:r>
            <a:endParaRPr lang="en-US" sz="1100" b="1" dirty="0" smtClean="0">
              <a:solidFill>
                <a:srgbClr val="003366"/>
              </a:solidFill>
              <a:latin typeface="Myriad Pro"/>
              <a:cs typeface="+mn-cs"/>
            </a:endParaRP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2088000" y="5940622"/>
            <a:ext cx="1532792" cy="30777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003366"/>
                </a:solidFill>
                <a:latin typeface="Myriad Pro"/>
                <a:cs typeface="+mn-cs"/>
              </a:rPr>
              <a:t>Жилая площадь</a:t>
            </a:r>
            <a:endParaRPr lang="en-US" sz="1400" b="1" dirty="0">
              <a:solidFill>
                <a:srgbClr val="003366"/>
              </a:solidFill>
              <a:latin typeface="Myriad Pro"/>
              <a:cs typeface="+mn-cs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/>
          <a:srcRect t="6151" r="14144" b="5780"/>
          <a:stretch>
            <a:fillRect/>
          </a:stretch>
        </p:blipFill>
        <p:spPr bwMode="auto">
          <a:xfrm>
            <a:off x="872650" y="2036549"/>
            <a:ext cx="4457539" cy="37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2088000" y="1600200"/>
            <a:ext cx="2099396" cy="30777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3366"/>
                </a:solidFill>
                <a:latin typeface="Myriad Pro"/>
                <a:cs typeface="+mn-cs"/>
              </a:rPr>
              <a:t>Арендная плата</a:t>
            </a:r>
            <a:endParaRPr lang="en-US" sz="1400" b="1" dirty="0">
              <a:solidFill>
                <a:srgbClr val="003366"/>
              </a:solidFill>
              <a:latin typeface="Myriad Pro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IIIa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Месторасположение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800100" y="1600200"/>
            <a:ext cx="8096250" cy="4648199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dirty="0" smtClean="0">
                <a:solidFill>
                  <a:schemeClr val="tx1"/>
                </a:solidFill>
                <a:latin typeface="Myriad Pro"/>
              </a:rPr>
              <a:t>Плохое месторасположение ведет к снижению арендной платы (до 15 %). </a:t>
            </a:r>
            <a:endParaRPr lang="de-DE" dirty="0" smtClean="0">
              <a:solidFill>
                <a:schemeClr val="tx1"/>
              </a:solidFill>
              <a:latin typeface="Myriad Pro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dirty="0" smtClean="0">
                <a:solidFill>
                  <a:schemeClr val="tx1"/>
                </a:solidFill>
                <a:latin typeface="Myriad Pro"/>
              </a:rPr>
              <a:t>Хорошее - к повышению (до 20 %).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endParaRPr lang="ru-RU" b="1" dirty="0" smtClean="0">
              <a:solidFill>
                <a:schemeClr val="tx1"/>
              </a:solidFill>
              <a:latin typeface="Myriad Pro"/>
            </a:endParaRP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tx1"/>
                </a:solidFill>
              </a:rPr>
              <a:t>Плохое</a:t>
            </a:r>
            <a:r>
              <a:rPr lang="de-DE" b="1" dirty="0" smtClean="0">
                <a:solidFill>
                  <a:schemeClr val="tx1"/>
                </a:solidFill>
              </a:rPr>
              <a:t>:  </a:t>
            </a:r>
            <a:r>
              <a:rPr lang="ru-RU" dirty="0" smtClean="0">
                <a:solidFill>
                  <a:schemeClr val="tx1"/>
                </a:solidFill>
              </a:rPr>
              <a:t>вблизи промышленных предприятий, шум или запах, низкая освещенность, ограниченный доступ к общественному транспорту, неразвитая инфраструктура, недостаточное количество зеленых насаждений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tx1"/>
                </a:solidFill>
              </a:rPr>
              <a:t>Среднее</a:t>
            </a:r>
            <a:r>
              <a:rPr lang="de-DE" b="1" dirty="0" smtClean="0">
                <a:solidFill>
                  <a:schemeClr val="tx1"/>
                </a:solidFill>
              </a:rPr>
              <a:t>:  </a:t>
            </a:r>
            <a:r>
              <a:rPr lang="ru-RU" dirty="0" smtClean="0">
                <a:solidFill>
                  <a:schemeClr val="tx1"/>
                </a:solidFill>
              </a:rPr>
              <a:t>Самый распространенный вариант, без ярко выраженных достоинств и недостатков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tx1"/>
                </a:solidFill>
              </a:rPr>
              <a:t>Хорошее</a:t>
            </a:r>
            <a:r>
              <a:rPr lang="de-DE" b="1" dirty="0" smtClean="0">
                <a:solidFill>
                  <a:schemeClr val="tx1"/>
                </a:solidFill>
              </a:rPr>
              <a:t>: </a:t>
            </a:r>
            <a:r>
              <a:rPr lang="ru-RU" dirty="0" smtClean="0">
                <a:solidFill>
                  <a:schemeClr val="tx1"/>
                </a:solidFill>
              </a:rPr>
              <a:t>Неплотная застройка, большие квартиры, зеленые насаждения вдоль дорог или на территории садов и парков, ограниченное движение автотранспорта, развитая инфраструктура, шаговая доступность до остановок общественного транспорта</a:t>
            </a:r>
            <a:endParaRPr lang="de-DE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tx1"/>
                </a:solidFill>
              </a:rPr>
              <a:t>Лучшее</a:t>
            </a:r>
            <a:r>
              <a:rPr lang="de-DE" b="1" dirty="0" smtClean="0">
                <a:solidFill>
                  <a:schemeClr val="tx1"/>
                </a:solidFill>
              </a:rPr>
              <a:t>: </a:t>
            </a:r>
            <a:r>
              <a:rPr lang="ru-RU" dirty="0" smtClean="0">
                <a:solidFill>
                  <a:schemeClr val="tx1"/>
                </a:solidFill>
              </a:rPr>
              <a:t>Свободная застройка, большинство домов рассчитаны на проживание одной семьи, в тихом жилом районе, недалеко от крупных парков, усиленное озеленение всего жилого района, шаговая доступность до остановок общественного транспорта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dirty="0" smtClean="0">
              <a:solidFill>
                <a:schemeClr val="tx1"/>
              </a:solidFill>
              <a:latin typeface="Myriad Pro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ru-RU" dirty="0" smtClean="0">
                <a:solidFill>
                  <a:schemeClr val="tx1"/>
                </a:solidFill>
                <a:latin typeface="Myriad Pro"/>
              </a:rPr>
              <a:t>В </a:t>
            </a:r>
            <a:r>
              <a:rPr lang="ru-RU" b="1" dirty="0" smtClean="0">
                <a:solidFill>
                  <a:schemeClr val="tx1"/>
                </a:solidFill>
                <a:latin typeface="Myriad Pro"/>
              </a:rPr>
              <a:t>неразвитых и сельских районах</a:t>
            </a:r>
            <a:r>
              <a:rPr lang="ru-RU" dirty="0" smtClean="0">
                <a:solidFill>
                  <a:schemeClr val="tx1"/>
                </a:solidFill>
                <a:latin typeface="Myriad Pro"/>
              </a:rPr>
              <a:t> может быть сделана скидка до 10%. </a:t>
            </a:r>
            <a:br>
              <a:rPr lang="ru-RU" dirty="0" smtClean="0">
                <a:solidFill>
                  <a:schemeClr val="tx1"/>
                </a:solidFill>
                <a:latin typeface="Myriad Pro"/>
              </a:rPr>
            </a:br>
            <a:r>
              <a:rPr lang="ru-RU" dirty="0" smtClean="0">
                <a:solidFill>
                  <a:schemeClr val="tx1"/>
                </a:solidFill>
                <a:latin typeface="Myriad Pro"/>
              </a:rPr>
              <a:t>Для объектов, построенных после 1976 года, как правило, до 5%</a:t>
            </a:r>
          </a:p>
          <a:p>
            <a:pPr lvl="1"/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B07ED-9BF2-467A-B651-613FDB0541F4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IIIb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Состояние объекта </a:t>
            </a:r>
            <a:r>
              <a:rPr lang="de-DE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 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год постройки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800100" y="1600200"/>
            <a:ext cx="7886700" cy="464819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Год постройки отражает не только общее состояние объекта, но и исторический стиль и тип постройки, что также оказывает влияние на цену.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Проведенная модернизация и кап. ремонт не учитываются, т.к. рассматриваются как условия проживания.</a:t>
            </a:r>
          </a:p>
          <a:p>
            <a:pPr marL="0" indent="0">
              <a:buNone/>
            </a:pPr>
            <a:endParaRPr lang="ru-RU" sz="800" dirty="0" smtClean="0"/>
          </a:p>
          <a:p>
            <a:pPr>
              <a:buNone/>
            </a:pPr>
            <a:r>
              <a:rPr lang="ru-RU" sz="1400" b="1" dirty="0" smtClean="0"/>
              <a:t>		</a:t>
            </a:r>
            <a:r>
              <a:rPr lang="ru-RU" sz="1400" b="1" dirty="0" smtClean="0">
                <a:solidFill>
                  <a:schemeClr val="tx1"/>
                </a:solidFill>
              </a:rPr>
              <a:t>Распределение жилых зданий по году постройки в Западной Германии</a:t>
            </a:r>
            <a:endParaRPr lang="de-DE" sz="1400" b="1" dirty="0" smtClean="0">
              <a:solidFill>
                <a:schemeClr val="tx1"/>
              </a:solidFill>
            </a:endParaRPr>
          </a:p>
          <a:p>
            <a:pPr lvl="1"/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B07ED-9BF2-467A-B651-613FDB0541F4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graphicFrame>
        <p:nvGraphicFramePr>
          <p:cNvPr id="16" name="Таблица 15"/>
          <p:cNvGraphicFramePr>
            <a:graphicFrameLocks noGrp="1" noChangeAspect="1"/>
          </p:cNvGraphicFramePr>
          <p:nvPr/>
        </p:nvGraphicFramePr>
        <p:xfrm>
          <a:off x="1852999" y="3288665"/>
          <a:ext cx="5681275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2635"/>
                <a:gridCol w="1633367"/>
                <a:gridCol w="2135273"/>
              </a:tblGrid>
              <a:tr h="4539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234688"/>
                          </a:solidFill>
                        </a:rPr>
                        <a:t>Год постройки</a:t>
                      </a:r>
                      <a:endParaRPr lang="de-DE" sz="1400" b="1" dirty="0" smtClean="0">
                        <a:solidFill>
                          <a:srgbClr val="234688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rgbClr val="23468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688">
                        <a:alpha val="1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234688"/>
                          </a:solidFill>
                        </a:rPr>
                        <a:t>Процент</a:t>
                      </a:r>
                      <a:endParaRPr lang="de-DE" sz="1400" b="1" dirty="0" smtClean="0">
                        <a:solidFill>
                          <a:srgbClr val="234688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rgbClr val="23468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688">
                        <a:alpha val="1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2346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Кумулятивный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rgbClr val="23468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процент</a:t>
                      </a:r>
                      <a:endParaRPr lang="de-DE" sz="1400" b="1" dirty="0" smtClean="0">
                        <a:solidFill>
                          <a:srgbClr val="23468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34688">
                        <a:alpha val="18000"/>
                      </a:srgbClr>
                    </a:solidFill>
                  </a:tcPr>
                </a:tc>
              </a:tr>
              <a:tr h="29370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До 1918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15,1%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15,1%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0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1919-1945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6,1%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21,2%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0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1946-1965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40%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61,2%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0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1966-1975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19,7%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80,9%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0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1976-1985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7,3%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88,2%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0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1986-1995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4,6%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92,8%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0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после 1996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7,2%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100,0%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703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Всего</a:t>
                      </a:r>
                      <a:endParaRPr lang="ru-RU" sz="1400" b="1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100,0%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3418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7" descr="Рисунок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6000" y="1600200"/>
            <a:ext cx="5169120" cy="4356000"/>
          </a:xfrm>
          <a:prstGeom prst="rect">
            <a:avLst/>
          </a:prstGeom>
          <a:noFill/>
        </p:spPr>
      </p:pic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IIIc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Площадь квартиры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5391150" y="1600200"/>
            <a:ext cx="3295650" cy="4648199"/>
          </a:xfrm>
        </p:spPr>
        <p:txBody>
          <a:bodyPr/>
          <a:lstStyle/>
          <a:p>
            <a:pPr>
              <a:buNone/>
            </a:pPr>
            <a:endParaRPr lang="ru-RU" sz="24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24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24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Рассматриваемая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площадь</a:t>
            </a:r>
            <a:r>
              <a:rPr lang="de-DE" sz="2400" dirty="0" smtClean="0">
                <a:solidFill>
                  <a:schemeClr val="tx1"/>
                </a:solidFill>
              </a:rPr>
              <a:t>: </a:t>
            </a: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35 м² </a:t>
            </a:r>
            <a:r>
              <a:rPr lang="de-DE" sz="2400" dirty="0" smtClean="0">
                <a:solidFill>
                  <a:schemeClr val="tx1"/>
                </a:solidFill>
              </a:rPr>
              <a:t>-</a:t>
            </a:r>
            <a:r>
              <a:rPr lang="ru-RU" sz="2400" dirty="0" smtClean="0">
                <a:solidFill>
                  <a:schemeClr val="tx1"/>
                </a:solidFill>
              </a:rPr>
              <a:t>150 м²</a:t>
            </a:r>
            <a:endParaRPr lang="de-DE" sz="24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de-DE" sz="24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Средняя площадь</a:t>
            </a:r>
            <a:r>
              <a:rPr lang="de-DE" sz="2400" dirty="0" smtClean="0">
                <a:solidFill>
                  <a:schemeClr val="tx1"/>
                </a:solidFill>
              </a:rPr>
              <a:t>:</a:t>
            </a:r>
            <a:endParaRPr lang="ru-RU" sz="24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de-DE" sz="2400" dirty="0" smtClean="0">
                <a:solidFill>
                  <a:schemeClr val="tx1"/>
                </a:solidFill>
              </a:rPr>
              <a:t>69,13 </a:t>
            </a:r>
            <a:r>
              <a:rPr lang="ru-RU" sz="2400" dirty="0" smtClean="0">
                <a:solidFill>
                  <a:schemeClr val="tx1"/>
                </a:solidFill>
              </a:rPr>
              <a:t>м²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ru-RU" dirty="0" smtClean="0"/>
          </a:p>
          <a:p>
            <a:pPr lvl="1"/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B07ED-9BF2-467A-B651-613FDB0541F4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2013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IIId</a:t>
            </a: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Условия проживания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800100" y="1600200"/>
            <a:ext cx="7886700" cy="4648199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Условия проживания классифицируются следующим образом</a:t>
            </a:r>
            <a:r>
              <a:rPr lang="de-DE" sz="1800" dirty="0" smtClean="0">
                <a:solidFill>
                  <a:schemeClr val="tx1"/>
                </a:solidFill>
              </a:rPr>
              <a:t>:</a:t>
            </a:r>
            <a:endParaRPr lang="ru-RU" sz="1800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endParaRPr lang="ru-RU" sz="1800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Ремонт</a:t>
            </a:r>
            <a:r>
              <a:rPr lang="de-DE" sz="1800" dirty="0" smtClean="0">
                <a:solidFill>
                  <a:schemeClr val="tx1"/>
                </a:solidFill>
              </a:rPr>
              <a:t>: </a:t>
            </a:r>
            <a:r>
              <a:rPr lang="ru-RU" sz="1800" dirty="0" smtClean="0">
                <a:solidFill>
                  <a:schemeClr val="tx1"/>
                </a:solidFill>
              </a:rPr>
              <a:t>проведенная модернизация, кап. ремонт, косметический ремонт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endParaRPr lang="ru-RU" sz="1800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Тип проживания</a:t>
            </a:r>
            <a:r>
              <a:rPr lang="de-DE" sz="1800" dirty="0" smtClean="0">
                <a:solidFill>
                  <a:schemeClr val="tx1"/>
                </a:solidFill>
              </a:rPr>
              <a:t>: </a:t>
            </a:r>
            <a:r>
              <a:rPr lang="ru-RU" sz="1800" dirty="0" smtClean="0">
                <a:solidFill>
                  <a:schemeClr val="tx1"/>
                </a:solidFill>
              </a:rPr>
              <a:t>различают отдельные и коммунальные квартиры, дома на одну, две семьи или многоквартирные дома</a:t>
            </a: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endParaRPr lang="ru-RU" sz="1800" dirty="0" smtClean="0">
              <a:solidFill>
                <a:schemeClr val="tx1"/>
              </a:solidFill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Оснащение: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ru-RU" sz="1800" dirty="0" smtClean="0">
                <a:solidFill>
                  <a:schemeClr val="tx1"/>
                </a:solidFill>
              </a:rPr>
              <a:t>Тип остекления окон, отопления, сан. узла, напольного покрытия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ru-RU" sz="1800" dirty="0" smtClean="0">
                <a:solidFill>
                  <a:schemeClr val="tx1"/>
                </a:solidFill>
              </a:rPr>
              <a:t>Наличие отдельной кухни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ru-RU" sz="1800" dirty="0" err="1" smtClean="0">
                <a:solidFill>
                  <a:schemeClr val="tx1"/>
                </a:solidFill>
              </a:rPr>
              <a:t>Домофон</a:t>
            </a:r>
            <a:r>
              <a:rPr lang="ru-RU" sz="1800" dirty="0" smtClean="0">
                <a:solidFill>
                  <a:schemeClr val="tx1"/>
                </a:solidFill>
              </a:rPr>
              <a:t>, лифт, коллективная антенна, кабельное и спутниковое соединение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800" dirty="0" smtClean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dirty="0" smtClean="0">
                <a:solidFill>
                  <a:schemeClr val="tx1"/>
                </a:solidFill>
              </a:rPr>
              <a:t>4.     Другое: балкон, веранда, подсобные помещения, подвал, прачечная и сушильные помещения, гараж, навес, парковка, сад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/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BB07ED-9BF2-467A-B651-613FDB0541F4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4179</TotalTime>
  <Words>648</Words>
  <Application>Microsoft Office PowerPoint</Application>
  <PresentationFormat>Экран (4:3)</PresentationFormat>
  <Paragraphs>206</Paragraphs>
  <Slides>11</Slides>
  <Notes>11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Оформление по умолчанию</vt:lpstr>
      <vt:lpstr>CorelDRAW</vt:lpstr>
      <vt:lpstr>Слайд 1</vt:lpstr>
      <vt:lpstr>Содержание</vt:lpstr>
      <vt:lpstr>I. Актуальное состояние немецкого рынка жилья</vt:lpstr>
      <vt:lpstr>Ia. Тенденции  немецкого рынка жилья</vt:lpstr>
      <vt:lpstr>II. Формирование  стоимости жилья</vt:lpstr>
      <vt:lpstr>IIIa. Месторасположение</vt:lpstr>
      <vt:lpstr>IIIb. Состояние объекта / год постройки</vt:lpstr>
      <vt:lpstr>IIIc. Площадь квартиры</vt:lpstr>
      <vt:lpstr>IIId. Условия проживания</vt:lpstr>
      <vt:lpstr>IIId. Уровень цен</vt:lpstr>
      <vt:lpstr>Слайд 11</vt:lpstr>
    </vt:vector>
  </TitlesOfParts>
  <Company>Segmenta 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dmitry</dc:creator>
  <cp:lastModifiedBy>ALem</cp:lastModifiedBy>
  <cp:revision>558</cp:revision>
  <dcterms:created xsi:type="dcterms:W3CDTF">2010-01-28T12:04:53Z</dcterms:created>
  <dcterms:modified xsi:type="dcterms:W3CDTF">2013-10-03T14:23:46Z</dcterms:modified>
</cp:coreProperties>
</file>