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Default Extension="xlsx" ContentType="application/vnd.openxmlformats-officedocument.spreadsheetml.sheet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97" r:id="rId3"/>
    <p:sldId id="299" r:id="rId4"/>
    <p:sldId id="300" r:id="rId5"/>
    <p:sldId id="301" r:id="rId6"/>
    <p:sldId id="302" r:id="rId7"/>
    <p:sldId id="303" r:id="rId8"/>
    <p:sldId id="304" r:id="rId9"/>
    <p:sldId id="305" r:id="rId10"/>
    <p:sldId id="306" r:id="rId11"/>
    <p:sldId id="308" r:id="rId12"/>
    <p:sldId id="309" r:id="rId13"/>
    <p:sldId id="307" r:id="rId14"/>
  </p:sldIdLst>
  <p:sldSz cx="9144000" cy="6858000" type="screen4x3"/>
  <p:notesSz cx="6797675" cy="9928225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Myriad Pro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34688"/>
    <a:srgbClr val="8E9EC0"/>
    <a:srgbClr val="768DB6"/>
    <a:srgbClr val="6078A8"/>
    <a:srgbClr val="13418B"/>
    <a:srgbClr val="1B3E83"/>
    <a:srgbClr val="DAE6FA"/>
    <a:srgbClr val="5488C8"/>
    <a:srgbClr val="6699FF"/>
    <a:srgbClr val="3366FF"/>
  </p:clrMru>
</p:presentationPr>
</file>

<file path=ppt/tableStyles.xml><?xml version="1.0" encoding="utf-8"?>
<a:tblStyleLst xmlns:a="http://schemas.openxmlformats.org/drawingml/2006/main" def="{5C22544A-7EE6-4342-B048-85BDC9FD1C3A}"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8603FDC-E32A-4AB5-989C-0864C3EAD2B8}" styleName="Стиль из темы 2 - акцент 2">
    <a:tblBg>
      <a:fillRef idx="3">
        <a:schemeClr val="accent2"/>
      </a:fillRef>
      <a:effectRef idx="3">
        <a:schemeClr val="accent2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2">
                <a:tint val="50000"/>
              </a:schemeClr>
            </a:lnRef>
          </a:left>
          <a:right>
            <a:lnRef idx="1">
              <a:schemeClr val="accent2">
                <a:tint val="50000"/>
              </a:schemeClr>
            </a:lnRef>
          </a:right>
          <a:top>
            <a:lnRef idx="1">
              <a:schemeClr val="accent2">
                <a:tint val="50000"/>
              </a:schemeClr>
            </a:lnRef>
          </a:top>
          <a:bottom>
            <a:lnRef idx="1">
              <a:schemeClr val="accent2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Стиль из темы 2 - акцент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27F97BB-C833-4FB7-BDE5-3F7075034690}" styleName="Стиль из темы 2 - акцент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8FB837D-C827-4EFA-A057-4D05807E0F7C}" styleName="Стиль из темы 1 - акцент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4" autoAdjust="0"/>
    <p:restoredTop sz="94199" autoAdjust="0"/>
  </p:normalViewPr>
  <p:slideViewPr>
    <p:cSldViewPr snapToGrid="0" snapToObjects="1">
      <p:cViewPr>
        <p:scale>
          <a:sx n="100" d="100"/>
          <a:sy n="100" d="100"/>
        </p:scale>
        <p:origin x="-246" y="-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034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-2238" y="-96"/>
      </p:cViewPr>
      <p:guideLst>
        <p:guide orient="horz" pos="3128"/>
        <p:guide pos="2142"/>
      </p:guideLst>
    </p:cSldViewPr>
  </p:notesViewPr>
  <p:gridSpacing cx="36868100" cy="3686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11"/>
  <c:chart>
    <c:autoTitleDeleted val="1"/>
    <c:plotArea>
      <c:layout>
        <c:manualLayout>
          <c:layoutTarget val="inner"/>
          <c:xMode val="edge"/>
          <c:yMode val="edge"/>
          <c:x val="0.26348375984251982"/>
          <c:y val="8.7983513779527484E-2"/>
          <c:w val="0.54803248031495955"/>
          <c:h val="0.82204872047244104"/>
        </c:manualLayout>
      </c:layout>
      <c:pie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spPr>
            <a:solidFill>
              <a:srgbClr val="234688"/>
            </a:solidFill>
          </c:spPr>
          <c:dPt>
            <c:idx val="1"/>
            <c:spPr>
              <a:solidFill>
                <a:srgbClr val="234688">
                  <a:alpha val="80000"/>
                </a:srgbClr>
              </a:solidFill>
            </c:spPr>
          </c:dPt>
          <c:dPt>
            <c:idx val="2"/>
            <c:spPr>
              <a:solidFill>
                <a:srgbClr val="234688">
                  <a:alpha val="70000"/>
                </a:srgbClr>
              </a:solidFill>
            </c:spPr>
          </c:dPt>
          <c:dPt>
            <c:idx val="3"/>
            <c:spPr>
              <a:solidFill>
                <a:srgbClr val="234688">
                  <a:alpha val="30000"/>
                </a:srgbClr>
              </a:solidFill>
            </c:spPr>
          </c:dPt>
          <c:dPt>
            <c:idx val="4"/>
            <c:spPr>
              <a:solidFill>
                <a:srgbClr val="234688">
                  <a:alpha val="50000"/>
                </a:srgbClr>
              </a:solidFill>
            </c:spPr>
          </c:dPt>
          <c:dLbls>
            <c:dLbl>
              <c:idx val="0"/>
              <c:layout>
                <c:manualLayout>
                  <c:x val="-0.15212118485189363"/>
                  <c:y val="0.11753851420746318"/>
                </c:manualLayout>
              </c:layout>
              <c:showCatName val="1"/>
            </c:dLbl>
            <c:dLbl>
              <c:idx val="1"/>
              <c:layout>
                <c:manualLayout>
                  <c:x val="-0.1575953005874268"/>
                  <c:y val="-0.10128517630948308"/>
                </c:manualLayout>
              </c:layout>
              <c:showCatName val="1"/>
            </c:dLbl>
            <c:dLbl>
              <c:idx val="2"/>
              <c:layout>
                <c:manualLayout>
                  <c:x val="0.14144191976003004"/>
                  <c:y val="-0.13932488873673399"/>
                </c:manualLayout>
              </c:layout>
              <c:showCatName val="1"/>
            </c:dLbl>
            <c:dLbl>
              <c:idx val="3"/>
              <c:layout>
                <c:manualLayout>
                  <c:x val="0.16958820147481571"/>
                  <c:y val="4.3483738445737781E-2"/>
                </c:manualLayout>
              </c:layout>
              <c:showCatName val="1"/>
            </c:dLbl>
            <c:dLbl>
              <c:idx val="4"/>
              <c:layout>
                <c:manualLayout>
                  <c:x val="0.10703442069741285"/>
                  <c:y val="0.12447061508615774"/>
                </c:manualLayout>
              </c:layout>
              <c:showCatName val="1"/>
            </c:dLbl>
            <c:txPr>
              <a:bodyPr/>
              <a:lstStyle/>
              <a:p>
                <a:pPr>
                  <a:defRPr sz="1300">
                    <a:solidFill>
                      <a:schemeClr val="tx1"/>
                    </a:solidFill>
                    <a:latin typeface="Myriad Pro" pitchFamily="34" charset="0"/>
                  </a:defRPr>
                </a:pPr>
                <a:endParaRPr lang="ru-RU"/>
              </a:p>
            </c:txPr>
            <c:showCatName val="1"/>
            <c:showLeaderLines val="1"/>
          </c:dLbls>
          <c:cat>
            <c:strRef>
              <c:f>Лист1!$A$2:$A$6</c:f>
              <c:strCache>
                <c:ptCount val="5"/>
                <c:pt idx="0">
                  <c:v>ниже €1.300</c:v>
                </c:pt>
                <c:pt idx="1">
                  <c:v>€1.300 - €2.600</c:v>
                </c:pt>
                <c:pt idx="2">
                  <c:v>€2.600 - €3.600 </c:v>
                </c:pt>
                <c:pt idx="3">
                  <c:v>€3.600 - €5.000 </c:v>
                </c:pt>
                <c:pt idx="4">
                  <c:v>€5.000 - €18.000 </c:v>
                </c:pt>
              </c:strCache>
            </c:strRef>
          </c:cat>
          <c:val>
            <c:numRef>
              <c:f>Лист1!$B$2:$B$6</c:f>
              <c:numCache>
                <c:formatCode>General</c:formatCode>
                <c:ptCount val="5"/>
                <c:pt idx="0">
                  <c:v>18.8</c:v>
                </c:pt>
                <c:pt idx="1">
                  <c:v>32.800000000000004</c:v>
                </c:pt>
                <c:pt idx="2">
                  <c:v>18.7</c:v>
                </c:pt>
                <c:pt idx="3">
                  <c:v>15.6</c:v>
                </c:pt>
                <c:pt idx="4">
                  <c:v>14</c:v>
                </c:pt>
              </c:numCache>
            </c:numRef>
          </c:val>
        </c:ser>
        <c:dLbls>
          <c:showCatName val="1"/>
        </c:dLbls>
        <c:firstSliceAng val="0"/>
      </c:pieChart>
    </c:plotArea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/>
          <a:lstStyle>
            <a:lvl1pPr algn="r">
              <a:defRPr sz="1200"/>
            </a:lvl1pPr>
          </a:lstStyle>
          <a:p>
            <a:fld id="{C518C1DA-5ACB-48AE-9D79-DFB6C3A3070D}" type="datetimeFigureOut">
              <a:rPr lang="ru-RU" smtClean="0"/>
              <a:pPr/>
              <a:t>03.10.2013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33" tIns="45717" rIns="91433" bIns="45717" rtlCol="0" anchor="b"/>
          <a:lstStyle>
            <a:lvl1pPr algn="r">
              <a:defRPr sz="1200"/>
            </a:lvl1pPr>
          </a:lstStyle>
          <a:p>
            <a:fld id="{F1D39157-33C4-4E3B-9723-E88B3050116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" y="0"/>
            <a:ext cx="2945873" cy="49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6" tIns="46127" rIns="92256" bIns="46127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199" y="0"/>
            <a:ext cx="2945873" cy="49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6" tIns="46127" rIns="92256" bIns="46127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62525" cy="37226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6231"/>
            <a:ext cx="5438783" cy="44667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6" tIns="46127" rIns="92256" bIns="4612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" y="9430856"/>
            <a:ext cx="2945873" cy="49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6" tIns="46127" rIns="92256" bIns="46127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199" y="9430856"/>
            <a:ext cx="2945873" cy="49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56" tIns="46127" rIns="92256" bIns="46127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3123BCAB-CD3A-4DB3-A494-0F1D0407FE0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8114828D-EC4F-4212-AA6C-AACC26631860}" type="slidenum">
              <a:rPr lang="ru-RU" smtClean="0"/>
              <a:pPr>
                <a:defRPr/>
              </a:pPr>
              <a:t>1</a:t>
            </a:fld>
            <a:endParaRPr lang="ru-RU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10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11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12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13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2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3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4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5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6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7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8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351132E-4CA2-43DC-8EB2-830ACEFA1F24}" type="slidenum">
              <a:rPr lang="ru-RU"/>
              <a:pPr/>
              <a:t>9</a:t>
            </a:fld>
            <a:endParaRPr lang="ru-RU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ru-R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oleObject2.bin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F0768E-B0CB-4FD0-8135-E6390DD1439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58278A-4DB5-4161-92A0-28E051BFDD2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72E5D0-1EAF-4459-A78A-2B18ECA569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EF2D59-C737-4755-9174-8D7349B1B31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C9D5A9-079C-42A4-979B-26E7C31A954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48099" y="274638"/>
            <a:ext cx="4838701" cy="1143000"/>
          </a:xfrm>
        </p:spPr>
        <p:txBody>
          <a:bodyPr/>
          <a:lstStyle>
            <a:lvl1pPr algn="l">
              <a:defRPr sz="2500">
                <a:solidFill>
                  <a:srgbClr val="5F5F5F"/>
                </a:solidFill>
                <a:latin typeface="Myriad Pro" pitchFamily="34" charset="0"/>
              </a:defRPr>
            </a:lvl1pPr>
          </a:lstStyle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4525963"/>
          </a:xfrm>
        </p:spPr>
        <p:txBody>
          <a:bodyPr/>
          <a:lstStyle>
            <a:lvl1pPr>
              <a:buFontTx/>
              <a:buBlip>
                <a:blip r:embed="rId3"/>
              </a:buBlip>
              <a:defRPr sz="1600">
                <a:solidFill>
                  <a:srgbClr val="003366"/>
                </a:solidFill>
                <a:latin typeface="Myriad Pro" pitchFamily="34" charset="0"/>
              </a:defRPr>
            </a:lvl1pPr>
            <a:lvl2pPr>
              <a:buFontTx/>
              <a:buBlip>
                <a:blip r:embed="rId3"/>
              </a:buBlip>
              <a:defRPr sz="1600">
                <a:solidFill>
                  <a:srgbClr val="003366"/>
                </a:solidFill>
                <a:latin typeface="Myriad Pro" pitchFamily="34" charset="0"/>
              </a:defRPr>
            </a:lvl2pPr>
            <a:lvl3pPr>
              <a:buFontTx/>
              <a:buBlip>
                <a:blip r:embed="rId3"/>
              </a:buBlip>
              <a:defRPr sz="1600">
                <a:solidFill>
                  <a:srgbClr val="003366"/>
                </a:solidFill>
                <a:latin typeface="Myriad Pro" pitchFamily="34" charset="0"/>
              </a:defRPr>
            </a:lvl3pPr>
            <a:lvl4pPr>
              <a:buFontTx/>
              <a:buBlip>
                <a:blip r:embed="rId3"/>
              </a:buBlip>
              <a:defRPr sz="1600">
                <a:solidFill>
                  <a:srgbClr val="003366"/>
                </a:solidFill>
                <a:latin typeface="Myriad Pro" pitchFamily="34" charset="0"/>
              </a:defRPr>
            </a:lvl4pPr>
            <a:lvl5pPr>
              <a:buFontTx/>
              <a:buBlip>
                <a:blip r:embed="rId3"/>
              </a:buBlip>
              <a:defRPr sz="1600">
                <a:solidFill>
                  <a:srgbClr val="003366"/>
                </a:solidFill>
                <a:latin typeface="Myriad Pro" pitchFamily="34" charset="0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00100" y="6245225"/>
            <a:ext cx="17907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B07ED-9BF2-467A-B651-613FDB054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8" name="Picture 10" descr="sm_line2"/>
          <p:cNvPicPr>
            <a:picLocks noChangeAspect="1" noChangeArrowheads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00430" y="0"/>
            <a:ext cx="53382" cy="1417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3.jpg"/>
          <p:cNvPicPr>
            <a:picLocks noChangeAspect="1"/>
          </p:cNvPicPr>
          <p:nvPr userDrawn="1"/>
        </p:nvPicPr>
        <p:blipFill>
          <a:blip r:embed="rId5" cstate="print"/>
          <a:stretch>
            <a:fillRect/>
          </a:stretch>
        </p:blipFill>
        <p:spPr>
          <a:xfrm>
            <a:off x="0" y="0"/>
            <a:ext cx="439615" cy="6858000"/>
          </a:xfrm>
          <a:prstGeom prst="rect">
            <a:avLst/>
          </a:prstGeom>
        </p:spPr>
      </p:pic>
      <p:graphicFrame>
        <p:nvGraphicFramePr>
          <p:cNvPr id="10" name="Object 11"/>
          <p:cNvGraphicFramePr>
            <a:graphicFrameLocks noChangeAspect="1"/>
          </p:cNvGraphicFramePr>
          <p:nvPr userDrawn="1"/>
        </p:nvGraphicFramePr>
        <p:xfrm>
          <a:off x="104775" y="504825"/>
          <a:ext cx="2686050" cy="714375"/>
        </p:xfrm>
        <a:graphic>
          <a:graphicData uri="http://schemas.openxmlformats.org/presentationml/2006/ole">
            <p:oleObj spid="_x0000_s17409" name="CorelDRAW" r:id="rId6" imgW="4738680" imgH="1280160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800100" y="6245225"/>
            <a:ext cx="1790700" cy="476250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BB07ED-9BF2-467A-B651-613FDB0541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pic>
        <p:nvPicPr>
          <p:cNvPr id="9" name="Рисунок 8" descr="3.jp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439615" cy="6858000"/>
          </a:xfrm>
          <a:prstGeom prst="rect">
            <a:avLst/>
          </a:prstGeom>
        </p:spPr>
      </p:pic>
      <p:graphicFrame>
        <p:nvGraphicFramePr>
          <p:cNvPr id="10" name="Object 16"/>
          <p:cNvGraphicFramePr>
            <a:graphicFrameLocks noChangeAspect="1"/>
          </p:cNvGraphicFramePr>
          <p:nvPr userDrawn="1"/>
        </p:nvGraphicFramePr>
        <p:xfrm>
          <a:off x="104775" y="504825"/>
          <a:ext cx="2686050" cy="714375"/>
        </p:xfrm>
        <a:graphic>
          <a:graphicData uri="http://schemas.openxmlformats.org/presentationml/2006/ole">
            <p:oleObj spid="_x0000_s122882" name="CorelDRAW" r:id="rId4" imgW="4738680" imgH="1280160" progId="">
              <p:embed/>
            </p:oleObj>
          </a:graphicData>
        </a:graphic>
      </p:graphicFrame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C3CD5C-D0CE-46ED-A38B-E60B9237674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8F1B52-C216-4C1C-9270-5DF194B7782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8B565C-1540-4BAD-BB67-DAE3FBA5CFA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A8A4D5-5C00-4E9F-865A-177B295384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1F1922-4EAE-4CE9-AABF-01D53B5745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090317-3981-4B8F-B3A5-875870D2D0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  <a:cs typeface="+mn-cs"/>
              </a:defRPr>
            </a:lvl1pPr>
          </a:lstStyle>
          <a:p>
            <a:pPr>
              <a:defRPr/>
            </a:pPr>
            <a:fld id="{0AB385CC-BE9C-4BAC-BE84-94B0FE8027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9" descr="ЗАГОЛОВОК&#10;ПРЕЗЕНТАЦИИ"/>
          <p:cNvSpPr txBox="1">
            <a:spLocks noChangeArrowheads="1"/>
          </p:cNvSpPr>
          <p:nvPr/>
        </p:nvSpPr>
        <p:spPr bwMode="auto">
          <a:xfrm>
            <a:off x="5073650" y="2533650"/>
            <a:ext cx="3546475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400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Ситуация на рынке жилой недвижимости в Германии и инструменты управления</a:t>
            </a:r>
            <a:endParaRPr lang="ru-RU" sz="2400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533900" y="2329248"/>
            <a:ext cx="54000" cy="2206570"/>
          </a:xfrm>
          <a:prstGeom prst="rect">
            <a:avLst/>
          </a:prstGeom>
          <a:gradFill flip="none" rotWithShape="1">
            <a:gsLst>
              <a:gs pos="0">
                <a:srgbClr val="1B3E83">
                  <a:alpha val="87000"/>
                </a:srgbClr>
              </a:gs>
              <a:gs pos="86000">
                <a:srgbClr val="91B8E7">
                  <a:alpha val="35000"/>
                </a:srgb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4842378" y="4166486"/>
            <a:ext cx="361214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Герман </a:t>
            </a:r>
            <a:r>
              <a:rPr lang="ru-RU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Мойжес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 | 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German </a:t>
            </a:r>
            <a:r>
              <a:rPr lang="de-DE" dirty="0" err="1" smtClean="0">
                <a:solidFill>
                  <a:schemeClr val="tx1">
                    <a:lumMod val="65000"/>
                    <a:lumOff val="35000"/>
                  </a:schemeClr>
                </a:solidFill>
                <a:cs typeface="Arial" pitchFamily="34" charset="0"/>
              </a:rPr>
              <a:t>Moyzhes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  <a:cs typeface="Arial" pitchFamily="34" charset="0"/>
            </a:endParaRPr>
          </a:p>
        </p:txBody>
      </p:sp>
      <p:sp>
        <p:nvSpPr>
          <p:cNvPr id="6" name="Text Box 9" descr="ЗАГОЛОВОК&#10;ПРЕЗЕНТАЦИИ"/>
          <p:cNvSpPr txBox="1">
            <a:spLocks noChangeArrowheads="1"/>
          </p:cNvSpPr>
          <p:nvPr/>
        </p:nvSpPr>
        <p:spPr bwMode="auto">
          <a:xfrm>
            <a:off x="828675" y="4010978"/>
            <a:ext cx="3438526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Гражданский жилищный форум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3644925" y="6000065"/>
            <a:ext cx="188594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Санкт-Петербург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4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октября 201</a:t>
            </a:r>
            <a:r>
              <a:rPr lang="de-DE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3</a:t>
            </a:r>
            <a:r>
              <a:rPr lang="ru-RU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 г.</a:t>
            </a:r>
            <a:endParaRPr lang="en-US" dirty="0" smtClean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Немецкий рынок жилой недвижимости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  <p:sp>
        <p:nvSpPr>
          <p:cNvPr id="8" name="TextBox 8"/>
          <p:cNvSpPr txBox="1">
            <a:spLocks noChangeArrowheads="1"/>
          </p:cNvSpPr>
          <p:nvPr/>
        </p:nvSpPr>
        <p:spPr bwMode="auto">
          <a:xfrm>
            <a:off x="1524000" y="1591200"/>
            <a:ext cx="66865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de-DE" dirty="0">
                <a:solidFill>
                  <a:schemeClr val="tx2"/>
                </a:solidFill>
                <a:latin typeface="Myriad Pro" pitchFamily="34" charset="0"/>
              </a:rPr>
              <a:t>Объемы жилищного строительства в Германии, </a:t>
            </a:r>
            <a:r>
              <a:rPr lang="ru-RU" altLang="de-DE" dirty="0" smtClean="0">
                <a:solidFill>
                  <a:schemeClr val="tx2"/>
                </a:solidFill>
                <a:latin typeface="Myriad Pro" pitchFamily="34" charset="0"/>
              </a:rPr>
              <a:t>1993-2016гг</a:t>
            </a:r>
            <a:r>
              <a:rPr lang="ru-RU" altLang="de-DE" dirty="0">
                <a:solidFill>
                  <a:schemeClr val="tx2"/>
                </a:solidFill>
                <a:latin typeface="Myriad Pro" pitchFamily="34" charset="0"/>
              </a:rPr>
              <a:t>.</a:t>
            </a:r>
            <a:endParaRPr lang="en-US" altLang="de-DE" dirty="0">
              <a:solidFill>
                <a:schemeClr val="tx2"/>
              </a:solidFill>
              <a:latin typeface="Myriad Pro" pitchFamily="34" charset="0"/>
            </a:endParaRPr>
          </a:p>
        </p:txBody>
      </p:sp>
      <p:grpSp>
        <p:nvGrpSpPr>
          <p:cNvPr id="14" name="Группа 13"/>
          <p:cNvGrpSpPr/>
          <p:nvPr/>
        </p:nvGrpSpPr>
        <p:grpSpPr>
          <a:xfrm>
            <a:off x="1943099" y="2404442"/>
            <a:ext cx="6000751" cy="2618997"/>
            <a:chOff x="1466849" y="1803401"/>
            <a:chExt cx="6762751" cy="3059112"/>
          </a:xfrm>
        </p:grpSpPr>
        <p:pic>
          <p:nvPicPr>
            <p:cNvPr id="15" name="Picture 17" descr="http://www.wentzel-dr.de/upload/galerie_klein/1365494534953.jp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="" xmlns:a14="http://schemas.microsoft.com/office/drawing/2010/main" val="0"/>
                </a:ext>
              </a:extLst>
            </a:blip>
            <a:srcRect l="3636" t="13974" r="1157" b="2003"/>
            <a:stretch/>
          </p:blipFill>
          <p:spPr bwMode="auto">
            <a:xfrm>
              <a:off x="1466849" y="1803401"/>
              <a:ext cx="5793038" cy="3059112"/>
            </a:xfrm>
            <a:prstGeom prst="rect">
              <a:avLst/>
            </a:prstGeom>
            <a:noFill/>
            <a:extLst>
              <a:ext uri="{909E8E84-426E-40DD-AFC4-6F175D3DCCD1}">
                <a14:hiddenFill xmlns=""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6" name="TextBox 15"/>
            <p:cNvSpPr txBox="1"/>
            <p:nvPr/>
          </p:nvSpPr>
          <p:spPr>
            <a:xfrm>
              <a:off x="5638800" y="2895411"/>
              <a:ext cx="2590800" cy="467347"/>
            </a:xfrm>
            <a:prstGeom prst="rect">
              <a:avLst/>
            </a:prstGeom>
            <a:solidFill>
              <a:schemeClr val="bg1"/>
            </a:solidFill>
          </p:spPr>
          <p:txBody>
            <a:bodyPr wrap="square" rtlCol="0">
              <a:spAutoFit/>
            </a:bodyPr>
            <a:lstStyle/>
            <a:p>
              <a:r>
                <a:rPr lang="ru-RU" sz="1000" dirty="0" smtClean="0"/>
                <a:t>новые квартиры </a:t>
              </a:r>
            </a:p>
            <a:p>
              <a:r>
                <a:rPr lang="ru-RU" sz="1000" dirty="0" smtClean="0"/>
                <a:t>из них в многоквартирных домах</a:t>
              </a:r>
              <a:endParaRPr lang="de-DE" sz="1000" dirty="0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2143125" y="5398036"/>
            <a:ext cx="54387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cs typeface="MV Boli" pitchFamily="2"/>
              </a:rPr>
              <a:t>Более 1 млн. единиц жилья будет сдано в Германии в 2013-2016 гг., из них 400 </a:t>
            </a:r>
            <a:r>
              <a:rPr lang="ru-RU" sz="1600" dirty="0" smtClean="0">
                <a:cs typeface="MV Boli" pitchFamily="2"/>
              </a:rPr>
              <a:t>тыс. в многоквартирных </a:t>
            </a:r>
            <a:r>
              <a:rPr lang="ru-RU" sz="1600" dirty="0">
                <a:cs typeface="MV Boli" pitchFamily="2"/>
              </a:rPr>
              <a:t>домах</a:t>
            </a:r>
            <a:endParaRPr lang="de-DE" sz="1600" dirty="0">
              <a:cs typeface="MV Boli" pitchFamily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Немецкий рынок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деловой недвижимости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  <p:grpSp>
        <p:nvGrpSpPr>
          <p:cNvPr id="11" name="Group 14"/>
          <p:cNvGrpSpPr>
            <a:grpSpLocks/>
          </p:cNvGrpSpPr>
          <p:nvPr/>
        </p:nvGrpSpPr>
        <p:grpSpPr bwMode="auto">
          <a:xfrm>
            <a:off x="733425" y="1930400"/>
            <a:ext cx="8382000" cy="4600575"/>
            <a:chOff x="533400" y="1775818"/>
            <a:chExt cx="8382000" cy="4599842"/>
          </a:xfrm>
        </p:grpSpPr>
        <p:pic>
          <p:nvPicPr>
            <p:cNvPr id="12" name="Picture 3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81475" y="3252788"/>
              <a:ext cx="781050" cy="3524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grpSp>
          <p:nvGrpSpPr>
            <p:cNvPr id="13" name="Group 13"/>
            <p:cNvGrpSpPr>
              <a:grpSpLocks/>
            </p:cNvGrpSpPr>
            <p:nvPr/>
          </p:nvGrpSpPr>
          <p:grpSpPr bwMode="auto">
            <a:xfrm>
              <a:off x="533400" y="1775818"/>
              <a:ext cx="8382000" cy="4599842"/>
              <a:chOff x="533400" y="1775818"/>
              <a:chExt cx="8382000" cy="4599842"/>
            </a:xfrm>
          </p:grpSpPr>
          <p:pic>
            <p:nvPicPr>
              <p:cNvPr id="20" name="Picture 4"/>
              <p:cNvPicPr>
                <a:picLocks noChangeAspect="1" noChangeArrowheads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086600" y="1775818"/>
                <a:ext cx="1828800" cy="45998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pic>
            <p:nvPicPr>
              <p:cNvPr id="21" name="Picture 3"/>
              <p:cNvPicPr>
                <a:picLocks noChangeAspect="1" noChangeArrowheads="1"/>
              </p:cNvPicPr>
              <p:nvPr/>
            </p:nvPicPr>
            <p:blipFill>
              <a:blip r:embed="rId5" cstate="print">
                <a:extLst>
                  <a:ext uri="{28A0092B-C50C-407E-A947-70E740481C1C}">
                    <a14:useLocalDpi xmlns:a14="http://schemas.microsoft.com/office/drawing/2010/main" xmlns="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33400" y="1775818"/>
                <a:ext cx="6553200" cy="4599842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 xmlns="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xmlns="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 xmlns="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</p:grpSp>
        <p:sp>
          <p:nvSpPr>
            <p:cNvPr id="14" name="TextBox 10"/>
            <p:cNvSpPr txBox="1">
              <a:spLocks noChangeArrowheads="1"/>
            </p:cNvSpPr>
            <p:nvPr/>
          </p:nvSpPr>
          <p:spPr bwMode="auto">
            <a:xfrm>
              <a:off x="5943600" y="1905000"/>
              <a:ext cx="1752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de-DE" sz="1400">
                  <a:solidFill>
                    <a:schemeClr val="tx2"/>
                  </a:solidFill>
                </a:rPr>
                <a:t>центральные улицы</a:t>
              </a:r>
              <a:endParaRPr lang="en-US" altLang="de-DE" sz="1400">
                <a:solidFill>
                  <a:schemeClr val="tx2"/>
                </a:solidFill>
              </a:endParaRPr>
            </a:p>
          </p:txBody>
        </p:sp>
        <p:sp>
          <p:nvSpPr>
            <p:cNvPr id="17" name="TextBox 20"/>
            <p:cNvSpPr txBox="1">
              <a:spLocks noChangeArrowheads="1"/>
            </p:cNvSpPr>
            <p:nvPr/>
          </p:nvSpPr>
          <p:spPr bwMode="auto">
            <a:xfrm>
              <a:off x="5943600" y="2362200"/>
              <a:ext cx="19050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de-DE" sz="1400">
                  <a:solidFill>
                    <a:schemeClr val="tx2"/>
                  </a:solidFill>
                </a:rPr>
                <a:t>офисные помещения</a:t>
              </a:r>
              <a:endParaRPr lang="en-US" altLang="de-DE" sz="1400">
                <a:solidFill>
                  <a:schemeClr val="tx2"/>
                </a:solidFill>
              </a:endParaRPr>
            </a:p>
          </p:txBody>
        </p:sp>
        <p:sp>
          <p:nvSpPr>
            <p:cNvPr id="18" name="TextBox 21"/>
            <p:cNvSpPr txBox="1">
              <a:spLocks noChangeArrowheads="1"/>
            </p:cNvSpPr>
            <p:nvPr/>
          </p:nvSpPr>
          <p:spPr bwMode="auto">
            <a:xfrm>
              <a:off x="5904470" y="2959427"/>
              <a:ext cx="17526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de-DE" sz="1400">
                  <a:solidFill>
                    <a:schemeClr val="tx2"/>
                  </a:solidFill>
                </a:rPr>
                <a:t>торговые центры</a:t>
              </a:r>
              <a:endParaRPr lang="en-US" altLang="de-DE" sz="1400">
                <a:solidFill>
                  <a:schemeClr val="tx2"/>
                </a:solidFill>
              </a:endParaRPr>
            </a:p>
          </p:txBody>
        </p:sp>
        <p:sp>
          <p:nvSpPr>
            <p:cNvPr id="19" name="TextBox 22"/>
            <p:cNvSpPr txBox="1">
              <a:spLocks noChangeArrowheads="1"/>
            </p:cNvSpPr>
            <p:nvPr/>
          </p:nvSpPr>
          <p:spPr bwMode="auto">
            <a:xfrm>
              <a:off x="5867400" y="4111823"/>
              <a:ext cx="2438400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Calibri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itchFamily="34" charset="0"/>
                </a:defRPr>
              </a:lvl9pPr>
            </a:lstStyle>
            <a:p>
              <a:r>
                <a:rPr lang="ru-RU" altLang="de-DE" sz="1400">
                  <a:solidFill>
                    <a:schemeClr val="tx2"/>
                  </a:solidFill>
                </a:rPr>
                <a:t>промышленные площади</a:t>
              </a:r>
              <a:endParaRPr lang="en-US" altLang="de-DE" sz="1400">
                <a:solidFill>
                  <a:schemeClr val="tx2"/>
                </a:solidFill>
              </a:endParaRPr>
            </a:p>
          </p:txBody>
        </p:sp>
      </p:grpSp>
      <p:sp>
        <p:nvSpPr>
          <p:cNvPr id="22" name="TextBox 15"/>
          <p:cNvSpPr txBox="1">
            <a:spLocks noChangeArrowheads="1"/>
          </p:cNvSpPr>
          <p:nvPr/>
        </p:nvSpPr>
        <p:spPr bwMode="auto">
          <a:xfrm>
            <a:off x="733425" y="1430338"/>
            <a:ext cx="8458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ru-RU" altLang="de-DE" dirty="0">
                <a:latin typeface="Myriad Pro" pitchFamily="34" charset="0"/>
                <a:cs typeface="MV Boli" pitchFamily="2"/>
              </a:rPr>
              <a:t>Текущие данные и прогноз по аренду деловой недвижимости в %, </a:t>
            </a:r>
            <a:r>
              <a:rPr lang="ru-RU" altLang="de-DE" dirty="0" smtClean="0">
                <a:latin typeface="Myriad Pro" pitchFamily="34" charset="0"/>
                <a:cs typeface="MV Boli" pitchFamily="2"/>
              </a:rPr>
              <a:t>2011-2016 </a:t>
            </a:r>
            <a:r>
              <a:rPr lang="ru-RU" altLang="de-DE" dirty="0">
                <a:latin typeface="Myriad Pro" pitchFamily="34" charset="0"/>
                <a:cs typeface="MV Boli" pitchFamily="2"/>
              </a:rPr>
              <a:t>гг</a:t>
            </a:r>
            <a:r>
              <a:rPr lang="ru-RU" altLang="de-DE" dirty="0">
                <a:latin typeface="Myriad Pro" pitchFamily="34" charset="0"/>
              </a:rPr>
              <a:t>. </a:t>
            </a:r>
            <a:endParaRPr lang="en-US" altLang="de-DE" dirty="0">
              <a:latin typeface="Myriad Pro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Немецкий рынок </a:t>
            </a:r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деловой недвижимости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  <p:sp>
        <p:nvSpPr>
          <p:cNvPr id="26" name="Flowchart: Connector 24"/>
          <p:cNvSpPr/>
          <p:nvPr/>
        </p:nvSpPr>
        <p:spPr>
          <a:xfrm>
            <a:off x="3587750" y="3670300"/>
            <a:ext cx="212725" cy="195263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7" name="Flowchart: Connector 25"/>
          <p:cNvSpPr/>
          <p:nvPr/>
        </p:nvSpPr>
        <p:spPr>
          <a:xfrm>
            <a:off x="4354512" y="3670300"/>
            <a:ext cx="212725" cy="195263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8" name="Flowchart: Connector 26"/>
          <p:cNvSpPr/>
          <p:nvPr/>
        </p:nvSpPr>
        <p:spPr>
          <a:xfrm>
            <a:off x="5256874" y="3657600"/>
            <a:ext cx="212725" cy="195263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1" name="Flowchart: Connector 29"/>
          <p:cNvSpPr/>
          <p:nvPr/>
        </p:nvSpPr>
        <p:spPr>
          <a:xfrm>
            <a:off x="7173912" y="3657600"/>
            <a:ext cx="212725" cy="195263"/>
          </a:xfrm>
          <a:prstGeom prst="flowChartConnector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6" name="Flowchart: Connector 35"/>
          <p:cNvSpPr/>
          <p:nvPr/>
        </p:nvSpPr>
        <p:spPr>
          <a:xfrm>
            <a:off x="6183312" y="3657600"/>
            <a:ext cx="212725" cy="195263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2" name="Flowchart: Connector 42"/>
          <p:cNvSpPr/>
          <p:nvPr/>
        </p:nvSpPr>
        <p:spPr>
          <a:xfrm>
            <a:off x="8104187" y="3670300"/>
            <a:ext cx="212725" cy="195263"/>
          </a:xfrm>
          <a:prstGeom prst="flowChartConnector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3576" y="2557462"/>
            <a:ext cx="8023225" cy="3687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2" name="Прямоугольник 51"/>
          <p:cNvSpPr/>
          <p:nvPr/>
        </p:nvSpPr>
        <p:spPr>
          <a:xfrm>
            <a:off x="859499" y="1512888"/>
            <a:ext cx="7789202" cy="8925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altLang="de-DE" dirty="0" smtClean="0"/>
              <a:t>Привлекательность инвестиций в офисные помещения в семи крупнейших городах по соотношению прибыли и риска в </a:t>
            </a:r>
            <a:r>
              <a:rPr lang="de-DE" altLang="de-DE" dirty="0" smtClean="0"/>
              <a:t>I</a:t>
            </a:r>
            <a:r>
              <a:rPr lang="de-DE" altLang="de-DE" dirty="0" smtClean="0"/>
              <a:t> </a:t>
            </a:r>
            <a:r>
              <a:rPr lang="ru-RU" altLang="de-DE" dirty="0" smtClean="0"/>
              <a:t>квартале 2013 г.</a:t>
            </a:r>
          </a:p>
          <a:p>
            <a:r>
              <a:rPr lang="ru-RU" altLang="de-DE" sz="1600" dirty="0" smtClean="0"/>
              <a:t>(Берлин, Мюнхен, Гамбург, Кельн,</a:t>
            </a:r>
            <a:r>
              <a:rPr lang="de-DE" altLang="de-DE" sz="1600" dirty="0" smtClean="0"/>
              <a:t> </a:t>
            </a:r>
            <a:r>
              <a:rPr lang="ru-RU" altLang="de-DE" sz="1600" dirty="0" smtClean="0"/>
              <a:t>Франкфурт, Штутгарт, Дюссельдорф)</a:t>
            </a:r>
            <a:endParaRPr lang="en-US" altLang="de-DE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4648199"/>
          </a:xfrm>
        </p:spPr>
        <p:txBody>
          <a:bodyPr/>
          <a:lstStyle/>
          <a:p>
            <a:pPr marL="0" indent="0" algn="ct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4400" dirty="0" smtClean="0">
                <a:solidFill>
                  <a:schemeClr val="tx2"/>
                </a:solidFill>
              </a:rPr>
              <a:t>Спасибо за внимание!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1800" dirty="0" smtClean="0">
              <a:solidFill>
                <a:schemeClr val="tx2"/>
              </a:solidFill>
            </a:endParaRP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b="1" dirty="0" err="1" smtClean="0">
                <a:solidFill>
                  <a:schemeClr val="tx2"/>
                </a:solidFill>
              </a:rPr>
              <a:t>Мойжес</a:t>
            </a:r>
            <a:r>
              <a:rPr lang="ru-RU" sz="2200" b="1" dirty="0" smtClean="0">
                <a:solidFill>
                  <a:schemeClr val="tx2"/>
                </a:solidFill>
              </a:rPr>
              <a:t> Герман Яковлевич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 sz="2200" dirty="0" smtClean="0">
              <a:solidFill>
                <a:schemeClr val="tx2"/>
              </a:solidFill>
            </a:endParaRP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Управляющий в Германии 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Группа компаний «Аверс»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err="1" smtClean="0">
                <a:solidFill>
                  <a:schemeClr val="tx2"/>
                </a:solidFill>
              </a:rPr>
              <a:t>g.moyzhes@avg.ru</a:t>
            </a:r>
            <a:r>
              <a:rPr lang="ru-RU" sz="2200" dirty="0" smtClean="0">
                <a:solidFill>
                  <a:schemeClr val="tx2"/>
                </a:solidFill>
              </a:rPr>
              <a:t>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smtClean="0">
                <a:solidFill>
                  <a:schemeClr val="tx2"/>
                </a:solidFill>
              </a:rPr>
              <a:t>Санкт-Петербург</a:t>
            </a:r>
            <a:r>
              <a:rPr lang="ru-RU" sz="2200" dirty="0" smtClean="0">
                <a:solidFill>
                  <a:schemeClr val="tx2"/>
                </a:solidFill>
              </a:rPr>
              <a:t>: +7(812) 320-9775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 Москва: +7(495) 698-4723 </a:t>
            </a:r>
          </a:p>
          <a:p>
            <a:pPr marL="0" indent="0" algn="r"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sz="2200" dirty="0" smtClean="0">
                <a:solidFill>
                  <a:schemeClr val="tx2"/>
                </a:solidFill>
              </a:rPr>
              <a:t>Кёльн: +49 (221) 330-5630 </a:t>
            </a:r>
            <a:endParaRPr lang="en-US" sz="2200" dirty="0" smtClean="0">
              <a:solidFill>
                <a:schemeClr val="tx2"/>
              </a:solidFill>
            </a:endParaRPr>
          </a:p>
          <a:p>
            <a:pPr lvl="1"/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Содержание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4648199"/>
          </a:xfrm>
        </p:spPr>
        <p:txBody>
          <a:bodyPr/>
          <a:lstStyle/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Инвестиционная привлекательность Германии 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Немецкий рынок недвижимости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Рынок жилой недвижимости</a:t>
            </a:r>
          </a:p>
          <a:p>
            <a:pPr marL="971550" lvl="1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ru-RU" sz="2000" dirty="0" smtClean="0">
                <a:solidFill>
                  <a:schemeClr val="tx1"/>
                </a:solidFill>
              </a:rPr>
              <a:t>Рынок деловой недвижимости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Инвестиционная привлекательность Германии 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5753100" cy="4648199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Средний ежемесячный доход на семью 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в </a:t>
            </a:r>
            <a:r>
              <a:rPr lang="de-DE" sz="1800" dirty="0" smtClean="0">
                <a:solidFill>
                  <a:schemeClr val="tx1"/>
                </a:solidFill>
              </a:rPr>
              <a:t>I </a:t>
            </a:r>
            <a:r>
              <a:rPr lang="ru-RU" sz="1800" dirty="0" smtClean="0">
                <a:solidFill>
                  <a:schemeClr val="tx1"/>
                </a:solidFill>
              </a:rPr>
              <a:t>квартале 2013 г.: </a:t>
            </a: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 </a:t>
            </a:r>
            <a:endParaRPr lang="en-US" sz="1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В среднем — €2.988 (2012</a:t>
            </a:r>
            <a:r>
              <a:rPr lang="de-DE" sz="1800" dirty="0" smtClean="0">
                <a:solidFill>
                  <a:schemeClr val="tx1"/>
                </a:solidFill>
              </a:rPr>
              <a:t>: </a:t>
            </a:r>
            <a:r>
              <a:rPr lang="ru-RU" sz="1800" dirty="0" smtClean="0">
                <a:solidFill>
                  <a:schemeClr val="tx1"/>
                </a:solidFill>
              </a:rPr>
              <a:t>€2.</a:t>
            </a:r>
            <a:r>
              <a:rPr lang="de-DE" sz="1800" dirty="0" smtClean="0">
                <a:solidFill>
                  <a:schemeClr val="tx1"/>
                </a:solidFill>
              </a:rPr>
              <a:t>706</a:t>
            </a:r>
            <a:r>
              <a:rPr lang="ru-RU" sz="1800" dirty="0" smtClean="0">
                <a:solidFill>
                  <a:schemeClr val="tx1"/>
                </a:solidFill>
              </a:rPr>
              <a:t>, 1991г: €2170) </a:t>
            </a:r>
          </a:p>
          <a:p>
            <a:pPr lvl="1">
              <a:spcAft>
                <a:spcPts val="600"/>
              </a:spcAft>
              <a:defRPr/>
            </a:pPr>
            <a:endParaRPr lang="en-US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ниже €1.300 – 18,8% населения</a:t>
            </a:r>
          </a:p>
          <a:p>
            <a:pPr lvl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€1.300 - €2.600 – </a:t>
            </a:r>
            <a:r>
              <a:rPr lang="de-DE" dirty="0" smtClean="0">
                <a:solidFill>
                  <a:schemeClr val="tx1"/>
                </a:solidFill>
              </a:rPr>
              <a:t>32,8%</a:t>
            </a:r>
          </a:p>
          <a:p>
            <a:pPr lvl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€2.600 - €3.600 – 18</a:t>
            </a:r>
            <a:r>
              <a:rPr lang="de-DE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7</a:t>
            </a:r>
            <a:r>
              <a:rPr lang="de-DE" dirty="0" smtClean="0">
                <a:solidFill>
                  <a:schemeClr val="tx1"/>
                </a:solidFill>
              </a:rPr>
              <a:t>%</a:t>
            </a:r>
            <a:endParaRPr lang="ru-RU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€3.600 - €5.000 – 15</a:t>
            </a:r>
            <a:r>
              <a:rPr lang="de-DE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6</a:t>
            </a:r>
            <a:r>
              <a:rPr lang="de-DE" dirty="0" smtClean="0">
                <a:solidFill>
                  <a:schemeClr val="tx1"/>
                </a:solidFill>
              </a:rPr>
              <a:t>%</a:t>
            </a:r>
            <a:endParaRPr lang="ru-RU" dirty="0" smtClean="0">
              <a:solidFill>
                <a:schemeClr val="tx1"/>
              </a:solidFill>
            </a:endParaRPr>
          </a:p>
          <a:p>
            <a:pPr lvl="1">
              <a:spcAft>
                <a:spcPts val="600"/>
              </a:spcAft>
              <a:defRPr/>
            </a:pPr>
            <a:r>
              <a:rPr lang="ru-RU" dirty="0" smtClean="0">
                <a:solidFill>
                  <a:schemeClr val="tx1"/>
                </a:solidFill>
              </a:rPr>
              <a:t>€5.000 - €18.000 – 14</a:t>
            </a:r>
            <a:r>
              <a:rPr lang="de-DE" dirty="0" smtClean="0">
                <a:solidFill>
                  <a:schemeClr val="tx1"/>
                </a:solidFill>
              </a:rPr>
              <a:t>,</a:t>
            </a:r>
            <a:r>
              <a:rPr lang="ru-RU" dirty="0" smtClean="0">
                <a:solidFill>
                  <a:schemeClr val="tx1"/>
                </a:solidFill>
              </a:rPr>
              <a:t>0</a:t>
            </a:r>
            <a:r>
              <a:rPr lang="de-DE" dirty="0" smtClean="0">
                <a:solidFill>
                  <a:schemeClr val="tx1"/>
                </a:solidFill>
              </a:rPr>
              <a:t>%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None/>
            </a:pPr>
            <a:endParaRPr lang="en-US" sz="1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ru-RU" sz="1800" b="1" dirty="0" smtClean="0">
                <a:solidFill>
                  <a:schemeClr val="tx1"/>
                </a:solidFill>
              </a:rPr>
              <a:t>В среднем жители Германии тратят 35% своего месячного дохода на жилье. </a:t>
            </a:r>
            <a:r>
              <a:rPr lang="en-US" sz="1800" b="1" dirty="0" smtClean="0">
                <a:solidFill>
                  <a:schemeClr val="tx1"/>
                </a:solidFill>
              </a:rPr>
              <a:t/>
            </a:r>
            <a:br>
              <a:rPr lang="en-US" sz="1800" b="1" dirty="0" smtClean="0">
                <a:solidFill>
                  <a:schemeClr val="tx1"/>
                </a:solidFill>
              </a:rPr>
            </a:br>
            <a:r>
              <a:rPr lang="ru-RU" sz="1800" b="1" dirty="0" smtClean="0">
                <a:solidFill>
                  <a:schemeClr val="tx1"/>
                </a:solidFill>
              </a:rPr>
              <a:t>Около 50% немцев проживают в съемном жилье.</a:t>
            </a:r>
            <a:endParaRPr lang="en-US" sz="1800" b="1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4195763" y="1647825"/>
          <a:ext cx="5000625" cy="43815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Инвестиционная привлекательность Германии 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962026" y="4871482"/>
            <a:ext cx="5429250" cy="1897618"/>
          </a:xfrm>
        </p:spPr>
        <p:txBody>
          <a:bodyPr/>
          <a:lstStyle/>
          <a:p>
            <a:pPr fontAlgn="auto">
              <a:spcAft>
                <a:spcPts val="0"/>
              </a:spcAft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 </a:t>
            </a:r>
            <a:r>
              <a:rPr lang="ru-RU" dirty="0" smtClean="0">
                <a:solidFill>
                  <a:schemeClr val="tx2"/>
                </a:solidFill>
              </a:rPr>
              <a:t>Общие экономические данные Германии (России): </a:t>
            </a:r>
          </a:p>
          <a:p>
            <a:pPr lvl="1"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Население: 82 (141) млн. чел. </a:t>
            </a:r>
          </a:p>
          <a:p>
            <a:pPr lvl="1"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Плотность населения: 229 (8,3) чел./ кв. км. </a:t>
            </a:r>
          </a:p>
          <a:p>
            <a:pPr lvl="1"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ВВП на человека с поправкой на ППС</a:t>
            </a:r>
            <a:r>
              <a:rPr lang="de-DE" sz="1400" dirty="0" smtClean="0">
                <a:solidFill>
                  <a:schemeClr val="tx1"/>
                </a:solidFill>
              </a:rPr>
              <a:t>:</a:t>
            </a:r>
            <a:r>
              <a:rPr lang="ru-RU" sz="1400" dirty="0" smtClean="0">
                <a:solidFill>
                  <a:schemeClr val="tx1"/>
                </a:solidFill>
              </a:rPr>
              <a:t> 28.800 (17.400) евро </a:t>
            </a:r>
          </a:p>
          <a:p>
            <a:pPr lvl="1">
              <a:spcAft>
                <a:spcPts val="600"/>
              </a:spcAft>
              <a:defRPr/>
            </a:pPr>
            <a:r>
              <a:rPr lang="ru-RU" sz="1400" dirty="0" smtClean="0">
                <a:solidFill>
                  <a:schemeClr val="tx1"/>
                </a:solidFill>
              </a:rPr>
              <a:t>На 100 человек</a:t>
            </a:r>
            <a:r>
              <a:rPr lang="de-DE" sz="1400" dirty="0" smtClean="0">
                <a:solidFill>
                  <a:schemeClr val="tx1"/>
                </a:solidFill>
              </a:rPr>
              <a:t>:</a:t>
            </a:r>
            <a:r>
              <a:rPr lang="ru-RU" sz="1400" dirty="0" smtClean="0">
                <a:solidFill>
                  <a:schemeClr val="tx1"/>
                </a:solidFill>
              </a:rPr>
              <a:t> 35 (10) малых предприятий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pic>
        <p:nvPicPr>
          <p:cNvPr id="8" name="Picture 16" descr="http://eurolenta.com/wp-content/uploads/2013/07/RussiaGermanyPostCrisis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1011" t="10527" r="16564" b="1509"/>
          <a:stretch/>
        </p:blipFill>
        <p:spPr bwMode="auto">
          <a:xfrm>
            <a:off x="1466851" y="2101850"/>
            <a:ext cx="3914774" cy="2733408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5381625" y="3076575"/>
            <a:ext cx="195494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>
                <a:latin typeface="Myriad Pro" pitchFamily="34" charset="0"/>
              </a:rPr>
              <a:t>Германия</a:t>
            </a:r>
          </a:p>
          <a:p>
            <a:r>
              <a:rPr lang="ru-RU" sz="1400" dirty="0" smtClean="0">
                <a:latin typeface="Myriad Pro" pitchFamily="34" charset="0"/>
              </a:rPr>
              <a:t>Россия</a:t>
            </a:r>
            <a:endParaRPr lang="de-DE" sz="1400" dirty="0">
              <a:latin typeface="Myriad Pro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952501" y="1600200"/>
            <a:ext cx="76390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altLang="de-DE" b="1" dirty="0" smtClean="0">
                <a:solidFill>
                  <a:schemeClr val="tx2"/>
                </a:solidFill>
              </a:rPr>
              <a:t>ВВП Германии и России с поправкой на ППС за 2007-2012 </a:t>
            </a:r>
            <a:r>
              <a:rPr lang="ru-RU" altLang="de-DE" b="1" dirty="0" err="1" smtClean="0">
                <a:solidFill>
                  <a:schemeClr val="tx2"/>
                </a:solidFill>
              </a:rPr>
              <a:t>гг</a:t>
            </a:r>
            <a:r>
              <a:rPr lang="en-US" altLang="de-DE" b="1" dirty="0" smtClean="0">
                <a:solidFill>
                  <a:schemeClr val="tx2"/>
                </a:solidFill>
              </a:rPr>
              <a:t>.</a:t>
            </a:r>
            <a:r>
              <a:rPr lang="ru-RU" b="1" dirty="0" smtClean="0"/>
              <a:t>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Немецкий рынок недвижимости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4648199"/>
          </a:xfrm>
        </p:spPr>
        <p:txBody>
          <a:bodyPr/>
          <a:lstStyle/>
          <a:p>
            <a:pPr marL="0" indent="0" fontAlgn="auto">
              <a:spcAft>
                <a:spcPts val="0"/>
              </a:spcAft>
              <a:buNone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Более 50% населения Германии живут в арендованном жилье, </a:t>
            </a:r>
            <a:r>
              <a:rPr lang="en-US" sz="1800" dirty="0" smtClean="0">
                <a:solidFill>
                  <a:schemeClr val="tx1"/>
                </a:solidFill>
              </a:rPr>
              <a:t/>
            </a:r>
            <a:br>
              <a:rPr lang="en-US" sz="1800" dirty="0" smtClean="0">
                <a:solidFill>
                  <a:schemeClr val="tx1"/>
                </a:solidFill>
              </a:rPr>
            </a:br>
            <a:r>
              <a:rPr lang="ru-RU" sz="1800" dirty="0" smtClean="0">
                <a:solidFill>
                  <a:schemeClr val="tx1"/>
                </a:solidFill>
              </a:rPr>
              <a:t>предпочитая его приобретению собственного. </a:t>
            </a:r>
          </a:p>
          <a:p>
            <a:pPr marL="0" indent="0" fontAlgn="auto">
              <a:spcAft>
                <a:spcPts val="0"/>
              </a:spcAft>
              <a:buNone/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Защита прав жильцов и собственников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Законодательные ограничения роста арендной платы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Наличие развитой системы общественных организаций, представляющих интересы собственников (</a:t>
            </a:r>
            <a:r>
              <a:rPr lang="en-US" sz="1800" dirty="0" err="1" smtClean="0">
                <a:solidFill>
                  <a:schemeClr val="tx1"/>
                </a:solidFill>
              </a:rPr>
              <a:t>Haus</a:t>
            </a:r>
            <a:r>
              <a:rPr lang="en-US" sz="1800" dirty="0" smtClean="0">
                <a:solidFill>
                  <a:schemeClr val="tx1"/>
                </a:solidFill>
              </a:rPr>
              <a:t>- und </a:t>
            </a:r>
            <a:r>
              <a:rPr lang="en-US" sz="1800" dirty="0" err="1" smtClean="0">
                <a:solidFill>
                  <a:schemeClr val="tx1"/>
                </a:solidFill>
              </a:rPr>
              <a:t>Grundbesitzerverein</a:t>
            </a:r>
            <a:r>
              <a:rPr lang="ru-RU" sz="1800" dirty="0" smtClean="0">
                <a:solidFill>
                  <a:schemeClr val="tx1"/>
                </a:solidFill>
              </a:rPr>
              <a:t>)  и арендаторов (</a:t>
            </a:r>
            <a:r>
              <a:rPr lang="en-US" sz="1800" dirty="0" err="1" smtClean="0">
                <a:solidFill>
                  <a:schemeClr val="tx1"/>
                </a:solidFill>
              </a:rPr>
              <a:t>Mieterschutzverein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)</a:t>
            </a:r>
            <a:r>
              <a:rPr lang="en-US" sz="1800" dirty="0" smtClean="0">
                <a:solidFill>
                  <a:schemeClr val="tx1"/>
                </a:solidFill>
              </a:rPr>
              <a:t> </a:t>
            </a:r>
            <a:r>
              <a:rPr lang="ru-RU" sz="1800" dirty="0" smtClean="0">
                <a:solidFill>
                  <a:schemeClr val="tx1"/>
                </a:solidFill>
              </a:rPr>
              <a:t> 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1800" dirty="0" smtClean="0">
                <a:solidFill>
                  <a:schemeClr val="tx1"/>
                </a:solidFill>
              </a:rPr>
              <a:t>C</a:t>
            </a:r>
            <a:r>
              <a:rPr lang="ru-RU" sz="1800" dirty="0" err="1" smtClean="0">
                <a:solidFill>
                  <a:schemeClr val="tx1"/>
                </a:solidFill>
              </a:rPr>
              <a:t>обственник</a:t>
            </a:r>
            <a:r>
              <a:rPr lang="ru-RU" sz="1800" dirty="0" smtClean="0">
                <a:solidFill>
                  <a:schemeClr val="tx1"/>
                </a:solidFill>
              </a:rPr>
              <a:t> обязан нанять управляющую компанию и подчиниться – пониженная доходность компенсируется стабильностью и высокой привлекательностью немецкого рынка недвижимости в целом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Немецкий рынок недвижимости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200"/>
            <a:ext cx="7886700" cy="4648199"/>
          </a:xfrm>
        </p:spPr>
        <p:txBody>
          <a:bodyPr/>
          <a:lstStyle/>
          <a:p>
            <a:pPr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Рост населения (на 196 тыс. за 2012 г.)  и окончание рецессии в экономике обеспечивают стабильный рост во всех областях рынка</a:t>
            </a:r>
            <a:endParaRPr lang="de-DE" sz="1800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По данным </a:t>
            </a:r>
            <a:r>
              <a:rPr lang="de-DE" sz="1800" dirty="0" smtClean="0">
                <a:solidFill>
                  <a:schemeClr val="tx1"/>
                </a:solidFill>
              </a:rPr>
              <a:t>Ernst &amp; Young</a:t>
            </a:r>
            <a:r>
              <a:rPr lang="ru-RU" sz="1800" dirty="0" smtClean="0">
                <a:solidFill>
                  <a:schemeClr val="tx1"/>
                </a:solidFill>
              </a:rPr>
              <a:t> 69% инвесторов считают Германию наиболее привлекательной страной в Европе  для инвестиций в недвижимость в 2013г. </a:t>
            </a:r>
          </a:p>
          <a:p>
            <a:pPr>
              <a:spcAft>
                <a:spcPts val="0"/>
              </a:spcAft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Две трети инвесторов находят наиболее привлекательным рынок жилья, на втором месте – торговые площади (37%), на третьем – офисные помещения (22%)</a:t>
            </a:r>
          </a:p>
          <a:p>
            <a:pPr>
              <a:spcAft>
                <a:spcPts val="0"/>
              </a:spcAft>
              <a:defRPr/>
            </a:pPr>
            <a:endParaRPr lang="ru-RU" sz="1800" dirty="0" smtClean="0">
              <a:solidFill>
                <a:schemeClr val="tx1"/>
              </a:solidFill>
            </a:endParaRPr>
          </a:p>
          <a:p>
            <a:pPr>
              <a:spcAft>
                <a:spcPts val="0"/>
              </a:spcAft>
              <a:defRPr/>
            </a:pPr>
            <a:r>
              <a:rPr lang="ru-RU" sz="1800" dirty="0" smtClean="0">
                <a:solidFill>
                  <a:schemeClr val="tx1"/>
                </a:solidFill>
              </a:rPr>
              <a:t>В то же время самые стабильные результаты показывает рынок торговли в средних городах, причем наличие крупных ВУЗов (при более 15% студентов в городе) повышает доходность в среднем на 0,75%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Немецкий рынок недвижимости</a:t>
            </a:r>
            <a:endParaRPr lang="ru-RU" dirty="0"/>
          </a:p>
        </p:txBody>
      </p:sp>
      <p:sp>
        <p:nvSpPr>
          <p:cNvPr id="12" name="Содержимое 11"/>
          <p:cNvSpPr>
            <a:spLocks noGrp="1"/>
          </p:cNvSpPr>
          <p:nvPr>
            <p:ph idx="1"/>
          </p:nvPr>
        </p:nvSpPr>
        <p:spPr>
          <a:xfrm>
            <a:off x="800100" y="1600199"/>
            <a:ext cx="7886700" cy="5121275"/>
          </a:xfrm>
        </p:spPr>
        <p:txBody>
          <a:bodyPr/>
          <a:lstStyle/>
          <a:p>
            <a:pPr>
              <a:buNone/>
            </a:pPr>
            <a:r>
              <a:rPr lang="ru-RU" altLang="de-DE" sz="1800" b="1" dirty="0" smtClean="0">
                <a:solidFill>
                  <a:schemeClr val="tx2"/>
                </a:solidFill>
              </a:rPr>
              <a:t>Аренда и покупка</a:t>
            </a:r>
            <a:r>
              <a:rPr lang="de-DE" altLang="de-DE" sz="1800" b="1" dirty="0" smtClean="0">
                <a:solidFill>
                  <a:schemeClr val="tx2"/>
                </a:solidFill>
              </a:rPr>
              <a:t> </a:t>
            </a:r>
            <a:r>
              <a:rPr lang="ru-RU" altLang="de-DE" sz="1800" b="1" dirty="0" smtClean="0">
                <a:solidFill>
                  <a:schemeClr val="tx2"/>
                </a:solidFill>
              </a:rPr>
              <a:t>жилья по</a:t>
            </a:r>
            <a:r>
              <a:rPr lang="de-DE" altLang="de-DE" sz="1800" b="1" dirty="0" smtClean="0">
                <a:solidFill>
                  <a:schemeClr val="tx2"/>
                </a:solidFill>
              </a:rPr>
              <a:t> </a:t>
            </a:r>
            <a:r>
              <a:rPr lang="ru-RU" altLang="de-DE" sz="1800" b="1" dirty="0" smtClean="0">
                <a:solidFill>
                  <a:schemeClr val="tx2"/>
                </a:solidFill>
              </a:rPr>
              <a:t>шести крупнейшим рынкам</a:t>
            </a:r>
            <a:endParaRPr lang="en-US" altLang="de-DE" sz="1800" b="1" dirty="0" smtClean="0">
              <a:solidFill>
                <a:schemeClr val="tx2"/>
              </a:solidFill>
            </a:endParaRPr>
          </a:p>
          <a:p>
            <a:pPr>
              <a:buNone/>
            </a:pPr>
            <a:endParaRPr lang="en-US" altLang="de-DE" b="1" dirty="0" smtClean="0"/>
          </a:p>
          <a:p>
            <a:pPr>
              <a:buNone/>
            </a:pPr>
            <a:endParaRPr lang="en-US" altLang="de-DE" b="1" dirty="0" smtClean="0"/>
          </a:p>
          <a:p>
            <a:pPr>
              <a:buNone/>
            </a:pPr>
            <a:endParaRPr lang="en-US" altLang="de-DE" b="1" dirty="0" smtClean="0"/>
          </a:p>
          <a:p>
            <a:pPr>
              <a:buNone/>
            </a:pPr>
            <a:endParaRPr lang="en-US" altLang="de-DE" b="1" dirty="0" smtClean="0"/>
          </a:p>
          <a:p>
            <a:pPr>
              <a:buNone/>
            </a:pPr>
            <a:endParaRPr lang="en-US" altLang="de-DE" b="1" dirty="0" smtClean="0"/>
          </a:p>
          <a:p>
            <a:pPr>
              <a:buNone/>
            </a:pPr>
            <a:endParaRPr lang="en-US" altLang="de-DE" b="1" dirty="0" smtClean="0"/>
          </a:p>
          <a:p>
            <a:pPr>
              <a:buNone/>
            </a:pPr>
            <a:endParaRPr lang="en-US" altLang="de-DE" b="1" dirty="0" smtClean="0"/>
          </a:p>
          <a:p>
            <a:pPr>
              <a:buNone/>
            </a:pPr>
            <a:endParaRPr lang="en-US" altLang="de-DE" b="1" dirty="0" smtClean="0"/>
          </a:p>
          <a:p>
            <a:pPr>
              <a:buNone/>
            </a:pPr>
            <a:endParaRPr lang="en-US" altLang="de-DE" b="1" dirty="0" smtClean="0"/>
          </a:p>
          <a:p>
            <a:pPr>
              <a:buNone/>
            </a:pPr>
            <a:endParaRPr lang="ru-RU" altLang="de-DE" b="1" dirty="0" smtClean="0">
              <a:solidFill>
                <a:schemeClr val="tx1"/>
              </a:solidFill>
            </a:endParaRPr>
          </a:p>
          <a:p>
            <a:pPr>
              <a:buNone/>
            </a:pPr>
            <a:r>
              <a:rPr lang="ru-RU" altLang="de-DE" b="1" dirty="0" smtClean="0">
                <a:solidFill>
                  <a:schemeClr val="tx1"/>
                </a:solidFill>
              </a:rPr>
              <a:t>Годовая доходность недвижимости</a:t>
            </a:r>
          </a:p>
          <a:p>
            <a:pPr>
              <a:buNone/>
            </a:pPr>
            <a:r>
              <a:rPr lang="ru-RU" altLang="de-DE" sz="1200" b="1" dirty="0" smtClean="0">
                <a:solidFill>
                  <a:schemeClr val="tx1"/>
                </a:solidFill>
              </a:rPr>
              <a:t>(совокупная арендная плата/стоимость объекта + расходы на приобретение: 7-10% от стоимости объекта) </a:t>
            </a:r>
          </a:p>
          <a:p>
            <a:r>
              <a:rPr lang="ru-RU" altLang="de-DE" dirty="0" smtClean="0">
                <a:solidFill>
                  <a:schemeClr val="tx1"/>
                </a:solidFill>
              </a:rPr>
              <a:t>Торговля —  7% - 10% </a:t>
            </a:r>
          </a:p>
          <a:p>
            <a:r>
              <a:rPr lang="ru-RU" altLang="de-DE" dirty="0" smtClean="0">
                <a:solidFill>
                  <a:schemeClr val="tx1"/>
                </a:solidFill>
              </a:rPr>
              <a:t>Жилье —  5% (квартира) - 7% (многоквартирный дом) </a:t>
            </a:r>
          </a:p>
          <a:p>
            <a:r>
              <a:rPr lang="ru-RU" altLang="de-DE" dirty="0" smtClean="0">
                <a:solidFill>
                  <a:schemeClr val="tx1"/>
                </a:solidFill>
              </a:rPr>
              <a:t>Офисы — 7% - 9% </a:t>
            </a:r>
          </a:p>
          <a:p>
            <a:r>
              <a:rPr lang="ru-RU" altLang="de-DE" dirty="0" smtClean="0">
                <a:solidFill>
                  <a:schemeClr val="tx1"/>
                </a:solidFill>
              </a:rPr>
              <a:t>Гостиницы — 7.5%- 9%  </a:t>
            </a:r>
          </a:p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  <p:graphicFrame>
        <p:nvGraphicFramePr>
          <p:cNvPr id="7" name="Table 11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424062081"/>
              </p:ext>
            </p:extLst>
          </p:nvPr>
        </p:nvGraphicFramePr>
        <p:xfrm>
          <a:off x="942974" y="2085974"/>
          <a:ext cx="7486650" cy="246879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97330"/>
                <a:gridCol w="1497330"/>
                <a:gridCol w="1497330"/>
                <a:gridCol w="1556386"/>
                <a:gridCol w="1438274"/>
              </a:tblGrid>
              <a:tr h="775116">
                <a:tc>
                  <a:txBody>
                    <a:bodyPr/>
                    <a:lstStyle/>
                    <a:p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Средняя </a:t>
                      </a:r>
                      <a:r>
                        <a:rPr lang="ru-RU" sz="1200" baseline="0" dirty="0" smtClean="0"/>
                        <a:t>аренда</a:t>
                      </a:r>
                      <a:endParaRPr lang="ru-RU" sz="1200" dirty="0" smtClean="0"/>
                    </a:p>
                    <a:p>
                      <a:pPr algn="ctr"/>
                      <a:r>
                        <a:rPr lang="de-DE" sz="1200" dirty="0" smtClean="0"/>
                        <a:t>I </a:t>
                      </a:r>
                      <a:r>
                        <a:rPr lang="ru-RU" sz="1200" dirty="0" smtClean="0"/>
                        <a:t>квартал</a:t>
                      </a:r>
                      <a:r>
                        <a:rPr lang="ru-RU" sz="1200" baseline="0" dirty="0" smtClean="0"/>
                        <a:t> 201</a:t>
                      </a:r>
                      <a:r>
                        <a:rPr lang="de-DE" sz="1200" baseline="0" dirty="0" smtClean="0"/>
                        <a:t>3</a:t>
                      </a:r>
                      <a:endParaRPr lang="ru-RU" sz="1200" baseline="0" dirty="0" smtClean="0"/>
                    </a:p>
                    <a:p>
                      <a:pPr algn="ctr"/>
                      <a:r>
                        <a:rPr lang="ru-RU" sz="1200" dirty="0" smtClean="0"/>
                        <a:t>евро</a:t>
                      </a:r>
                      <a:r>
                        <a:rPr lang="de-DE" sz="1200" dirty="0" smtClean="0"/>
                        <a:t>/</a:t>
                      </a:r>
                      <a:r>
                        <a:rPr lang="ru-RU" sz="1200" dirty="0" smtClean="0"/>
                        <a:t>м</a:t>
                      </a:r>
                      <a:r>
                        <a:rPr lang="ru-RU" sz="1200" baseline="30000" dirty="0" smtClean="0"/>
                        <a:t>2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Прогноз роста</a:t>
                      </a:r>
                      <a:r>
                        <a:rPr lang="ru-RU" sz="1200" baseline="0" dirty="0" smtClean="0"/>
                        <a:t> аренды 2013-2015</a:t>
                      </a:r>
                    </a:p>
                    <a:p>
                      <a:pPr algn="ctr"/>
                      <a:r>
                        <a:rPr lang="ru-RU" sz="1200" baseline="0" dirty="0" smtClean="0"/>
                        <a:t>(%)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Средняя  цена 1м</a:t>
                      </a:r>
                      <a:r>
                        <a:rPr kumimoji="0" lang="ru-RU" sz="1200" u="none" strike="noStrike" kern="1200" cap="none" spc="0" normalizeH="0" baseline="3000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2</a:t>
                      </a:r>
                      <a:endParaRPr kumimoji="0" lang="en-US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de-DE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I 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квартал 201</a:t>
                      </a:r>
                      <a:r>
                        <a:rPr kumimoji="0" lang="de-DE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3</a:t>
                      </a: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,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Евро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Прогноз роста цены 2013-2015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u="none" strike="noStrike" kern="1200" cap="none" spc="0" normalizeH="0" baseline="0" noProof="0" dirty="0" smtClean="0">
                          <a:ln>
                            <a:noFill/>
                          </a:ln>
                          <a:effectLst/>
                          <a:uLnTx/>
                          <a:uFillTx/>
                        </a:rPr>
                        <a:t>(%)</a:t>
                      </a:r>
                      <a:endParaRPr kumimoji="0" lang="en-US" sz="1200" u="none" strike="noStrike" kern="1200" cap="none" spc="0" normalizeH="0" baseline="0" noProof="0" dirty="0" smtClean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70000"/>
                      </a:srgbClr>
                    </a:solidFill>
                  </a:tcPr>
                </a:tc>
              </a:tr>
              <a:tr h="258364">
                <a:tc>
                  <a:txBody>
                    <a:bodyPr/>
                    <a:lstStyle/>
                    <a:p>
                      <a:r>
                        <a:rPr lang="ru-RU" sz="1200" smtClean="0"/>
                        <a:t>Берлин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7,5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8,2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1894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8,0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4">
                <a:tc>
                  <a:txBody>
                    <a:bodyPr/>
                    <a:lstStyle/>
                    <a:p>
                      <a:r>
                        <a:rPr lang="ru-RU" sz="1200" smtClean="0"/>
                        <a:t>Дюссельдорф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9,6</a:t>
                      </a:r>
                      <a:endParaRPr lang="en-US" sz="1200" b="0" dirty="0" smtClean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7,1</a:t>
                      </a:r>
                      <a:endParaRPr lang="en-US" sz="1200" b="0" dirty="0" smtClean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2459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6,8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4">
                <a:tc>
                  <a:txBody>
                    <a:bodyPr/>
                    <a:lstStyle/>
                    <a:p>
                      <a:r>
                        <a:rPr lang="ru-RU" sz="1200" smtClean="0"/>
                        <a:t>Франкфурт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11,5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9,3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2600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8,4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Гамбург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10,4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10,5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2352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15,7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4">
                <a:tc>
                  <a:txBody>
                    <a:bodyPr/>
                    <a:lstStyle/>
                    <a:p>
                      <a:r>
                        <a:rPr lang="ru-RU" sz="1200" smtClean="0"/>
                        <a:t>Кельн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9,2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6,9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2268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8,3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8364">
                <a:tc>
                  <a:txBody>
                    <a:bodyPr/>
                    <a:lstStyle/>
                    <a:p>
                      <a:r>
                        <a:rPr lang="ru-RU" sz="1200" dirty="0" smtClean="0"/>
                        <a:t>Мюнхен</a:t>
                      </a:r>
                      <a:endParaRPr lang="en-US" sz="1200" b="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34688">
                        <a:alpha val="7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smtClean="0"/>
                        <a:t>12,6</a:t>
                      </a:r>
                      <a:endParaRPr lang="en-US" sz="1200" b="0" dirty="0" smtClean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9,5</a:t>
                      </a:r>
                      <a:endParaRPr lang="en-US" sz="1200" b="0" dirty="0" smtClean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3401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11,3</a:t>
                      </a:r>
                      <a:endParaRPr lang="en-US" sz="1200" dirty="0">
                        <a:latin typeface="Myriad Pro" pitchFamily="34" charset="0"/>
                      </a:endParaRPr>
                    </a:p>
                  </a:txBody>
                  <a:tcPr marT="45714" marB="45714">
                    <a:lnL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13418B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Немецкий рынок жилой недвижимости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pic>
        <p:nvPicPr>
          <p:cNvPr id="9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00" y="1565225"/>
            <a:ext cx="7258936" cy="46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Заголовок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Немецкий рынок жилой недвижимости</a:t>
            </a: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BB07ED-9BF2-467A-B651-613FDB0541F4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00" y="1602000"/>
            <a:ext cx="6764008" cy="460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4191</TotalTime>
  <Words>559</Words>
  <Application>Microsoft Office PowerPoint</Application>
  <PresentationFormat>Экран (4:3)</PresentationFormat>
  <Paragraphs>161</Paragraphs>
  <Slides>13</Slides>
  <Notes>13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5" baseType="lpstr">
      <vt:lpstr>Оформление по умолчанию</vt:lpstr>
      <vt:lpstr>CorelDRAW</vt:lpstr>
      <vt:lpstr>Слайд 1</vt:lpstr>
      <vt:lpstr>Содержание</vt:lpstr>
      <vt:lpstr>Инвестиционная привлекательность Германии </vt:lpstr>
      <vt:lpstr>Инвестиционная привлекательность Германии </vt:lpstr>
      <vt:lpstr>Немецкий рынок недвижимости</vt:lpstr>
      <vt:lpstr>Немецкий рынок недвижимости</vt:lpstr>
      <vt:lpstr>Немецкий рынок недвижимости</vt:lpstr>
      <vt:lpstr>Немецкий рынок жилой недвижимости</vt:lpstr>
      <vt:lpstr>Немецкий рынок жилой недвижимости</vt:lpstr>
      <vt:lpstr>Немецкий рынок жилой недвижимости</vt:lpstr>
      <vt:lpstr>Немецкий рынок деловой недвижимости</vt:lpstr>
      <vt:lpstr>Немецкий рынок деловой недвижимости</vt:lpstr>
      <vt:lpstr>Слайд 13</vt:lpstr>
    </vt:vector>
  </TitlesOfParts>
  <Company>Segmenta Media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dmitry</dc:creator>
  <cp:lastModifiedBy>Daria Mikhnatkina</cp:lastModifiedBy>
  <cp:revision>556</cp:revision>
  <dcterms:created xsi:type="dcterms:W3CDTF">2010-01-28T12:04:53Z</dcterms:created>
  <dcterms:modified xsi:type="dcterms:W3CDTF">2013-10-03T14:25:45Z</dcterms:modified>
</cp:coreProperties>
</file>