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sldIdLst>
    <p:sldId id="256" r:id="rId2"/>
    <p:sldId id="287" r:id="rId3"/>
    <p:sldId id="320" r:id="rId4"/>
    <p:sldId id="329" r:id="rId5"/>
    <p:sldId id="330" r:id="rId6"/>
    <p:sldId id="331" r:id="rId7"/>
    <p:sldId id="321" r:id="rId8"/>
    <p:sldId id="323" r:id="rId9"/>
    <p:sldId id="327" r:id="rId10"/>
    <p:sldId id="312" r:id="rId11"/>
    <p:sldId id="322" r:id="rId12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C53"/>
    <a:srgbClr val="9E0000"/>
    <a:srgbClr val="DA0000"/>
    <a:srgbClr val="003953"/>
    <a:srgbClr val="714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476" autoAdjust="0"/>
  </p:normalViewPr>
  <p:slideViewPr>
    <p:cSldViewPr>
      <p:cViewPr varScale="1">
        <p:scale>
          <a:sx n="92" d="100"/>
          <a:sy n="92" d="100"/>
        </p:scale>
        <p:origin x="1626" y="9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Динамика средней цены и стоимости строительства 1 кв. м жилья в МО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5311982879095306E-2"/>
          <c:y val="0.18132247066538645"/>
          <c:w val="0.92426630959133194"/>
          <c:h val="0.43523632269060863"/>
        </c:manualLayout>
      </c:layout>
      <c:lineChart>
        <c:grouping val="standard"/>
        <c:varyColors val="0"/>
        <c:ser>
          <c:idx val="0"/>
          <c:order val="0"/>
          <c:tx>
            <c:strRef>
              <c:f>графики!$D$3</c:f>
              <c:strCache>
                <c:ptCount val="1"/>
                <c:pt idx="0">
                  <c:v>Средневзвешенная удельная цена продажи объекта Pav, тыс. руб./кв. м1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графики!$D$4:$D$19</c:f>
              <c:numCache>
                <c:formatCode>0</c:formatCode>
                <c:ptCount val="16"/>
                <c:pt idx="0">
                  <c:v>76.295919999999995</c:v>
                </c:pt>
                <c:pt idx="1">
                  <c:v>82.465199999999996</c:v>
                </c:pt>
                <c:pt idx="2">
                  <c:v>81.698030000000003</c:v>
                </c:pt>
                <c:pt idx="3">
                  <c:v>80.40046000000001</c:v>
                </c:pt>
                <c:pt idx="4">
                  <c:v>81.773250000000004</c:v>
                </c:pt>
                <c:pt idx="5">
                  <c:v>80.392150000000001</c:v>
                </c:pt>
                <c:pt idx="6">
                  <c:v>80.646869999999993</c:v>
                </c:pt>
                <c:pt idx="7">
                  <c:v>80.78322</c:v>
                </c:pt>
                <c:pt idx="8">
                  <c:v>76.63342999999999</c:v>
                </c:pt>
                <c:pt idx="9">
                  <c:v>78.661280000000005</c:v>
                </c:pt>
                <c:pt idx="10">
                  <c:v>78.656729999999996</c:v>
                </c:pt>
                <c:pt idx="11">
                  <c:v>78.789140000000003</c:v>
                </c:pt>
                <c:pt idx="12">
                  <c:v>76.76782</c:v>
                </c:pt>
                <c:pt idx="13">
                  <c:v>77.692059999999998</c:v>
                </c:pt>
                <c:pt idx="14">
                  <c:v>78.587000000000003</c:v>
                </c:pt>
                <c:pt idx="15">
                  <c:v>78.745999999999995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графики!$M$3</c:f>
              <c:strCache>
                <c:ptCount val="1"/>
                <c:pt idx="0">
                  <c:v>Средняя стоимость строительства 1 кв. м по данным Росстата c попр. коэфф., тыс. руб.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графики!$M$4:$M$19</c:f>
              <c:numCache>
                <c:formatCode>0.0</c:formatCode>
                <c:ptCount val="16"/>
                <c:pt idx="0">
                  <c:v>66.794240000000002</c:v>
                </c:pt>
                <c:pt idx="1">
                  <c:v>72.318719999999999</c:v>
                </c:pt>
                <c:pt idx="2">
                  <c:v>62.869759999999999</c:v>
                </c:pt>
                <c:pt idx="3">
                  <c:v>53.529600000000002</c:v>
                </c:pt>
                <c:pt idx="4">
                  <c:v>66.716160000000002</c:v>
                </c:pt>
                <c:pt idx="5">
                  <c:v>69.602560000000011</c:v>
                </c:pt>
                <c:pt idx="6">
                  <c:v>54.864640000000001</c:v>
                </c:pt>
                <c:pt idx="7">
                  <c:v>54.420479999999998</c:v>
                </c:pt>
                <c:pt idx="8">
                  <c:v>75.615001600000014</c:v>
                </c:pt>
                <c:pt idx="9">
                  <c:v>60.0153344</c:v>
                </c:pt>
                <c:pt idx="10">
                  <c:v>58.916428800000006</c:v>
                </c:pt>
                <c:pt idx="11">
                  <c:v>59.344422400000006</c:v>
                </c:pt>
                <c:pt idx="12">
                  <c:v>69.237759999999994</c:v>
                </c:pt>
                <c:pt idx="13">
                  <c:v>69.082880000000003</c:v>
                </c:pt>
                <c:pt idx="14">
                  <c:v>60.543999999999997</c:v>
                </c:pt>
                <c:pt idx="15">
                  <c:v>60.416000000000004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графики!$N$3</c:f>
              <c:strCache>
                <c:ptCount val="1"/>
                <c:pt idx="0">
                  <c:v>Средняя стоимость строительства 1 кв. м по данным застройщиков Сс1, тыс. руб.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elete val="1"/>
          </c:dLbls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графики!$N$4:$N$19</c:f>
              <c:numCache>
                <c:formatCode>0</c:formatCode>
                <c:ptCount val="16"/>
                <c:pt idx="0">
                  <c:v>59.25</c:v>
                </c:pt>
                <c:pt idx="1">
                  <c:v>59.84</c:v>
                </c:pt>
                <c:pt idx="2">
                  <c:v>60.12</c:v>
                </c:pt>
                <c:pt idx="3">
                  <c:v>60.41</c:v>
                </c:pt>
                <c:pt idx="4">
                  <c:v>60.62</c:v>
                </c:pt>
                <c:pt idx="5">
                  <c:v>61.23</c:v>
                </c:pt>
                <c:pt idx="6">
                  <c:v>61.85</c:v>
                </c:pt>
                <c:pt idx="7">
                  <c:v>62.48</c:v>
                </c:pt>
                <c:pt idx="8">
                  <c:v>63.1</c:v>
                </c:pt>
                <c:pt idx="9">
                  <c:v>63.23</c:v>
                </c:pt>
                <c:pt idx="10">
                  <c:v>63.87</c:v>
                </c:pt>
                <c:pt idx="11">
                  <c:v>64.52</c:v>
                </c:pt>
                <c:pt idx="12">
                  <c:v>65.3</c:v>
                </c:pt>
                <c:pt idx="13">
                  <c:v>66.099999999999994</c:v>
                </c:pt>
                <c:pt idx="14">
                  <c:v>65.7</c:v>
                </c:pt>
                <c:pt idx="15">
                  <c:v>65.7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4173264"/>
        <c:axId val="204173656"/>
      </c:lineChart>
      <c:catAx>
        <c:axId val="20417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173656"/>
        <c:crosses val="autoZero"/>
        <c:auto val="1"/>
        <c:lblAlgn val="ctr"/>
        <c:lblOffset val="100"/>
        <c:noMultiLvlLbl val="0"/>
      </c:catAx>
      <c:valAx>
        <c:axId val="204173656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17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5925365017922E-2"/>
          <c:y val="0.7454953349280482"/>
          <c:w val="0.90640469772364474"/>
          <c:h val="0.25450466507195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Динамика объемов строительства и поглощения на первичном рынке жилья МО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графики!$G$3</c:f>
              <c:strCache>
                <c:ptCount val="1"/>
                <c:pt idx="0">
                  <c:v>Объем поглощения площадей по рыночным данным Sp, млн. кв. м3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графики!$G$4:$G$19</c:f>
              <c:numCache>
                <c:formatCode>0.0</c:formatCode>
                <c:ptCount val="16"/>
                <c:pt idx="0">
                  <c:v>1.2419995655951381</c:v>
                </c:pt>
                <c:pt idx="1">
                  <c:v>1.1812201396731059</c:v>
                </c:pt>
                <c:pt idx="2">
                  <c:v>1.1547722476835844</c:v>
                </c:pt>
                <c:pt idx="3">
                  <c:v>1.6407530062776881</c:v>
                </c:pt>
                <c:pt idx="4">
                  <c:v>1.0000100479886547</c:v>
                </c:pt>
                <c:pt idx="5">
                  <c:v>1.0903273237962423</c:v>
                </c:pt>
                <c:pt idx="6">
                  <c:v>0.93852188596434549</c:v>
                </c:pt>
                <c:pt idx="7">
                  <c:v>1.1462417910925133</c:v>
                </c:pt>
                <c:pt idx="8">
                  <c:v>1.06630364081603</c:v>
                </c:pt>
                <c:pt idx="9">
                  <c:v>0.88858227693260194</c:v>
                </c:pt>
                <c:pt idx="10">
                  <c:v>0.98622016858460382</c:v>
                </c:pt>
                <c:pt idx="11">
                  <c:v>0.95883872112727375</c:v>
                </c:pt>
                <c:pt idx="12">
                  <c:v>0.90705933234973846</c:v>
                </c:pt>
                <c:pt idx="13">
                  <c:v>1.0273152592629911</c:v>
                </c:pt>
                <c:pt idx="14">
                  <c:v>0.97413257050708968</c:v>
                </c:pt>
                <c:pt idx="15">
                  <c:v>1.0755462952240531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графики!$R$3</c:f>
              <c:strCache>
                <c:ptCount val="1"/>
                <c:pt idx="0">
                  <c:v>Объем строительства в квартал, млн кв. м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графики!$R$4:$R$19</c:f>
              <c:numCache>
                <c:formatCode>0.0</c:formatCode>
                <c:ptCount val="16"/>
                <c:pt idx="0">
                  <c:v>1.7242150791666671</c:v>
                </c:pt>
                <c:pt idx="1">
                  <c:v>1.7242150791666671</c:v>
                </c:pt>
                <c:pt idx="2">
                  <c:v>1.6304574925000004</c:v>
                </c:pt>
                <c:pt idx="3">
                  <c:v>1.6042108913333337</c:v>
                </c:pt>
                <c:pt idx="4">
                  <c:v>1.6218365996666673</c:v>
                </c:pt>
                <c:pt idx="5">
                  <c:v>1.6555488080000005</c:v>
                </c:pt>
                <c:pt idx="6">
                  <c:v>1.6255720852800004</c:v>
                </c:pt>
                <c:pt idx="7">
                  <c:v>1.5082826132800002</c:v>
                </c:pt>
                <c:pt idx="8">
                  <c:v>1.4521839204615385</c:v>
                </c:pt>
                <c:pt idx="9">
                  <c:v>1.4519030504615384</c:v>
                </c:pt>
                <c:pt idx="10">
                  <c:v>1.425271662769231</c:v>
                </c:pt>
                <c:pt idx="11">
                  <c:v>1.378396342769231</c:v>
                </c:pt>
                <c:pt idx="12">
                  <c:v>1.305332373430657</c:v>
                </c:pt>
                <c:pt idx="13">
                  <c:v>1.2627737226277373</c:v>
                </c:pt>
                <c:pt idx="14">
                  <c:v>1.2481751824817517</c:v>
                </c:pt>
                <c:pt idx="15">
                  <c:v>1.2335766423357664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174440"/>
        <c:axId val="204174832"/>
      </c:lineChart>
      <c:catAx>
        <c:axId val="20417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174832"/>
        <c:crosses val="autoZero"/>
        <c:auto val="1"/>
        <c:lblAlgn val="ctr"/>
        <c:lblOffset val="100"/>
        <c:noMultiLvlLbl val="0"/>
      </c:catAx>
      <c:valAx>
        <c:axId val="204174832"/>
        <c:scaling>
          <c:orientation val="minMax"/>
          <c:max val="2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17444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Динамика объемов выручки и финансирования на первичном рынке жилья МО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1966496638702794E-2"/>
          <c:y val="0.21502403462970379"/>
          <c:w val="0.87983344809161124"/>
          <c:h val="0.3673465050222483"/>
        </c:manualLayout>
      </c:layout>
      <c:lineChart>
        <c:grouping val="standard"/>
        <c:varyColors val="0"/>
        <c:ser>
          <c:idx val="0"/>
          <c:order val="0"/>
          <c:tx>
            <c:strRef>
              <c:f>графики!$O$3</c:f>
              <c:strCache>
                <c:ptCount val="1"/>
                <c:pt idx="0">
                  <c:v>Объем выручки от продаж, млрд. руб. в год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графики!$O$4:$O$19</c:f>
              <c:numCache>
                <c:formatCode>#\ ##0.0</c:formatCode>
                <c:ptCount val="16"/>
                <c:pt idx="0">
                  <c:v>94.7594994966814</c:v>
                </c:pt>
                <c:pt idx="1">
                  <c:v>97.409555062170611</c:v>
                </c:pt>
                <c:pt idx="2">
                  <c:v>94.342617734420912</c:v>
                </c:pt>
                <c:pt idx="3">
                  <c:v>131.91729645110902</c:v>
                </c:pt>
                <c:pt idx="4">
                  <c:v>81.774071656688264</c:v>
                </c:pt>
                <c:pt idx="5">
                  <c:v>87.653757763726077</c:v>
                </c:pt>
                <c:pt idx="6">
                  <c:v>75.688852529521384</c:v>
                </c:pt>
                <c:pt idx="7">
                  <c:v>92.597102783020546</c:v>
                </c:pt>
                <c:pt idx="8">
                  <c:v>81.714505417220366</c:v>
                </c:pt>
                <c:pt idx="9">
                  <c:v>69.897019288832951</c:v>
                </c:pt>
                <c:pt idx="10">
                  <c:v>77.572853520913654</c:v>
                </c:pt>
                <c:pt idx="11">
                  <c:v>75.546078236317726</c:v>
                </c:pt>
                <c:pt idx="12">
                  <c:v>69.632967555144901</c:v>
                </c:pt>
                <c:pt idx="13">
                  <c:v>79.814238761575851</c:v>
                </c:pt>
                <c:pt idx="14">
                  <c:v>76.554156318440661</c:v>
                </c:pt>
                <c:pt idx="15">
                  <c:v>84.694968563713275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графики!$P$3</c:f>
              <c:strCache>
                <c:ptCount val="1"/>
                <c:pt idx="0">
                  <c:v>Объем профинансированного строительства, млрд. руб. Росстат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графики!$C$4:$C$19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графики!$P$4:$P$19</c:f>
              <c:numCache>
                <c:formatCode>#\ ##0.0</c:formatCode>
                <c:ptCount val="16"/>
                <c:pt idx="0">
                  <c:v>115.16763580947736</c:v>
                </c:pt>
                <c:pt idx="1">
                  <c:v>124.69302753003204</c:v>
                </c:pt>
                <c:pt idx="2">
                  <c:v>102.50647124367683</c:v>
                </c:pt>
                <c:pt idx="3">
                  <c:v>85.872767328716819</c:v>
                </c:pt>
                <c:pt idx="4">
                  <c:v>108.20271007721733</c:v>
                </c:pt>
                <c:pt idx="5">
                  <c:v>115.23043524174851</c:v>
                </c:pt>
                <c:pt idx="6">
                  <c:v>89.186427252936525</c:v>
                </c:pt>
                <c:pt idx="7">
                  <c:v>82.081463790351989</c:v>
                </c:pt>
                <c:pt idx="8">
                  <c:v>109.80688946919352</c:v>
                </c:pt>
                <c:pt idx="9">
                  <c:v>87.136447089829304</c:v>
                </c:pt>
                <c:pt idx="10">
                  <c:v>83.971916440201028</c:v>
                </c:pt>
                <c:pt idx="11">
                  <c:v>81.800134799912428</c:v>
                </c:pt>
                <c:pt idx="12">
                  <c:v>90.37828959182221</c:v>
                </c:pt>
                <c:pt idx="13">
                  <c:v>87.236045547445272</c:v>
                </c:pt>
                <c:pt idx="14">
                  <c:v>75.569518248175171</c:v>
                </c:pt>
                <c:pt idx="15">
                  <c:v>74.527766423357662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464264"/>
        <c:axId val="267464656"/>
      </c:lineChart>
      <c:catAx>
        <c:axId val="26746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464656"/>
        <c:crosses val="autoZero"/>
        <c:auto val="1"/>
        <c:lblAlgn val="ctr"/>
        <c:lblOffset val="100"/>
        <c:noMultiLvlLbl val="0"/>
      </c:catAx>
      <c:valAx>
        <c:axId val="26746465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46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488664566903071E-2"/>
          <c:y val="0.76217507452784694"/>
          <c:w val="0.80102267086619383"/>
          <c:h val="0.21854459298003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/>
              <a:t>Динамика среднерыночной доходности инвестиций в девелопмент в Московской области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квартальный!$B$20</c:f>
              <c:strCache>
                <c:ptCount val="1"/>
                <c:pt idx="0">
                  <c:v>Среднерыночная доходность девелопмента в МО,% по данным Росстата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квартальный!$C$15:$R$15</c:f>
              <c:strCache>
                <c:ptCount val="16"/>
                <c:pt idx="0">
                  <c:v>1 кв. 2014</c:v>
                </c:pt>
                <c:pt idx="1">
                  <c:v>2 кв. 2014</c:v>
                </c:pt>
                <c:pt idx="2">
                  <c:v>3 кв. 2014</c:v>
                </c:pt>
                <c:pt idx="3">
                  <c:v>4 кв. 2014</c:v>
                </c:pt>
                <c:pt idx="4">
                  <c:v>1 кв. 2015</c:v>
                </c:pt>
                <c:pt idx="5">
                  <c:v>2 кв. 2015</c:v>
                </c:pt>
                <c:pt idx="6">
                  <c:v>3 кв. 2015</c:v>
                </c:pt>
                <c:pt idx="7">
                  <c:v>4 кв. 2015</c:v>
                </c:pt>
                <c:pt idx="8">
                  <c:v>1 кв. 2016</c:v>
                </c:pt>
                <c:pt idx="9">
                  <c:v>2 кв. 2016</c:v>
                </c:pt>
                <c:pt idx="10">
                  <c:v>3 кв. 2016</c:v>
                </c:pt>
                <c:pt idx="11">
                  <c:v>4 кв. 2016</c:v>
                </c:pt>
                <c:pt idx="12">
                  <c:v>1 кв. 2017</c:v>
                </c:pt>
                <c:pt idx="13">
                  <c:v>2 кв. 2017</c:v>
                </c:pt>
                <c:pt idx="14">
                  <c:v>3 кв. 2017</c:v>
                </c:pt>
                <c:pt idx="15">
                  <c:v>4 кв. 2017</c:v>
                </c:pt>
              </c:strCache>
            </c:strRef>
          </c:cat>
          <c:val>
            <c:numRef>
              <c:f>квартальный!$C$20:$R$20</c:f>
              <c:numCache>
                <c:formatCode>0%</c:formatCode>
                <c:ptCount val="16"/>
                <c:pt idx="0">
                  <c:v>-0.17720374451861876</c:v>
                </c:pt>
                <c:pt idx="1">
                  <c:v>-0.21880511692035276</c:v>
                </c:pt>
                <c:pt idx="2">
                  <c:v>-7.964232316464126E-2</c:v>
                </c:pt>
                <c:pt idx="3">
                  <c:v>0.53619477460340792</c:v>
                </c:pt>
                <c:pt idx="4">
                  <c:v>-0.24425116895564492</c:v>
                </c:pt>
                <c:pt idx="5">
                  <c:v>-0.23931765440413155</c:v>
                </c:pt>
                <c:pt idx="6">
                  <c:v>-0.15134113047420816</c:v>
                </c:pt>
                <c:pt idx="7">
                  <c:v>0.12811222542920331</c:v>
                </c:pt>
                <c:pt idx="8">
                  <c:v>-0.255834439785807</c:v>
                </c:pt>
                <c:pt idx="9">
                  <c:v>-0.19784405236564395</c:v>
                </c:pt>
                <c:pt idx="10">
                  <c:v>-7.6204797872445162E-2</c:v>
                </c:pt>
                <c:pt idx="11">
                  <c:v>-7.6455333220323718E-2</c:v>
                </c:pt>
                <c:pt idx="12">
                  <c:v>-0.2295387767390813</c:v>
                </c:pt>
                <c:pt idx="13">
                  <c:v>-8.5077295048099244E-2</c:v>
                </c:pt>
                <c:pt idx="14">
                  <c:v>1.3029566591014508E-2</c:v>
                </c:pt>
                <c:pt idx="15">
                  <c:v>0.13642166709519321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4176792"/>
        <c:axId val="203591264"/>
      </c:lineChart>
      <c:catAx>
        <c:axId val="20417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3591264"/>
        <c:crossesAt val="-30"/>
        <c:auto val="1"/>
        <c:lblAlgn val="ctr"/>
        <c:lblOffset val="100"/>
        <c:noMultiLvlLbl val="0"/>
      </c:catAx>
      <c:valAx>
        <c:axId val="2035912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4176792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F7DCF3-52A8-47F9-B9D8-8EC38473CE1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CC240EF-74A5-438A-8F4E-FF7F85700F65}">
      <dgm:prSet phldrT="[Текст]" custT="1"/>
      <dgm:spPr/>
      <dgm:t>
        <a:bodyPr/>
        <a:lstStyle/>
        <a:p>
          <a:r>
            <a:rPr lang="ru-RU" sz="2000" dirty="0" smtClean="0"/>
            <a:t>Позволяет оценить состояние отрасли жилищного строительства</a:t>
          </a:r>
          <a:endParaRPr lang="ru-RU" sz="2000" dirty="0"/>
        </a:p>
      </dgm:t>
    </dgm:pt>
    <dgm:pt modelId="{F75FA0DB-DB91-408A-B297-E69F3091A4CA}" type="parTrans" cxnId="{F702B7ED-7013-4AC7-8B4E-1EC13401D302}">
      <dgm:prSet/>
      <dgm:spPr/>
      <dgm:t>
        <a:bodyPr/>
        <a:lstStyle/>
        <a:p>
          <a:endParaRPr lang="ru-RU"/>
        </a:p>
      </dgm:t>
    </dgm:pt>
    <dgm:pt modelId="{22922F9F-AF8A-4476-8878-975822B0A0F1}" type="sibTrans" cxnId="{F702B7ED-7013-4AC7-8B4E-1EC13401D302}">
      <dgm:prSet/>
      <dgm:spPr/>
      <dgm:t>
        <a:bodyPr/>
        <a:lstStyle/>
        <a:p>
          <a:endParaRPr lang="ru-RU"/>
        </a:p>
      </dgm:t>
    </dgm:pt>
    <dgm:pt modelId="{18C3D7E1-28F3-464C-8D13-E4C1F5EB79AF}">
      <dgm:prSet phldrT="[Текст]" custT="1"/>
      <dgm:spPr/>
      <dgm:t>
        <a:bodyPr/>
        <a:lstStyle/>
        <a:p>
          <a:r>
            <a:rPr lang="ru-RU" sz="2000" dirty="0" smtClean="0"/>
            <a:t>Выявить текущие тенденции на рынке жилья</a:t>
          </a:r>
          <a:endParaRPr lang="ru-RU" sz="2000" dirty="0"/>
        </a:p>
      </dgm:t>
    </dgm:pt>
    <dgm:pt modelId="{CA4E1EF7-CB0C-4D5C-B859-846AFD5FBA1A}" type="parTrans" cxnId="{74BE5924-2E2C-48BE-AF69-028563B11EDB}">
      <dgm:prSet/>
      <dgm:spPr/>
      <dgm:t>
        <a:bodyPr/>
        <a:lstStyle/>
        <a:p>
          <a:endParaRPr lang="ru-RU"/>
        </a:p>
      </dgm:t>
    </dgm:pt>
    <dgm:pt modelId="{CBA0437F-2C96-4078-8111-4E7B6B8A2BCC}" type="sibTrans" cxnId="{74BE5924-2E2C-48BE-AF69-028563B11EDB}">
      <dgm:prSet/>
      <dgm:spPr/>
      <dgm:t>
        <a:bodyPr/>
        <a:lstStyle/>
        <a:p>
          <a:endParaRPr lang="ru-RU"/>
        </a:p>
      </dgm:t>
    </dgm:pt>
    <dgm:pt modelId="{BD7809DF-F949-413D-8D73-25D6D77B2A62}">
      <dgm:prSet phldrT="[Текст]" custT="1"/>
      <dgm:spPr/>
      <dgm:t>
        <a:bodyPr/>
        <a:lstStyle/>
        <a:p>
          <a:r>
            <a:rPr lang="ru-RU" sz="2000" dirty="0" smtClean="0"/>
            <a:t>Оценить факторы, влияющие на доходность девелопера</a:t>
          </a:r>
          <a:endParaRPr lang="ru-RU" sz="2000" dirty="0"/>
        </a:p>
      </dgm:t>
    </dgm:pt>
    <dgm:pt modelId="{C11A6B2B-6FAB-4397-A567-90F0C12DBD76}" type="parTrans" cxnId="{8E37D2F8-808A-42EA-A19A-BF10253616D6}">
      <dgm:prSet/>
      <dgm:spPr/>
      <dgm:t>
        <a:bodyPr/>
        <a:lstStyle/>
        <a:p>
          <a:endParaRPr lang="ru-RU"/>
        </a:p>
      </dgm:t>
    </dgm:pt>
    <dgm:pt modelId="{F9D53813-89ED-4473-95E7-2E5B332AA433}" type="sibTrans" cxnId="{8E37D2F8-808A-42EA-A19A-BF10253616D6}">
      <dgm:prSet/>
      <dgm:spPr/>
      <dgm:t>
        <a:bodyPr/>
        <a:lstStyle/>
        <a:p>
          <a:endParaRPr lang="ru-RU"/>
        </a:p>
      </dgm:t>
    </dgm:pt>
    <dgm:pt modelId="{FBEC12EA-3FD9-4194-AB51-762514EDCC6F}">
      <dgm:prSet phldrT="[Текст]" custT="1"/>
      <dgm:spPr/>
      <dgm:t>
        <a:bodyPr/>
        <a:lstStyle/>
        <a:p>
          <a:r>
            <a:rPr lang="ru-RU" sz="2000" dirty="0" smtClean="0"/>
            <a:t>Прогнозировать развитие отрасли, экономики региона</a:t>
          </a:r>
          <a:endParaRPr lang="ru-RU" sz="2000" dirty="0"/>
        </a:p>
      </dgm:t>
    </dgm:pt>
    <dgm:pt modelId="{446CC2ED-EA62-4779-AE0B-88F353CAC16E}" type="parTrans" cxnId="{E7284BF9-BA16-4A38-8FDE-00442BB45A31}">
      <dgm:prSet/>
      <dgm:spPr/>
      <dgm:t>
        <a:bodyPr/>
        <a:lstStyle/>
        <a:p>
          <a:endParaRPr lang="ru-RU"/>
        </a:p>
      </dgm:t>
    </dgm:pt>
    <dgm:pt modelId="{D97C6672-B6DA-4E6E-BB5F-A3002BA0A962}" type="sibTrans" cxnId="{E7284BF9-BA16-4A38-8FDE-00442BB45A31}">
      <dgm:prSet/>
      <dgm:spPr/>
      <dgm:t>
        <a:bodyPr/>
        <a:lstStyle/>
        <a:p>
          <a:endParaRPr lang="ru-RU"/>
        </a:p>
      </dgm:t>
    </dgm:pt>
    <dgm:pt modelId="{140F2643-49E6-4C08-ACFD-38C0FEC2CBA9}">
      <dgm:prSet phldrT="[Текст]" custT="1"/>
      <dgm:spPr/>
      <dgm:t>
        <a:bodyPr/>
        <a:lstStyle/>
        <a:p>
          <a:r>
            <a:rPr lang="ru-RU" sz="2000" dirty="0" smtClean="0"/>
            <a:t>Планировать объемы строительства, ввода, продажи жилья</a:t>
          </a:r>
          <a:endParaRPr lang="ru-RU" sz="2000" dirty="0"/>
        </a:p>
      </dgm:t>
    </dgm:pt>
    <dgm:pt modelId="{DC55B577-135A-4187-B19B-37D7CAFB21C9}" type="parTrans" cxnId="{84E5E98E-4DF1-4601-9F2E-93C593C5F53D}">
      <dgm:prSet/>
      <dgm:spPr/>
      <dgm:t>
        <a:bodyPr/>
        <a:lstStyle/>
        <a:p>
          <a:endParaRPr lang="ru-RU"/>
        </a:p>
      </dgm:t>
    </dgm:pt>
    <dgm:pt modelId="{547B950F-6DD2-404B-A9BA-FA9FC958D86F}" type="sibTrans" cxnId="{84E5E98E-4DF1-4601-9F2E-93C593C5F53D}">
      <dgm:prSet/>
      <dgm:spPr/>
      <dgm:t>
        <a:bodyPr/>
        <a:lstStyle/>
        <a:p>
          <a:endParaRPr lang="ru-RU"/>
        </a:p>
      </dgm:t>
    </dgm:pt>
    <dgm:pt modelId="{0B8FCE1C-6264-4DE9-984F-68015E988227}" type="pres">
      <dgm:prSet presAssocID="{48F7DCF3-52A8-47F9-B9D8-8EC38473CE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15F374-3A1A-4E99-880E-311F7AE9CD50}" type="pres">
      <dgm:prSet presAssocID="{ACC240EF-74A5-438A-8F4E-FF7F85700F6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D5A7B-5C91-444D-9B9A-42DF62F4644F}" type="pres">
      <dgm:prSet presAssocID="{22922F9F-AF8A-4476-8878-975822B0A0F1}" presName="sibTrans" presStyleCnt="0"/>
      <dgm:spPr/>
    </dgm:pt>
    <dgm:pt modelId="{7415C384-1955-4009-BCAC-B8EDCA3550F4}" type="pres">
      <dgm:prSet presAssocID="{18C3D7E1-28F3-464C-8D13-E4C1F5EB79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4A9906-47F4-4498-970C-D82247298C01}" type="pres">
      <dgm:prSet presAssocID="{CBA0437F-2C96-4078-8111-4E7B6B8A2BCC}" presName="sibTrans" presStyleCnt="0"/>
      <dgm:spPr/>
    </dgm:pt>
    <dgm:pt modelId="{2F041798-8EF6-43A4-974E-D6333990F9AA}" type="pres">
      <dgm:prSet presAssocID="{BD7809DF-F949-413D-8D73-25D6D77B2A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8245AD-2E07-45BC-9E4B-DD13C44D8B14}" type="pres">
      <dgm:prSet presAssocID="{F9D53813-89ED-4473-95E7-2E5B332AA433}" presName="sibTrans" presStyleCnt="0"/>
      <dgm:spPr/>
    </dgm:pt>
    <dgm:pt modelId="{BC360134-422E-4BD9-8774-AAA55DD16EE7}" type="pres">
      <dgm:prSet presAssocID="{FBEC12EA-3FD9-4194-AB51-762514EDCC6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B56F0-1123-410C-B562-C6E837B99CD2}" type="pres">
      <dgm:prSet presAssocID="{D97C6672-B6DA-4E6E-BB5F-A3002BA0A962}" presName="sibTrans" presStyleCnt="0"/>
      <dgm:spPr/>
    </dgm:pt>
    <dgm:pt modelId="{692E6594-0E65-4503-8D56-6873F5B0EB44}" type="pres">
      <dgm:prSet presAssocID="{140F2643-49E6-4C08-ACFD-38C0FEC2CBA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284BF9-BA16-4A38-8FDE-00442BB45A31}" srcId="{48F7DCF3-52A8-47F9-B9D8-8EC38473CE14}" destId="{FBEC12EA-3FD9-4194-AB51-762514EDCC6F}" srcOrd="3" destOrd="0" parTransId="{446CC2ED-EA62-4779-AE0B-88F353CAC16E}" sibTransId="{D97C6672-B6DA-4E6E-BB5F-A3002BA0A962}"/>
    <dgm:cxn modelId="{8A8BB865-F98A-4FB7-BD03-6852820C0F80}" type="presOf" srcId="{140F2643-49E6-4C08-ACFD-38C0FEC2CBA9}" destId="{692E6594-0E65-4503-8D56-6873F5B0EB44}" srcOrd="0" destOrd="0" presId="urn:microsoft.com/office/officeart/2005/8/layout/default"/>
    <dgm:cxn modelId="{84E5E98E-4DF1-4601-9F2E-93C593C5F53D}" srcId="{48F7DCF3-52A8-47F9-B9D8-8EC38473CE14}" destId="{140F2643-49E6-4C08-ACFD-38C0FEC2CBA9}" srcOrd="4" destOrd="0" parTransId="{DC55B577-135A-4187-B19B-37D7CAFB21C9}" sibTransId="{547B950F-6DD2-404B-A9BA-FA9FC958D86F}"/>
    <dgm:cxn modelId="{F702B7ED-7013-4AC7-8B4E-1EC13401D302}" srcId="{48F7DCF3-52A8-47F9-B9D8-8EC38473CE14}" destId="{ACC240EF-74A5-438A-8F4E-FF7F85700F65}" srcOrd="0" destOrd="0" parTransId="{F75FA0DB-DB91-408A-B297-E69F3091A4CA}" sibTransId="{22922F9F-AF8A-4476-8878-975822B0A0F1}"/>
    <dgm:cxn modelId="{28EC47B1-CF81-4CDD-9169-5CF9044509D2}" type="presOf" srcId="{ACC240EF-74A5-438A-8F4E-FF7F85700F65}" destId="{8815F374-3A1A-4E99-880E-311F7AE9CD50}" srcOrd="0" destOrd="0" presId="urn:microsoft.com/office/officeart/2005/8/layout/default"/>
    <dgm:cxn modelId="{242E8253-2FBE-40EF-8F80-C3DBB1AC5F52}" type="presOf" srcId="{18C3D7E1-28F3-464C-8D13-E4C1F5EB79AF}" destId="{7415C384-1955-4009-BCAC-B8EDCA3550F4}" srcOrd="0" destOrd="0" presId="urn:microsoft.com/office/officeart/2005/8/layout/default"/>
    <dgm:cxn modelId="{8D5C759F-7458-4FBC-8623-4665C103DED5}" type="presOf" srcId="{FBEC12EA-3FD9-4194-AB51-762514EDCC6F}" destId="{BC360134-422E-4BD9-8774-AAA55DD16EE7}" srcOrd="0" destOrd="0" presId="urn:microsoft.com/office/officeart/2005/8/layout/default"/>
    <dgm:cxn modelId="{8E37D2F8-808A-42EA-A19A-BF10253616D6}" srcId="{48F7DCF3-52A8-47F9-B9D8-8EC38473CE14}" destId="{BD7809DF-F949-413D-8D73-25D6D77B2A62}" srcOrd="2" destOrd="0" parTransId="{C11A6B2B-6FAB-4397-A567-90F0C12DBD76}" sibTransId="{F9D53813-89ED-4473-95E7-2E5B332AA433}"/>
    <dgm:cxn modelId="{7977739A-B35E-4BF6-956B-9B54F5037D0F}" type="presOf" srcId="{BD7809DF-F949-413D-8D73-25D6D77B2A62}" destId="{2F041798-8EF6-43A4-974E-D6333990F9AA}" srcOrd="0" destOrd="0" presId="urn:microsoft.com/office/officeart/2005/8/layout/default"/>
    <dgm:cxn modelId="{74BE5924-2E2C-48BE-AF69-028563B11EDB}" srcId="{48F7DCF3-52A8-47F9-B9D8-8EC38473CE14}" destId="{18C3D7E1-28F3-464C-8D13-E4C1F5EB79AF}" srcOrd="1" destOrd="0" parTransId="{CA4E1EF7-CB0C-4D5C-B859-846AFD5FBA1A}" sibTransId="{CBA0437F-2C96-4078-8111-4E7B6B8A2BCC}"/>
    <dgm:cxn modelId="{14BBDCBD-CC33-4350-A37E-51DF294F8A89}" type="presOf" srcId="{48F7DCF3-52A8-47F9-B9D8-8EC38473CE14}" destId="{0B8FCE1C-6264-4DE9-984F-68015E988227}" srcOrd="0" destOrd="0" presId="urn:microsoft.com/office/officeart/2005/8/layout/default"/>
    <dgm:cxn modelId="{8A45E9DF-57EB-4498-B93D-B3E3DB321BD4}" type="presParOf" srcId="{0B8FCE1C-6264-4DE9-984F-68015E988227}" destId="{8815F374-3A1A-4E99-880E-311F7AE9CD50}" srcOrd="0" destOrd="0" presId="urn:microsoft.com/office/officeart/2005/8/layout/default"/>
    <dgm:cxn modelId="{8A36C5C4-CF5B-44E2-9ABB-CF92CF7FE2E6}" type="presParOf" srcId="{0B8FCE1C-6264-4DE9-984F-68015E988227}" destId="{5CDD5A7B-5C91-444D-9B9A-42DF62F4644F}" srcOrd="1" destOrd="0" presId="urn:microsoft.com/office/officeart/2005/8/layout/default"/>
    <dgm:cxn modelId="{CAB8FCF3-790F-4A82-B4B0-FCB2E60DCCDC}" type="presParOf" srcId="{0B8FCE1C-6264-4DE9-984F-68015E988227}" destId="{7415C384-1955-4009-BCAC-B8EDCA3550F4}" srcOrd="2" destOrd="0" presId="urn:microsoft.com/office/officeart/2005/8/layout/default"/>
    <dgm:cxn modelId="{CFC301DA-9E12-41E0-BE29-F6E05656E875}" type="presParOf" srcId="{0B8FCE1C-6264-4DE9-984F-68015E988227}" destId="{E04A9906-47F4-4498-970C-D82247298C01}" srcOrd="3" destOrd="0" presId="urn:microsoft.com/office/officeart/2005/8/layout/default"/>
    <dgm:cxn modelId="{F5C5B2D4-9805-46DB-B73D-71FE832039ED}" type="presParOf" srcId="{0B8FCE1C-6264-4DE9-984F-68015E988227}" destId="{2F041798-8EF6-43A4-974E-D6333990F9AA}" srcOrd="4" destOrd="0" presId="urn:microsoft.com/office/officeart/2005/8/layout/default"/>
    <dgm:cxn modelId="{F182B518-5627-4D59-A42A-DEBA3F86C3E6}" type="presParOf" srcId="{0B8FCE1C-6264-4DE9-984F-68015E988227}" destId="{778245AD-2E07-45BC-9E4B-DD13C44D8B14}" srcOrd="5" destOrd="0" presId="urn:microsoft.com/office/officeart/2005/8/layout/default"/>
    <dgm:cxn modelId="{BB50F2E4-6C3D-402D-BD75-F4B6E935F58A}" type="presParOf" srcId="{0B8FCE1C-6264-4DE9-984F-68015E988227}" destId="{BC360134-422E-4BD9-8774-AAA55DD16EE7}" srcOrd="6" destOrd="0" presId="urn:microsoft.com/office/officeart/2005/8/layout/default"/>
    <dgm:cxn modelId="{FC500CEF-7200-4A6A-9241-D67EF95B3004}" type="presParOf" srcId="{0B8FCE1C-6264-4DE9-984F-68015E988227}" destId="{FC3B56F0-1123-410C-B562-C6E837B99CD2}" srcOrd="7" destOrd="0" presId="urn:microsoft.com/office/officeart/2005/8/layout/default"/>
    <dgm:cxn modelId="{E6C64FDC-A8AF-42FA-871D-54AB2CCA33D1}" type="presParOf" srcId="{0B8FCE1C-6264-4DE9-984F-68015E988227}" destId="{692E6594-0E65-4503-8D56-6873F5B0EB4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3FBE6-8A5F-4812-A235-9A7973D37243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EF4C920-02EC-4266-B33B-06080F74CCC3}">
      <dgm:prSet phldrT="[Текст]" custT="1"/>
      <dgm:spPr/>
      <dgm:t>
        <a:bodyPr/>
        <a:lstStyle/>
        <a:p>
          <a:r>
            <a:rPr lang="ru-RU" sz="2000" dirty="0" err="1" smtClean="0"/>
            <a:t>Росреестр</a:t>
          </a:r>
          <a:endParaRPr lang="ru-RU" sz="2000" dirty="0"/>
        </a:p>
      </dgm:t>
    </dgm:pt>
    <dgm:pt modelId="{41C2B1B5-0405-40E9-8838-B1BC820F2407}" type="parTrans" cxnId="{945C0589-4BA5-4222-ADA1-44E2EC2FB1A4}">
      <dgm:prSet/>
      <dgm:spPr/>
      <dgm:t>
        <a:bodyPr/>
        <a:lstStyle/>
        <a:p>
          <a:endParaRPr lang="ru-RU"/>
        </a:p>
      </dgm:t>
    </dgm:pt>
    <dgm:pt modelId="{58780FF8-D1B0-4739-9C9A-B3E1FD587487}" type="sibTrans" cxnId="{945C0589-4BA5-4222-ADA1-44E2EC2FB1A4}">
      <dgm:prSet/>
      <dgm:spPr/>
      <dgm:t>
        <a:bodyPr/>
        <a:lstStyle/>
        <a:p>
          <a:endParaRPr lang="ru-RU"/>
        </a:p>
      </dgm:t>
    </dgm:pt>
    <dgm:pt modelId="{19692BE2-46A7-47EA-BE09-0D7FF6FF4196}">
      <dgm:prSet phldrT="[Текст]"/>
      <dgm:spPr/>
      <dgm:t>
        <a:bodyPr/>
        <a:lstStyle/>
        <a:p>
          <a:r>
            <a:rPr lang="ru-RU" dirty="0" smtClean="0"/>
            <a:t>Число зарегистрированных сделок</a:t>
          </a:r>
          <a:endParaRPr lang="ru-RU" dirty="0"/>
        </a:p>
      </dgm:t>
    </dgm:pt>
    <dgm:pt modelId="{29B1C902-6C0F-4208-A312-5ECB72A3D686}" type="parTrans" cxnId="{FC9940CA-7ABB-4D11-B9D7-82C3AD8D7C85}">
      <dgm:prSet/>
      <dgm:spPr/>
      <dgm:t>
        <a:bodyPr/>
        <a:lstStyle/>
        <a:p>
          <a:endParaRPr lang="ru-RU"/>
        </a:p>
      </dgm:t>
    </dgm:pt>
    <dgm:pt modelId="{B80A3A1B-6ECD-4848-89BB-A5328A7FE817}" type="sibTrans" cxnId="{FC9940CA-7ABB-4D11-B9D7-82C3AD8D7C85}">
      <dgm:prSet/>
      <dgm:spPr/>
      <dgm:t>
        <a:bodyPr/>
        <a:lstStyle/>
        <a:p>
          <a:endParaRPr lang="ru-RU"/>
        </a:p>
      </dgm:t>
    </dgm:pt>
    <dgm:pt modelId="{6D571C1D-58C5-4BDE-9A71-18E258EF4CB6}">
      <dgm:prSet phldrT="[Текст]"/>
      <dgm:spPr/>
      <dgm:t>
        <a:bodyPr/>
        <a:lstStyle/>
        <a:p>
          <a:r>
            <a:rPr lang="ru-RU" dirty="0" smtClean="0"/>
            <a:t>Объем продаж в кв. м и рублях</a:t>
          </a:r>
          <a:endParaRPr lang="ru-RU" dirty="0"/>
        </a:p>
      </dgm:t>
    </dgm:pt>
    <dgm:pt modelId="{7BA94E08-504A-47C2-9102-6F1A3979CB2B}" type="parTrans" cxnId="{947205A5-2D34-4F61-9748-D00BEBFC0FDB}">
      <dgm:prSet/>
      <dgm:spPr/>
      <dgm:t>
        <a:bodyPr/>
        <a:lstStyle/>
        <a:p>
          <a:endParaRPr lang="ru-RU"/>
        </a:p>
      </dgm:t>
    </dgm:pt>
    <dgm:pt modelId="{E1EB4FE2-1ECB-4798-8768-9BB856648072}" type="sibTrans" cxnId="{947205A5-2D34-4F61-9748-D00BEBFC0FDB}">
      <dgm:prSet/>
      <dgm:spPr/>
      <dgm:t>
        <a:bodyPr/>
        <a:lstStyle/>
        <a:p>
          <a:endParaRPr lang="ru-RU"/>
        </a:p>
      </dgm:t>
    </dgm:pt>
    <dgm:pt modelId="{4B2747C6-054F-46FA-B750-F9E4DAAC0AD8}">
      <dgm:prSet phldrT="[Текст]" custT="1"/>
      <dgm:spPr/>
      <dgm:t>
        <a:bodyPr/>
        <a:lstStyle/>
        <a:p>
          <a:r>
            <a:rPr lang="ru-RU" sz="2000" dirty="0" smtClean="0"/>
            <a:t>Росстат</a:t>
          </a:r>
          <a:endParaRPr lang="ru-RU" sz="2000" dirty="0"/>
        </a:p>
      </dgm:t>
    </dgm:pt>
    <dgm:pt modelId="{80C33ADB-1BAA-48E1-BF11-3F74A00CF36D}" type="parTrans" cxnId="{5023A3AE-17D6-48B5-B7E8-81FED76B8C45}">
      <dgm:prSet/>
      <dgm:spPr/>
      <dgm:t>
        <a:bodyPr/>
        <a:lstStyle/>
        <a:p>
          <a:endParaRPr lang="ru-RU"/>
        </a:p>
      </dgm:t>
    </dgm:pt>
    <dgm:pt modelId="{6BF72EC2-2C2E-4C41-8C61-98E16CBBDCAC}" type="sibTrans" cxnId="{5023A3AE-17D6-48B5-B7E8-81FED76B8C45}">
      <dgm:prSet/>
      <dgm:spPr/>
      <dgm:t>
        <a:bodyPr/>
        <a:lstStyle/>
        <a:p>
          <a:endParaRPr lang="ru-RU"/>
        </a:p>
      </dgm:t>
    </dgm:pt>
    <dgm:pt modelId="{B1897015-A659-4509-8F7F-A666BB42150D}">
      <dgm:prSet phldrT="[Текст]"/>
      <dgm:spPr/>
      <dgm:t>
        <a:bodyPr/>
        <a:lstStyle/>
        <a:p>
          <a:r>
            <a:rPr lang="ru-RU" dirty="0" smtClean="0"/>
            <a:t>Средняя цена 1 кв. м квартир</a:t>
          </a:r>
          <a:endParaRPr lang="ru-RU" dirty="0"/>
        </a:p>
      </dgm:t>
    </dgm:pt>
    <dgm:pt modelId="{7EE5BCCA-D782-4D90-B0DA-03236C810479}" type="parTrans" cxnId="{4AB7C222-3791-4A8F-8357-F00C8097A7FC}">
      <dgm:prSet/>
      <dgm:spPr/>
      <dgm:t>
        <a:bodyPr/>
        <a:lstStyle/>
        <a:p>
          <a:endParaRPr lang="ru-RU"/>
        </a:p>
      </dgm:t>
    </dgm:pt>
    <dgm:pt modelId="{001129A0-F127-431A-85D0-DB71E2432F44}" type="sibTrans" cxnId="{4AB7C222-3791-4A8F-8357-F00C8097A7FC}">
      <dgm:prSet/>
      <dgm:spPr/>
      <dgm:t>
        <a:bodyPr/>
        <a:lstStyle/>
        <a:p>
          <a:endParaRPr lang="ru-RU"/>
        </a:p>
      </dgm:t>
    </dgm:pt>
    <dgm:pt modelId="{DDD61029-3396-4BDB-A894-C60C98E7F56C}">
      <dgm:prSet phldrT="[Текст]" custT="1"/>
      <dgm:spPr/>
      <dgm:t>
        <a:bodyPr/>
        <a:lstStyle/>
        <a:p>
          <a:r>
            <a:rPr lang="ru-RU" sz="2000" dirty="0" smtClean="0"/>
            <a:t>Правительство МО</a:t>
          </a:r>
          <a:endParaRPr lang="ru-RU" sz="2000" dirty="0"/>
        </a:p>
      </dgm:t>
    </dgm:pt>
    <dgm:pt modelId="{D8328CE7-874F-41F8-9226-F33B9215B39C}" type="parTrans" cxnId="{DB5BEBEB-B7DA-4C7F-B5EE-4FE0B289E668}">
      <dgm:prSet/>
      <dgm:spPr/>
      <dgm:t>
        <a:bodyPr/>
        <a:lstStyle/>
        <a:p>
          <a:endParaRPr lang="ru-RU"/>
        </a:p>
      </dgm:t>
    </dgm:pt>
    <dgm:pt modelId="{8A32B325-1BBD-4059-9323-315E8D693C70}" type="sibTrans" cxnId="{DB5BEBEB-B7DA-4C7F-B5EE-4FE0B289E668}">
      <dgm:prSet/>
      <dgm:spPr/>
      <dgm:t>
        <a:bodyPr/>
        <a:lstStyle/>
        <a:p>
          <a:endParaRPr lang="ru-RU"/>
        </a:p>
      </dgm:t>
    </dgm:pt>
    <dgm:pt modelId="{D617D642-3F26-4E5E-A84A-9AB2425B6A1D}">
      <dgm:prSet phldrT="[Текст]"/>
      <dgm:spPr/>
      <dgm:t>
        <a:bodyPr/>
        <a:lstStyle/>
        <a:p>
          <a:r>
            <a:rPr lang="ru-RU" dirty="0" smtClean="0"/>
            <a:t>Объем строительства жилья</a:t>
          </a:r>
          <a:endParaRPr lang="ru-RU" dirty="0"/>
        </a:p>
      </dgm:t>
    </dgm:pt>
    <dgm:pt modelId="{3B3199AD-AE07-4AF3-9853-8CE6BE625BDD}" type="parTrans" cxnId="{69562114-4674-4F25-B439-3547E286332E}">
      <dgm:prSet/>
      <dgm:spPr/>
      <dgm:t>
        <a:bodyPr/>
        <a:lstStyle/>
        <a:p>
          <a:endParaRPr lang="ru-RU"/>
        </a:p>
      </dgm:t>
    </dgm:pt>
    <dgm:pt modelId="{BDE1F072-B685-44AB-BCB4-3683C5DB48DE}" type="sibTrans" cxnId="{69562114-4674-4F25-B439-3547E286332E}">
      <dgm:prSet/>
      <dgm:spPr/>
      <dgm:t>
        <a:bodyPr/>
        <a:lstStyle/>
        <a:p>
          <a:endParaRPr lang="ru-RU"/>
        </a:p>
      </dgm:t>
    </dgm:pt>
    <dgm:pt modelId="{6AA3EF82-BF60-48BA-964F-C3ED46A2C05E}">
      <dgm:prSet phldrT="[Текст]"/>
      <dgm:spPr/>
      <dgm:t>
        <a:bodyPr/>
        <a:lstStyle/>
        <a:p>
          <a:r>
            <a:rPr lang="ru-RU" dirty="0" smtClean="0"/>
            <a:t>Объем продленных разрешений на рынке жилья МКД</a:t>
          </a:r>
          <a:endParaRPr lang="ru-RU" dirty="0"/>
        </a:p>
      </dgm:t>
    </dgm:pt>
    <dgm:pt modelId="{EFA51D1C-1B1F-49C4-BF51-EAB56FD20580}" type="parTrans" cxnId="{EA2888F3-E17A-4FFB-B664-2CCCB5F91E69}">
      <dgm:prSet/>
      <dgm:spPr/>
      <dgm:t>
        <a:bodyPr/>
        <a:lstStyle/>
        <a:p>
          <a:endParaRPr lang="ru-RU"/>
        </a:p>
      </dgm:t>
    </dgm:pt>
    <dgm:pt modelId="{9BDE718D-C609-4E40-A2FA-5BEB661426CD}" type="sibTrans" cxnId="{EA2888F3-E17A-4FFB-B664-2CCCB5F91E69}">
      <dgm:prSet/>
      <dgm:spPr/>
      <dgm:t>
        <a:bodyPr/>
        <a:lstStyle/>
        <a:p>
          <a:endParaRPr lang="ru-RU"/>
        </a:p>
      </dgm:t>
    </dgm:pt>
    <dgm:pt modelId="{5BA5049F-A085-4F30-B24D-295ADF786D22}">
      <dgm:prSet phldrT="[Текст]"/>
      <dgm:spPr/>
      <dgm:t>
        <a:bodyPr/>
        <a:lstStyle/>
        <a:p>
          <a:r>
            <a:rPr lang="ru-RU" dirty="0" smtClean="0"/>
            <a:t>Средняя площадь проданных квартир</a:t>
          </a:r>
          <a:endParaRPr lang="ru-RU" dirty="0"/>
        </a:p>
      </dgm:t>
    </dgm:pt>
    <dgm:pt modelId="{17485C5A-C1D8-4EC5-90B6-E5DEF21463F6}" type="parTrans" cxnId="{7B9E0C2A-20B3-449C-BDD5-68B50B94D927}">
      <dgm:prSet/>
      <dgm:spPr/>
      <dgm:t>
        <a:bodyPr/>
        <a:lstStyle/>
        <a:p>
          <a:endParaRPr lang="ru-RU"/>
        </a:p>
      </dgm:t>
    </dgm:pt>
    <dgm:pt modelId="{572B638D-D1BF-4199-9D50-0A77C7D9B38C}" type="sibTrans" cxnId="{7B9E0C2A-20B3-449C-BDD5-68B50B94D927}">
      <dgm:prSet/>
      <dgm:spPr/>
      <dgm:t>
        <a:bodyPr/>
        <a:lstStyle/>
        <a:p>
          <a:endParaRPr lang="ru-RU"/>
        </a:p>
      </dgm:t>
    </dgm:pt>
    <dgm:pt modelId="{8727F07E-D2EB-452C-A135-1AB9AC83F5BA}">
      <dgm:prSet phldrT="[Текст]"/>
      <dgm:spPr/>
      <dgm:t>
        <a:bodyPr/>
        <a:lstStyle/>
        <a:p>
          <a:r>
            <a:rPr lang="ru-RU" dirty="0" smtClean="0"/>
            <a:t>Средняя стоимость строительства 1 кв. м жилья</a:t>
          </a:r>
          <a:endParaRPr lang="ru-RU" dirty="0"/>
        </a:p>
      </dgm:t>
    </dgm:pt>
    <dgm:pt modelId="{D8C4F7A3-F019-489F-85B0-1466AD498454}" type="parTrans" cxnId="{58DED947-EAE2-4432-A8BA-B5C1C3E08FE7}">
      <dgm:prSet/>
      <dgm:spPr/>
      <dgm:t>
        <a:bodyPr/>
        <a:lstStyle/>
        <a:p>
          <a:endParaRPr lang="ru-RU"/>
        </a:p>
      </dgm:t>
    </dgm:pt>
    <dgm:pt modelId="{78888EC0-96A4-43EF-92A0-2015153E5822}" type="sibTrans" cxnId="{58DED947-EAE2-4432-A8BA-B5C1C3E08FE7}">
      <dgm:prSet/>
      <dgm:spPr/>
      <dgm:t>
        <a:bodyPr/>
        <a:lstStyle/>
        <a:p>
          <a:endParaRPr lang="ru-RU"/>
        </a:p>
      </dgm:t>
    </dgm:pt>
    <dgm:pt modelId="{945AED50-879D-4409-B2B8-AAD6E0141FF0}">
      <dgm:prSet phldrT="[Текст]"/>
      <dgm:spPr/>
      <dgm:t>
        <a:bodyPr/>
        <a:lstStyle/>
        <a:p>
          <a:r>
            <a:rPr lang="ru-RU" dirty="0" smtClean="0"/>
            <a:t>Объем ввода жилья</a:t>
          </a:r>
          <a:endParaRPr lang="ru-RU" dirty="0"/>
        </a:p>
      </dgm:t>
    </dgm:pt>
    <dgm:pt modelId="{2E4FC577-AC0E-4846-AF88-063DE3C03F47}" type="parTrans" cxnId="{6E658D8C-4F0D-435E-B651-891076519824}">
      <dgm:prSet/>
      <dgm:spPr/>
      <dgm:t>
        <a:bodyPr/>
        <a:lstStyle/>
        <a:p>
          <a:endParaRPr lang="ru-RU"/>
        </a:p>
      </dgm:t>
    </dgm:pt>
    <dgm:pt modelId="{A1FE4E52-26C6-4CA2-9E3D-4592B09A353A}" type="sibTrans" cxnId="{6E658D8C-4F0D-435E-B651-891076519824}">
      <dgm:prSet/>
      <dgm:spPr/>
      <dgm:t>
        <a:bodyPr/>
        <a:lstStyle/>
        <a:p>
          <a:endParaRPr lang="ru-RU"/>
        </a:p>
      </dgm:t>
    </dgm:pt>
    <dgm:pt modelId="{2B975CA2-1166-4676-9B40-6A730F1CF873}" type="pres">
      <dgm:prSet presAssocID="{8DF3FBE6-8A5F-4812-A235-9A7973D372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AB8789-2849-4157-9219-1DA0B22961D4}" type="pres">
      <dgm:prSet presAssocID="{CEF4C920-02EC-4266-B33B-06080F74CCC3}" presName="composite" presStyleCnt="0"/>
      <dgm:spPr/>
    </dgm:pt>
    <dgm:pt modelId="{3FD3FCF4-7F95-4D05-BD16-FBDAC0406C97}" type="pres">
      <dgm:prSet presAssocID="{CEF4C920-02EC-4266-B33B-06080F74CCC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001CB-519E-4392-AC57-90C4801376FD}" type="pres">
      <dgm:prSet presAssocID="{CEF4C920-02EC-4266-B33B-06080F74CCC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86D978-8744-4261-BA94-7960738ACEB5}" type="pres">
      <dgm:prSet presAssocID="{58780FF8-D1B0-4739-9C9A-B3E1FD587487}" presName="space" presStyleCnt="0"/>
      <dgm:spPr/>
    </dgm:pt>
    <dgm:pt modelId="{64A43F41-0593-47C0-AB69-6C9D4B2FC993}" type="pres">
      <dgm:prSet presAssocID="{4B2747C6-054F-46FA-B750-F9E4DAAC0AD8}" presName="composite" presStyleCnt="0"/>
      <dgm:spPr/>
    </dgm:pt>
    <dgm:pt modelId="{D0F8196A-CEF0-40B1-B233-22A5B6D0E739}" type="pres">
      <dgm:prSet presAssocID="{4B2747C6-054F-46FA-B750-F9E4DAAC0AD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92B7F-36D3-4EC5-993E-01C077F0F098}" type="pres">
      <dgm:prSet presAssocID="{4B2747C6-054F-46FA-B750-F9E4DAAC0AD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50B662-BEA4-4975-81EF-84A9CEE2625B}" type="pres">
      <dgm:prSet presAssocID="{6BF72EC2-2C2E-4C41-8C61-98E16CBBDCAC}" presName="space" presStyleCnt="0"/>
      <dgm:spPr/>
    </dgm:pt>
    <dgm:pt modelId="{4D29DE63-5F9C-40B2-ACB6-4954178DB6E0}" type="pres">
      <dgm:prSet presAssocID="{DDD61029-3396-4BDB-A894-C60C98E7F56C}" presName="composite" presStyleCnt="0"/>
      <dgm:spPr/>
    </dgm:pt>
    <dgm:pt modelId="{CEFF7F17-CFDE-4FCE-86B6-F12503E3B896}" type="pres">
      <dgm:prSet presAssocID="{DDD61029-3396-4BDB-A894-C60C98E7F56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E1D08-90B2-4CE1-B599-1A522871433E}" type="pres">
      <dgm:prSet presAssocID="{DDD61029-3396-4BDB-A894-C60C98E7F56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2888F3-E17A-4FFB-B664-2CCCB5F91E69}" srcId="{DDD61029-3396-4BDB-A894-C60C98E7F56C}" destId="{6AA3EF82-BF60-48BA-964F-C3ED46A2C05E}" srcOrd="1" destOrd="0" parTransId="{EFA51D1C-1B1F-49C4-BF51-EAB56FD20580}" sibTransId="{9BDE718D-C609-4E40-A2FA-5BEB661426CD}"/>
    <dgm:cxn modelId="{6E658D8C-4F0D-435E-B651-891076519824}" srcId="{4B2747C6-054F-46FA-B750-F9E4DAAC0AD8}" destId="{945AED50-879D-4409-B2B8-AAD6E0141FF0}" srcOrd="2" destOrd="0" parTransId="{2E4FC577-AC0E-4846-AF88-063DE3C03F47}" sibTransId="{A1FE4E52-26C6-4CA2-9E3D-4592B09A353A}"/>
    <dgm:cxn modelId="{0830818F-7195-40E1-84D3-FF8F04B46C1D}" type="presOf" srcId="{4B2747C6-054F-46FA-B750-F9E4DAAC0AD8}" destId="{D0F8196A-CEF0-40B1-B233-22A5B6D0E739}" srcOrd="0" destOrd="0" presId="urn:microsoft.com/office/officeart/2005/8/layout/hList1"/>
    <dgm:cxn modelId="{B5A06E32-5662-49B9-B280-169B48DBB46F}" type="presOf" srcId="{8727F07E-D2EB-452C-A135-1AB9AC83F5BA}" destId="{36C92B7F-36D3-4EC5-993E-01C077F0F098}" srcOrd="0" destOrd="1" presId="urn:microsoft.com/office/officeart/2005/8/layout/hList1"/>
    <dgm:cxn modelId="{A6D40408-D888-4547-9A67-0AD7CF90559C}" type="presOf" srcId="{B1897015-A659-4509-8F7F-A666BB42150D}" destId="{36C92B7F-36D3-4EC5-993E-01C077F0F098}" srcOrd="0" destOrd="0" presId="urn:microsoft.com/office/officeart/2005/8/layout/hList1"/>
    <dgm:cxn modelId="{4A0035D7-0628-428E-B4BD-3EB481D3DA9B}" type="presOf" srcId="{DDD61029-3396-4BDB-A894-C60C98E7F56C}" destId="{CEFF7F17-CFDE-4FCE-86B6-F12503E3B896}" srcOrd="0" destOrd="0" presId="urn:microsoft.com/office/officeart/2005/8/layout/hList1"/>
    <dgm:cxn modelId="{DB5BEBEB-B7DA-4C7F-B5EE-4FE0B289E668}" srcId="{8DF3FBE6-8A5F-4812-A235-9A7973D37243}" destId="{DDD61029-3396-4BDB-A894-C60C98E7F56C}" srcOrd="2" destOrd="0" parTransId="{D8328CE7-874F-41F8-9226-F33B9215B39C}" sibTransId="{8A32B325-1BBD-4059-9323-315E8D693C70}"/>
    <dgm:cxn modelId="{58DED947-EAE2-4432-A8BA-B5C1C3E08FE7}" srcId="{4B2747C6-054F-46FA-B750-F9E4DAAC0AD8}" destId="{8727F07E-D2EB-452C-A135-1AB9AC83F5BA}" srcOrd="1" destOrd="0" parTransId="{D8C4F7A3-F019-489F-85B0-1466AD498454}" sibTransId="{78888EC0-96A4-43EF-92A0-2015153E5822}"/>
    <dgm:cxn modelId="{978955E8-211D-43B1-B42F-BF2B73880182}" type="presOf" srcId="{6AA3EF82-BF60-48BA-964F-C3ED46A2C05E}" destId="{8DAE1D08-90B2-4CE1-B599-1A522871433E}" srcOrd="0" destOrd="1" presId="urn:microsoft.com/office/officeart/2005/8/layout/hList1"/>
    <dgm:cxn modelId="{5A34C617-9590-4932-BA5D-C65443E11401}" type="presOf" srcId="{19692BE2-46A7-47EA-BE09-0D7FF6FF4196}" destId="{60E001CB-519E-4392-AC57-90C4801376FD}" srcOrd="0" destOrd="0" presId="urn:microsoft.com/office/officeart/2005/8/layout/hList1"/>
    <dgm:cxn modelId="{7B9E0C2A-20B3-449C-BDD5-68B50B94D927}" srcId="{CEF4C920-02EC-4266-B33B-06080F74CCC3}" destId="{5BA5049F-A085-4F30-B24D-295ADF786D22}" srcOrd="2" destOrd="0" parTransId="{17485C5A-C1D8-4EC5-90B6-E5DEF21463F6}" sibTransId="{572B638D-D1BF-4199-9D50-0A77C7D9B38C}"/>
    <dgm:cxn modelId="{AD09A6ED-1CB6-4E65-AAE5-52F70211EA42}" type="presOf" srcId="{8DF3FBE6-8A5F-4812-A235-9A7973D37243}" destId="{2B975CA2-1166-4676-9B40-6A730F1CF873}" srcOrd="0" destOrd="0" presId="urn:microsoft.com/office/officeart/2005/8/layout/hList1"/>
    <dgm:cxn modelId="{4AB7C222-3791-4A8F-8357-F00C8097A7FC}" srcId="{4B2747C6-054F-46FA-B750-F9E4DAAC0AD8}" destId="{B1897015-A659-4509-8F7F-A666BB42150D}" srcOrd="0" destOrd="0" parTransId="{7EE5BCCA-D782-4D90-B0DA-03236C810479}" sibTransId="{001129A0-F127-431A-85D0-DB71E2432F44}"/>
    <dgm:cxn modelId="{019CF33D-F895-4C71-B04D-07B4604ED5D8}" type="presOf" srcId="{CEF4C920-02EC-4266-B33B-06080F74CCC3}" destId="{3FD3FCF4-7F95-4D05-BD16-FBDAC0406C97}" srcOrd="0" destOrd="0" presId="urn:microsoft.com/office/officeart/2005/8/layout/hList1"/>
    <dgm:cxn modelId="{012CEDE4-88AA-4272-BA96-58F4BD6C7792}" type="presOf" srcId="{945AED50-879D-4409-B2B8-AAD6E0141FF0}" destId="{36C92B7F-36D3-4EC5-993E-01C077F0F098}" srcOrd="0" destOrd="2" presId="urn:microsoft.com/office/officeart/2005/8/layout/hList1"/>
    <dgm:cxn modelId="{FC9940CA-7ABB-4D11-B9D7-82C3AD8D7C85}" srcId="{CEF4C920-02EC-4266-B33B-06080F74CCC3}" destId="{19692BE2-46A7-47EA-BE09-0D7FF6FF4196}" srcOrd="0" destOrd="0" parTransId="{29B1C902-6C0F-4208-A312-5ECB72A3D686}" sibTransId="{B80A3A1B-6ECD-4848-89BB-A5328A7FE817}"/>
    <dgm:cxn modelId="{945C0589-4BA5-4222-ADA1-44E2EC2FB1A4}" srcId="{8DF3FBE6-8A5F-4812-A235-9A7973D37243}" destId="{CEF4C920-02EC-4266-B33B-06080F74CCC3}" srcOrd="0" destOrd="0" parTransId="{41C2B1B5-0405-40E9-8838-B1BC820F2407}" sibTransId="{58780FF8-D1B0-4739-9C9A-B3E1FD587487}"/>
    <dgm:cxn modelId="{8CC5A2C8-F7CB-451A-9434-66FC4D0DC115}" type="presOf" srcId="{D617D642-3F26-4E5E-A84A-9AB2425B6A1D}" destId="{8DAE1D08-90B2-4CE1-B599-1A522871433E}" srcOrd="0" destOrd="0" presId="urn:microsoft.com/office/officeart/2005/8/layout/hList1"/>
    <dgm:cxn modelId="{5023A3AE-17D6-48B5-B7E8-81FED76B8C45}" srcId="{8DF3FBE6-8A5F-4812-A235-9A7973D37243}" destId="{4B2747C6-054F-46FA-B750-F9E4DAAC0AD8}" srcOrd="1" destOrd="0" parTransId="{80C33ADB-1BAA-48E1-BF11-3F74A00CF36D}" sibTransId="{6BF72EC2-2C2E-4C41-8C61-98E16CBBDCAC}"/>
    <dgm:cxn modelId="{002069FA-CFAA-4895-96EF-2A55AFC6EC8B}" type="presOf" srcId="{6D571C1D-58C5-4BDE-9A71-18E258EF4CB6}" destId="{60E001CB-519E-4392-AC57-90C4801376FD}" srcOrd="0" destOrd="1" presId="urn:microsoft.com/office/officeart/2005/8/layout/hList1"/>
    <dgm:cxn modelId="{947205A5-2D34-4F61-9748-D00BEBFC0FDB}" srcId="{CEF4C920-02EC-4266-B33B-06080F74CCC3}" destId="{6D571C1D-58C5-4BDE-9A71-18E258EF4CB6}" srcOrd="1" destOrd="0" parTransId="{7BA94E08-504A-47C2-9102-6F1A3979CB2B}" sibTransId="{E1EB4FE2-1ECB-4798-8768-9BB856648072}"/>
    <dgm:cxn modelId="{5CCA9357-8344-44A5-A4C3-F1CDA522FA0B}" type="presOf" srcId="{5BA5049F-A085-4F30-B24D-295ADF786D22}" destId="{60E001CB-519E-4392-AC57-90C4801376FD}" srcOrd="0" destOrd="2" presId="urn:microsoft.com/office/officeart/2005/8/layout/hList1"/>
    <dgm:cxn modelId="{69562114-4674-4F25-B439-3547E286332E}" srcId="{DDD61029-3396-4BDB-A894-C60C98E7F56C}" destId="{D617D642-3F26-4E5E-A84A-9AB2425B6A1D}" srcOrd="0" destOrd="0" parTransId="{3B3199AD-AE07-4AF3-9853-8CE6BE625BDD}" sibTransId="{BDE1F072-B685-44AB-BCB4-3683C5DB48DE}"/>
    <dgm:cxn modelId="{6F74678C-100A-4BBF-85C7-55E2F7DED03A}" type="presParOf" srcId="{2B975CA2-1166-4676-9B40-6A730F1CF873}" destId="{DBAB8789-2849-4157-9219-1DA0B22961D4}" srcOrd="0" destOrd="0" presId="urn:microsoft.com/office/officeart/2005/8/layout/hList1"/>
    <dgm:cxn modelId="{1B522046-E408-47D7-8832-953C025177FD}" type="presParOf" srcId="{DBAB8789-2849-4157-9219-1DA0B22961D4}" destId="{3FD3FCF4-7F95-4D05-BD16-FBDAC0406C97}" srcOrd="0" destOrd="0" presId="urn:microsoft.com/office/officeart/2005/8/layout/hList1"/>
    <dgm:cxn modelId="{ED93AE78-4AA4-45C9-A644-106034A83B8F}" type="presParOf" srcId="{DBAB8789-2849-4157-9219-1DA0B22961D4}" destId="{60E001CB-519E-4392-AC57-90C4801376FD}" srcOrd="1" destOrd="0" presId="urn:microsoft.com/office/officeart/2005/8/layout/hList1"/>
    <dgm:cxn modelId="{202E2FF8-C1BA-463F-BE0A-B9E516179EC8}" type="presParOf" srcId="{2B975CA2-1166-4676-9B40-6A730F1CF873}" destId="{B786D978-8744-4261-BA94-7960738ACEB5}" srcOrd="1" destOrd="0" presId="urn:microsoft.com/office/officeart/2005/8/layout/hList1"/>
    <dgm:cxn modelId="{1C15C2CB-27CF-430B-8B8B-FFAA98446CC8}" type="presParOf" srcId="{2B975CA2-1166-4676-9B40-6A730F1CF873}" destId="{64A43F41-0593-47C0-AB69-6C9D4B2FC993}" srcOrd="2" destOrd="0" presId="urn:microsoft.com/office/officeart/2005/8/layout/hList1"/>
    <dgm:cxn modelId="{8009D712-EFCC-4F1C-8027-A84E13378BF9}" type="presParOf" srcId="{64A43F41-0593-47C0-AB69-6C9D4B2FC993}" destId="{D0F8196A-CEF0-40B1-B233-22A5B6D0E739}" srcOrd="0" destOrd="0" presId="urn:microsoft.com/office/officeart/2005/8/layout/hList1"/>
    <dgm:cxn modelId="{C4344983-D7C1-4DE3-B6D3-ECB341FD75B7}" type="presParOf" srcId="{64A43F41-0593-47C0-AB69-6C9D4B2FC993}" destId="{36C92B7F-36D3-4EC5-993E-01C077F0F098}" srcOrd="1" destOrd="0" presId="urn:microsoft.com/office/officeart/2005/8/layout/hList1"/>
    <dgm:cxn modelId="{B1CE491C-1CC5-4A75-AF32-914A55D19054}" type="presParOf" srcId="{2B975CA2-1166-4676-9B40-6A730F1CF873}" destId="{9450B662-BEA4-4975-81EF-84A9CEE2625B}" srcOrd="3" destOrd="0" presId="urn:microsoft.com/office/officeart/2005/8/layout/hList1"/>
    <dgm:cxn modelId="{90385EB4-C516-48CA-95B0-FA3AD6F6D34E}" type="presParOf" srcId="{2B975CA2-1166-4676-9B40-6A730F1CF873}" destId="{4D29DE63-5F9C-40B2-ACB6-4954178DB6E0}" srcOrd="4" destOrd="0" presId="urn:microsoft.com/office/officeart/2005/8/layout/hList1"/>
    <dgm:cxn modelId="{935F6415-32F6-4514-983A-D9DA704A2458}" type="presParOf" srcId="{4D29DE63-5F9C-40B2-ACB6-4954178DB6E0}" destId="{CEFF7F17-CFDE-4FCE-86B6-F12503E3B896}" srcOrd="0" destOrd="0" presId="urn:microsoft.com/office/officeart/2005/8/layout/hList1"/>
    <dgm:cxn modelId="{FBEB090A-4C67-4352-B2BC-C17F014E7A5B}" type="presParOf" srcId="{4D29DE63-5F9C-40B2-ACB6-4954178DB6E0}" destId="{8DAE1D08-90B2-4CE1-B599-1A52287143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5F374-3A1A-4E99-880E-311F7AE9CD50}">
      <dsp:nvSpPr>
        <dsp:cNvPr id="0" name=""/>
        <dsp:cNvSpPr/>
      </dsp:nvSpPr>
      <dsp:spPr>
        <a:xfrm>
          <a:off x="1071776" y="2320"/>
          <a:ext cx="2373990" cy="14243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Позволяет оценить состояние отрасли жилищного строительства</a:t>
          </a:r>
          <a:endParaRPr lang="ru-RU" sz="2000" kern="1200" dirty="0"/>
        </a:p>
      </dsp:txBody>
      <dsp:txXfrm>
        <a:off x="1071776" y="2320"/>
        <a:ext cx="2373990" cy="1424394"/>
      </dsp:txXfrm>
    </dsp:sp>
    <dsp:sp modelId="{7415C384-1955-4009-BCAC-B8EDCA3550F4}">
      <dsp:nvSpPr>
        <dsp:cNvPr id="0" name=""/>
        <dsp:cNvSpPr/>
      </dsp:nvSpPr>
      <dsp:spPr>
        <a:xfrm>
          <a:off x="3683166" y="2320"/>
          <a:ext cx="2373990" cy="1424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Выявить текущие тенденции на рынке жилья</a:t>
          </a:r>
          <a:endParaRPr lang="ru-RU" sz="2000" kern="1200" dirty="0"/>
        </a:p>
      </dsp:txBody>
      <dsp:txXfrm>
        <a:off x="3683166" y="2320"/>
        <a:ext cx="2373990" cy="1424394"/>
      </dsp:txXfrm>
    </dsp:sp>
    <dsp:sp modelId="{2F041798-8EF6-43A4-974E-D6333990F9AA}">
      <dsp:nvSpPr>
        <dsp:cNvPr id="0" name=""/>
        <dsp:cNvSpPr/>
      </dsp:nvSpPr>
      <dsp:spPr>
        <a:xfrm>
          <a:off x="1071776" y="1664113"/>
          <a:ext cx="2373990" cy="1424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Оценить факторы, влияющие на доходность девелопера</a:t>
          </a:r>
          <a:endParaRPr lang="ru-RU" sz="2000" kern="1200" dirty="0"/>
        </a:p>
      </dsp:txBody>
      <dsp:txXfrm>
        <a:off x="1071776" y="1664113"/>
        <a:ext cx="2373990" cy="1424394"/>
      </dsp:txXfrm>
    </dsp:sp>
    <dsp:sp modelId="{BC360134-422E-4BD9-8774-AAA55DD16EE7}">
      <dsp:nvSpPr>
        <dsp:cNvPr id="0" name=""/>
        <dsp:cNvSpPr/>
      </dsp:nvSpPr>
      <dsp:spPr>
        <a:xfrm>
          <a:off x="3683166" y="1664113"/>
          <a:ext cx="2373990" cy="14243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Прогнозировать развитие отрасли, экономики региона</a:t>
          </a:r>
          <a:endParaRPr lang="ru-RU" sz="2000" kern="1200" dirty="0"/>
        </a:p>
      </dsp:txBody>
      <dsp:txXfrm>
        <a:off x="3683166" y="1664113"/>
        <a:ext cx="2373990" cy="1424394"/>
      </dsp:txXfrm>
    </dsp:sp>
    <dsp:sp modelId="{692E6594-0E65-4503-8D56-6873F5B0EB44}">
      <dsp:nvSpPr>
        <dsp:cNvPr id="0" name=""/>
        <dsp:cNvSpPr/>
      </dsp:nvSpPr>
      <dsp:spPr>
        <a:xfrm>
          <a:off x="2377471" y="3325907"/>
          <a:ext cx="2373990" cy="14243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Планировать объемы строительства, ввода, продажи жилья</a:t>
          </a:r>
          <a:endParaRPr lang="ru-RU" sz="2000" kern="1200" dirty="0"/>
        </a:p>
      </dsp:txBody>
      <dsp:txXfrm>
        <a:off x="2377471" y="3325907"/>
        <a:ext cx="2373990" cy="1424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3FCF4-7F95-4D05-BD16-FBDAC0406C97}">
      <dsp:nvSpPr>
        <dsp:cNvPr id="0" name=""/>
        <dsp:cNvSpPr/>
      </dsp:nvSpPr>
      <dsp:spPr>
        <a:xfrm>
          <a:off x="2227" y="1129364"/>
          <a:ext cx="2172096" cy="7233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Росреестр</a:t>
          </a:r>
          <a:endParaRPr lang="ru-RU" sz="2000" kern="1200" dirty="0"/>
        </a:p>
      </dsp:txBody>
      <dsp:txXfrm>
        <a:off x="2227" y="1129364"/>
        <a:ext cx="2172096" cy="723368"/>
      </dsp:txXfrm>
    </dsp:sp>
    <dsp:sp modelId="{60E001CB-519E-4392-AC57-90C4801376FD}">
      <dsp:nvSpPr>
        <dsp:cNvPr id="0" name=""/>
        <dsp:cNvSpPr/>
      </dsp:nvSpPr>
      <dsp:spPr>
        <a:xfrm>
          <a:off x="2227" y="1852732"/>
          <a:ext cx="2172096" cy="17705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Число зарегистрированных сделок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Объем продаж в кв. м и рублях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Средняя площадь проданных квартир</a:t>
          </a:r>
          <a:endParaRPr lang="ru-RU" sz="1500" kern="1200" dirty="0"/>
        </a:p>
      </dsp:txBody>
      <dsp:txXfrm>
        <a:off x="2227" y="1852732"/>
        <a:ext cx="2172096" cy="1770525"/>
      </dsp:txXfrm>
    </dsp:sp>
    <dsp:sp modelId="{D0F8196A-CEF0-40B1-B233-22A5B6D0E739}">
      <dsp:nvSpPr>
        <dsp:cNvPr id="0" name=""/>
        <dsp:cNvSpPr/>
      </dsp:nvSpPr>
      <dsp:spPr>
        <a:xfrm>
          <a:off x="2478418" y="1129364"/>
          <a:ext cx="2172096" cy="72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Росстат</a:t>
          </a:r>
          <a:endParaRPr lang="ru-RU" sz="2000" kern="1200" dirty="0"/>
        </a:p>
      </dsp:txBody>
      <dsp:txXfrm>
        <a:off x="2478418" y="1129364"/>
        <a:ext cx="2172096" cy="723368"/>
      </dsp:txXfrm>
    </dsp:sp>
    <dsp:sp modelId="{36C92B7F-36D3-4EC5-993E-01C077F0F098}">
      <dsp:nvSpPr>
        <dsp:cNvPr id="0" name=""/>
        <dsp:cNvSpPr/>
      </dsp:nvSpPr>
      <dsp:spPr>
        <a:xfrm>
          <a:off x="2478418" y="1852732"/>
          <a:ext cx="2172096" cy="177052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Средняя цена 1 кв. м квартир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Средняя стоимость строительства 1 кв. м жилья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Объем ввода жилья</a:t>
          </a:r>
          <a:endParaRPr lang="ru-RU" sz="1500" kern="1200" dirty="0"/>
        </a:p>
      </dsp:txBody>
      <dsp:txXfrm>
        <a:off x="2478418" y="1852732"/>
        <a:ext cx="2172096" cy="1770525"/>
      </dsp:txXfrm>
    </dsp:sp>
    <dsp:sp modelId="{CEFF7F17-CFDE-4FCE-86B6-F12503E3B896}">
      <dsp:nvSpPr>
        <dsp:cNvPr id="0" name=""/>
        <dsp:cNvSpPr/>
      </dsp:nvSpPr>
      <dsp:spPr>
        <a:xfrm>
          <a:off x="4954608" y="1129364"/>
          <a:ext cx="2172096" cy="7233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Правительство МО</a:t>
          </a:r>
          <a:endParaRPr lang="ru-RU" sz="2000" kern="1200" dirty="0"/>
        </a:p>
      </dsp:txBody>
      <dsp:txXfrm>
        <a:off x="4954608" y="1129364"/>
        <a:ext cx="2172096" cy="723368"/>
      </dsp:txXfrm>
    </dsp:sp>
    <dsp:sp modelId="{8DAE1D08-90B2-4CE1-B599-1A522871433E}">
      <dsp:nvSpPr>
        <dsp:cNvPr id="0" name=""/>
        <dsp:cNvSpPr/>
      </dsp:nvSpPr>
      <dsp:spPr>
        <a:xfrm>
          <a:off x="4954608" y="1852732"/>
          <a:ext cx="2172096" cy="177052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Объем строительства жилья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Объем продленных разрешений на рынке жилья МКД</a:t>
          </a:r>
          <a:endParaRPr lang="ru-RU" sz="1500" kern="1200" dirty="0"/>
        </a:p>
      </dsp:txBody>
      <dsp:txXfrm>
        <a:off x="4954608" y="1852732"/>
        <a:ext cx="2172096" cy="1770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37CB0-D400-4CA3-A4C3-722E1FE2024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21173-4031-4F13-AAF3-B5E21684A5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5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97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555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97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61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61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952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104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59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555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76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C21173-4031-4F13-AAF3-B5E21684A5B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1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3029A-8306-49C4-A17B-9E39EA16F500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DBF79-9908-446C-9C51-C174D709A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Kostin\Desktop\азмо - подвал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59"/>
          <a:stretch/>
        </p:blipFill>
        <p:spPr bwMode="auto">
          <a:xfrm>
            <a:off x="309810" y="6428792"/>
            <a:ext cx="10077450" cy="794342"/>
          </a:xfrm>
          <a:prstGeom prst="rect">
            <a:avLst/>
          </a:prstGeom>
          <a:solidFill>
            <a:srgbClr val="112C53"/>
          </a:solidFill>
          <a:extLst/>
        </p:spPr>
      </p:pic>
      <p:sp>
        <p:nvSpPr>
          <p:cNvPr id="6" name="Прямоугольник 5"/>
          <p:cNvSpPr/>
          <p:nvPr/>
        </p:nvSpPr>
        <p:spPr>
          <a:xfrm>
            <a:off x="306140" y="257533"/>
            <a:ext cx="10081120" cy="6043378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AKostin\Desktop\лого азмо белый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24" y="900311"/>
            <a:ext cx="3061152" cy="216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4159" y="3298344"/>
            <a:ext cx="67687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среднерыночной доходности инвестиций в </a:t>
            </a:r>
            <a:r>
              <a:rPr lang="ru-RU" sz="28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девелопмент</a:t>
            </a:r>
            <a:r>
              <a:rPr lang="ru-RU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недвижимости в Московской области</a:t>
            </a:r>
            <a:endParaRPr lang="ru-RU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4159" y="4788743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состоянию на 01.01.2018</a:t>
            </a:r>
            <a:endParaRPr lang="ru-RU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738188" y="1122892"/>
            <a:ext cx="2160240" cy="1523762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50156" y="308687"/>
            <a:ext cx="9321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ВЫВОДЫ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8188" y="3058033"/>
            <a:ext cx="2160240" cy="1523762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2763" y="1116335"/>
            <a:ext cx="6840760" cy="1530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just"/>
            <a:r>
              <a:rPr lang="ru-RU" sz="1600" dirty="0"/>
              <a:t>Усовершенствованная благодаря наличию новых источников информации методика оценки среднерыночной доходности инвестиций в </a:t>
            </a:r>
            <a:r>
              <a:rPr lang="ru-RU" sz="1600" dirty="0" err="1"/>
              <a:t>девелопмент</a:t>
            </a:r>
            <a:r>
              <a:rPr lang="ru-RU" sz="1600" dirty="0"/>
              <a:t> позволила рассчитать показатели доходности в Московской области в 2014-2017 годах в поквартальной динамике. Полученные результаты хорошо объясняются ситуацией на рынке в рассмотренные периоды.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32763" y="3058033"/>
            <a:ext cx="6840760" cy="1530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ru-RU" sz="1600" dirty="0"/>
              <a:t>Доходность инвестиций в </a:t>
            </a:r>
            <a:r>
              <a:rPr lang="ru-RU" sz="1600" dirty="0" err="1"/>
              <a:t>девелопмент</a:t>
            </a:r>
            <a:r>
              <a:rPr lang="ru-RU" sz="1600" dirty="0"/>
              <a:t> жилой недвижимости после 2014 года упала до отрицательных значений, но в 2017 году росла и достигла в 4 квартале 2017 года 14%.</a:t>
            </a:r>
          </a:p>
        </p:txBody>
      </p:sp>
    </p:spTree>
    <p:extLst>
      <p:ext uri="{BB962C8B-B14F-4D97-AF65-F5344CB8AC3E}">
        <p14:creationId xmlns:p14="http://schemas.microsoft.com/office/powerpoint/2010/main" val="34359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Kostin\Desktop\азмо - подвал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59"/>
          <a:stretch/>
        </p:blipFill>
        <p:spPr bwMode="auto">
          <a:xfrm>
            <a:off x="309810" y="6428792"/>
            <a:ext cx="10077450" cy="794342"/>
          </a:xfrm>
          <a:prstGeom prst="rect">
            <a:avLst/>
          </a:prstGeom>
          <a:solidFill>
            <a:srgbClr val="112C53"/>
          </a:solidFill>
          <a:extLst/>
        </p:spPr>
      </p:pic>
      <p:sp>
        <p:nvSpPr>
          <p:cNvPr id="6" name="Прямоугольник 5"/>
          <p:cNvSpPr/>
          <p:nvPr/>
        </p:nvSpPr>
        <p:spPr>
          <a:xfrm>
            <a:off x="306140" y="257533"/>
            <a:ext cx="10081120" cy="6043378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AKostin\Desktop\лого азмо белый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24" y="900311"/>
            <a:ext cx="3061152" cy="216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4159" y="4148910"/>
            <a:ext cx="67687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  <a:endParaRPr lang="ru-RU" sz="3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7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Показатель </a:t>
            </a: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оценки среднерыночной </a:t>
            </a: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доходности инвестиций и его преимущества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38188" y="1432958"/>
            <a:ext cx="9361040" cy="5472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200"/>
              </a:spcBef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98247456"/>
              </p:ext>
            </p:extLst>
          </p:nvPr>
        </p:nvGraphicFramePr>
        <p:xfrm>
          <a:off x="1854241" y="2125602"/>
          <a:ext cx="7128933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8188" y="1101509"/>
            <a:ext cx="9456425" cy="10253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настоящей работе на основании методики по оценке доходности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девелопмента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Стерника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Г. М. и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Стерника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С. Г. и с учетом повышения информационной открытости рынка недвижимости доработаны формулы расчета с использованием новых источников исходных данных и произведен расчет среднерыночной доходности инвестиций в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девелопмент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недвижимости в Московской области по данным за 2014-2017 годы.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2342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37755" y="308687"/>
            <a:ext cx="9034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Источники данных для расчета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38188" y="1116335"/>
            <a:ext cx="9361040" cy="5472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200"/>
              </a:spcBef>
            </a:pPr>
            <a:endParaRPr lang="ru-RU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2992103"/>
              </p:ext>
            </p:extLst>
          </p:nvPr>
        </p:nvGraphicFramePr>
        <p:xfrm>
          <a:off x="1782233" y="1404320"/>
          <a:ext cx="7128933" cy="4752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461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738188" y="1097318"/>
            <a:ext cx="1944216" cy="1099138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Усовершенствование методики оценки доходности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38188" y="2295156"/>
            <a:ext cx="1944216" cy="1037094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8188" y="3425296"/>
            <a:ext cx="1948881" cy="1033000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2763" y="1116336"/>
            <a:ext cx="6840760" cy="12241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/>
            <a:r>
              <a:rPr lang="ru-RU" sz="1600" dirty="0"/>
              <a:t>Использование для расчета объема профинансированного строительства (в знаменателе) текущего объема строительства, отнесенного к средней продолжительности </a:t>
            </a:r>
            <a:r>
              <a:rPr lang="ru-RU" sz="1600" dirty="0" smtClean="0"/>
              <a:t>строительства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215181" y="2196456"/>
            <a:ext cx="6840760" cy="12348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600" dirty="0"/>
              <a:t>Использование данных о продлениях на разрешения на строительства для уточнения информации о сроках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32763" y="3420592"/>
            <a:ext cx="6840760" cy="11702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ru-RU" sz="1600" dirty="0"/>
              <a:t>Получение данные об объемах текущего строительства по данным о полученных разрешениях на строительство</a:t>
            </a:r>
            <a:endParaRPr lang="ru-RU" sz="1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47455" y="4586889"/>
            <a:ext cx="1948881" cy="1055244"/>
          </a:xfrm>
          <a:prstGeom prst="rect">
            <a:avLst/>
          </a:prstGeom>
          <a:solidFill>
            <a:srgbClr val="112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2763" y="4497358"/>
            <a:ext cx="6840760" cy="11702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ru-RU" sz="1600" dirty="0"/>
              <a:t>Переход на ежеквартальный расчет показателя среднерыночной доходности инвестиций в </a:t>
            </a:r>
            <a:r>
              <a:rPr lang="ru-RU" sz="1600" dirty="0" err="1"/>
              <a:t>девелопмент</a:t>
            </a:r>
            <a:r>
              <a:rPr lang="ru-RU" sz="1600" dirty="0"/>
              <a:t> для получения оперативной информации о состоянии рынка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59907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 оценки среднерыночной доходности в </a:t>
            </a:r>
            <a:r>
              <a:rPr lang="ru-RU" sz="2400" dirty="0" err="1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девелопмент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2340471"/>
            <a:ext cx="6231175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31792" y="1116336"/>
            <a:ext cx="9456425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результате формула расчета приобретает следующий вид: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188" y="4068663"/>
            <a:ext cx="9456425" cy="16753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где</a:t>
            </a:r>
            <a:r>
              <a:rPr lang="ru-RU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sz="1400" i="1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</a:t>
            </a:r>
            <a:r>
              <a:rPr lang="ru-RU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средняя цена 1 кв. м общей площади квартир, руб./кв. м; </a:t>
            </a:r>
            <a:r>
              <a:rPr lang="ru-RU" sz="1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ru-RU" sz="1400" i="1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количество зарегистрированных договоров участия в долевом строительстве (ДДУ), шт.; </a:t>
            </a:r>
            <a:r>
              <a:rPr lang="ru-RU" sz="1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ru-RU" sz="1400" i="1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средняя площадь квартиры в новостройках, кв. м; </a:t>
            </a:r>
            <a:r>
              <a:rPr lang="ru-RU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400" i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с1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средняя стоимость строительства 1 кв. м по данным застройщика, руб.; </a:t>
            </a:r>
            <a:r>
              <a:rPr lang="ru-RU" sz="1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ru-RU" sz="1400" i="1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объем строительства жилья по рыночным данным, кв. м; </a:t>
            </a:r>
            <a:r>
              <a:rPr lang="ru-RU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-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средний срок строительства жилых объектов, кварталов;</a:t>
            </a:r>
            <a:r>
              <a:rPr lang="ru-RU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i="1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д.з</a:t>
            </a:r>
            <a:r>
              <a:rPr lang="ru-RU" sz="1400" i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1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коэффициент дополнительных затрат при использовании данных Росстата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6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учтенных затрат в различных источниках информации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738188" y="810979"/>
            <a:ext cx="9456425" cy="16015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Основным источником информации для определения стоимости строительства являются данные Росстата и информация ведущего действующего застройщика в Подмосковье. В таблице представлен расчет доли учтенных затрат на строительство объекта.</a:t>
            </a:r>
          </a:p>
          <a:p>
            <a:pPr algn="just"/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Полученные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данные позволяют использовать следующий поправочный коэффициент для приведения фактической стоимости строительства по данным Росстата к полной (инвестиционной) стоимости строительства: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1,28 и 1,05 к стоимости по данным застройщика.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 smtClean="0"/>
          </a:p>
          <a:p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30051"/>
              </p:ext>
            </p:extLst>
          </p:nvPr>
        </p:nvGraphicFramePr>
        <p:xfrm>
          <a:off x="738188" y="2518335"/>
          <a:ext cx="9577065" cy="3718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6860"/>
                <a:gridCol w="3510563"/>
                <a:gridCol w="842928"/>
                <a:gridCol w="1595836"/>
                <a:gridCol w="2030878"/>
              </a:tblGrid>
              <a:tr h="3333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Содержание составляющей затрат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Учет статей затрат в различных источниках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стоимости затрат, %</a:t>
                      </a:r>
                    </a:p>
                  </a:txBody>
                  <a:tcPr marL="68580" marR="68580" marT="0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Росстат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Застройщик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Приобретение проекта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Прединвестиционные</a:t>
                      </a: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затраты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Проектные работы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Строительные работы (в т.ч. получение ТУ)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Строительные работы по социальной инфраструктуре и парковке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+/-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Прочие расходы по сопровождению проекта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Стоимость финансирования проекта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Затраты на рекламу, маркетинг и продажи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4%</a:t>
                      </a: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</a:p>
                  </a:txBody>
                  <a:tcPr marL="68580" marR="68580" marT="0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 доля учтенных затрат, %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9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средней цены продажи и стоимости строительства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139" y="869288"/>
            <a:ext cx="9456425" cy="15303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графике представлены динамика средний удельной цены квартиры на первичном рынке, динамика средней стоимости строительства на 1 кв. м продаваемой площади по данным Росстата и данным застройщика МО.</a:t>
            </a:r>
          </a:p>
          <a:p>
            <a:pPr algn="just">
              <a:spcBef>
                <a:spcPts val="1200"/>
              </a:spcBef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Заметим, незначительное снижение цены продажи на 4% в 4 кв. 2017 года по сравнению со 2 кв. 2014 года. При этом средняя стоимость строительства по данным застройщика выросла на 10% за аналогичный период. Что, без сомнений, отрицательно сказывается на доходности инвестиций в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девелопмент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Данные Росстата в квартальной динамике обладают значительной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волантильностью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но анализируя средние значения показателя за год можно говорить о стабильной стоимости строительства на протяжении 3 последних лет.</a:t>
            </a:r>
          </a:p>
          <a:p>
            <a:pPr algn="just">
              <a:spcBef>
                <a:spcPts val="1200"/>
              </a:spcBef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819480"/>
              </p:ext>
            </p:extLst>
          </p:nvPr>
        </p:nvGraphicFramePr>
        <p:xfrm>
          <a:off x="738188" y="2921409"/>
          <a:ext cx="6840760" cy="3955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26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строительства и объемов поглощения на рынке жилья</a:t>
            </a:r>
            <a:r>
              <a:rPr lang="en-US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Московской области в кв. </a:t>
            </a: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 и рублях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792" y="1139684"/>
            <a:ext cx="9456425" cy="1569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Сравним объем строительства и поглощения жилья на рынке Московской области за квартал. Объемы строительства в регионе сокращаются. Объем поглощения жилья начал падать в 2015 году, а в 2016 и 2017 годах стабилизировался на уровне 4 млрд. руб. в год. </a:t>
            </a:r>
            <a:endParaRPr lang="en-US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объемов выручки и финансирования строительства на первичном рынке жилья, представленная на графике, показывает, что за последние 3 года большую часть времени объем затрат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квартал превышал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объем выручки по продаже жилья в Московском регионе. </a:t>
            </a:r>
          </a:p>
          <a:p>
            <a:pPr algn="just">
              <a:spcBef>
                <a:spcPts val="1200"/>
              </a:spcBef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487232"/>
              </p:ext>
            </p:extLst>
          </p:nvPr>
        </p:nvGraphicFramePr>
        <p:xfrm>
          <a:off x="524682" y="2708736"/>
          <a:ext cx="4896544" cy="380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540610"/>
              </p:ext>
            </p:extLst>
          </p:nvPr>
        </p:nvGraphicFramePr>
        <p:xfrm>
          <a:off x="5421226" y="2708737"/>
          <a:ext cx="4953891" cy="395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702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8188" y="6876975"/>
            <a:ext cx="9649072" cy="36004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АССОЦИАЦИЯ ЗАСТРОЙЩИКОВ МОСКОВСКОЙ ОБЛАСТИ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C:\Users\AKostin\Desktop\Рисунок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550"/>
          <a:stretch/>
        </p:blipFill>
        <p:spPr bwMode="auto">
          <a:xfrm>
            <a:off x="292554" y="6516936"/>
            <a:ext cx="339238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38188" y="308687"/>
            <a:ext cx="9033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Aft>
                <a:spcPts val="1800"/>
              </a:spcAft>
            </a:pPr>
            <a:r>
              <a:rPr lang="ru-RU" sz="2400" dirty="0" smtClean="0">
                <a:solidFill>
                  <a:srgbClr val="9E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среднерыночной доходности инвестиций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177250"/>
              </p:ext>
            </p:extLst>
          </p:nvPr>
        </p:nvGraphicFramePr>
        <p:xfrm>
          <a:off x="738188" y="3205194"/>
          <a:ext cx="7128792" cy="360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31792" y="805304"/>
            <a:ext cx="9456425" cy="23272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Самым прибыльным для застройщиков был 2014 год, когда годовая доходность на первичном рынке составила в среднем 9%. Это произошло за счет 4 квартала, который был рекордным по продажам вследствие макроэкономического шока – обвала курса рубля вслед за обвалом цен на нефть.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2015 и 2016 гг. среднерыночная доходность девелоперов на первичном рынке упала до минусовых значений -8% и -10% соответственно. Это произошло из-за больших объемов строительства и уменьшении выручки от продаж на первичном рынке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2017 году ситуация улучшилась во многом благодаря сокращению объемов строительства в регионе и во 2 и 3 кварталах 2017 года составила -9% и 1% соответственно.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4 квартале 2017 года доходность инвестиций достигла 14% за счет высоких продаж в 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Московской области.</a:t>
            </a: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9024</TotalTime>
  <Words>1041</Words>
  <Application>Microsoft Office PowerPoint</Application>
  <PresentationFormat>Произвольный</PresentationFormat>
  <Paragraphs>134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i5</dc:creator>
  <cp:lastModifiedBy>Мирончук Янина Сергеевна</cp:lastModifiedBy>
  <cp:revision>491</cp:revision>
  <dcterms:created xsi:type="dcterms:W3CDTF">2015-12-04T09:13:36Z</dcterms:created>
  <dcterms:modified xsi:type="dcterms:W3CDTF">2018-03-22T12:03:54Z</dcterms:modified>
</cp:coreProperties>
</file>