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91" r:id="rId9"/>
    <p:sldId id="265" r:id="rId10"/>
    <p:sldId id="266" r:id="rId11"/>
    <p:sldId id="267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68" r:id="rId23"/>
    <p:sldId id="269" r:id="rId24"/>
    <p:sldId id="270" r:id="rId25"/>
    <p:sldId id="271" r:id="rId26"/>
    <p:sldId id="272" r:id="rId27"/>
    <p:sldId id="283" r:id="rId28"/>
    <p:sldId id="293" r:id="rId29"/>
    <p:sldId id="285" r:id="rId30"/>
    <p:sldId id="286" r:id="rId31"/>
    <p:sldId id="287" r:id="rId32"/>
    <p:sldId id="288" r:id="rId33"/>
    <p:sldId id="289" r:id="rId34"/>
    <p:sldId id="290" r:id="rId35"/>
    <p:sldId id="284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профессор кафедры управления проектами и программами РЭУ им. Г.В. Плеханова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136904" cy="17526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Методика среднесрочного прогнозирования развития локального рынка жилья </a:t>
            </a:r>
          </a:p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(города, региона)</a:t>
            </a:r>
          </a:p>
          <a:p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Москва, 2012 - </a:t>
            </a:r>
            <a:endParaRPr lang="ru-RU" sz="14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500313" y="214313"/>
            <a:ext cx="3929062" cy="9286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51520" y="260648"/>
            <a:ext cx="860444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Кроме того, условием работы методики является наличие другой группы исходных данных: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результатов регулярного мониторинга первичного и вторичного рынка жилья региона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(по показателям объемов ввода, строительства, предложения, поглощения жилья, спроса, доли ипотечных сделок, размеров предлагаемых на рынке квартир, уровня цен)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результатов углубленного исследования рынка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(типология рынка, закономерности циклического развития рынка, классификация жилья, сегментация спроса по уровню доходов покупателей, потребительским предпочтениям относительно классов качества жилья, желаемой площади приобретения в прямых и альтернативных сделках, доли нерезидентов в общем количестве домохозяйств – приобретателей жилья, доли инвестиционного (спекулятивного) спроса на жилье).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6326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Основная идея методики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объем продаж (поглощения площадей) всегда ниже минимальной из трех величин - спроса-потребности, предъявленного платежеспособного спроса и  объема предложения.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результатам прогнозирования на текущий год производится расчет и сопоставление этих показателей, и минимальное значение из них используется как ограничение для прогноза объема поглощения.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соответствии с итерационным характером модели, это позволяет в порядке обратной связи корректировать заданные на следующий прогнозный год исходные данные об объеме предложения и ввода жилья, потребности в жилье с учетом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индикатора соотношения спрос/предложение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(4 значения индикатора).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Кроме того, индикатор соотношения спрос/предложение, темп роста цен на жилье в предшествующем году и темп роста доходов в текущем году используются для определения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индикатора типа рынка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(6 значений индикатора), что служит основанием для прогнозирования темпов роста цен в текущем году. Эта величина также передается в порядке обратной связи для корректировки заданных исходных данных о покупательной способности населения на рынке жилья, спросе на ипотечное кредитование, доступности жилья и ипотечных кредитов.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210026"/>
            <a:ext cx="8712968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Перечень экзогенных переменных модели (исходных данных)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Экзогенные переменные модели (исходные данные, определяемые вне модели), делятся на две категории – заимствованные и подготавливаемые в ходе исследования.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Заимствованные внешние исходные данные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это переменные, значения которых заимствуются из внешних источников и используются на всю глубину горизонта прогноза в конкретном сценарии развития экономики и рынка жилья, при этом могут отличаться для разных сценариев (по данным Стратегии социально-экономического развития РФ до 2020 года, Стратегии развития жилищного строительства и Государственной Программы «Жилище», Стратегии ипотечного жилищного кредитования, Стратегии развития промышленности строительных ресурсов, Среднесрочных прогнозов социально-экономического развития РФ и регионов, опубликованных решений региональных властей о развитии рынка жилья, прогнозов и экспертных оценок экономических институтов, результатов социологических исследований).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ним относятся: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9694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Макроэкономические параметры развития РФ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рост ВВП, среднегодовые цены на нефть, среднегодовой курс доллара, чистый отток капитала частного сектора, дефицит/</a:t>
            </a:r>
            <a:r>
              <a:rPr lang="ru-RU" sz="16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профицит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федерального бюджета,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темпы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роста реального располагаемого годового дохода населения, темпы инфляции, 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 сбережения населения.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 данные используются при формировании сценариев развития рынка жилья и частично – заменяют региональные данные при их отсутствии.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Региональные макроэкономические параметры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(векторные данные): численность городского населения в базовом году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темпы роста ВРП, темпы роста инвестиций в основной капитал, планируемый годовой темп региональной инфляции, номинальный среднедушевой годовой доход*, темпы роста реальных располагаемых денежных доходов населения*,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децильное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распределение доходов - средний уровень доходов в каждой децили, коэффициент теневых доходов, норма сбережения населения, средняя численность семьи.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Примечание: показатели, отмеченные звездочкой*, взаимозаменяемы.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166391"/>
            <a:ext cx="874846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Отраслевые параметры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(скалярные и векторные данные):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жилищный фонд города в базовом году;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некачественного (подлежащего ремонту и реконструкции) жилого фонда в базовом году;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федеральный норматив среднего уровня обеспеченности жильем; планируемый либо рассчитанный на основании планируемого бюджетного финансирования объем сноса ветхого и аварийного жилого фонда,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объем капитального ремонта и модернизации жилых домов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предполагаемый объем выбытия жилого фонда;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сальдо естественного прироста</a:t>
            </a:r>
            <a:r>
              <a:rPr kumimoji="0" lang="ru-RU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населения*, сальдо миграционного притока в базовом году*</a:t>
            </a:r>
            <a:r>
              <a:rPr lang="ru-RU" sz="1600" b="1" dirty="0" smtClean="0" bmk="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планируемый либо рассчитанный по данным о наличии земельных и строительных ресурсов объем ввода площадей** или квартир** коммерческого и муниципального жилья; планируемый объем государственного спроса на дотированное жилье (по программам поддержки определенных категорий населения, жилищных сертификатов); планируемый государством объем жилищного ипотечного кредитования в денежном выражении***, в количестве кредитов***, в доле ипотечных сделок от общего числа сделок на рынке</a:t>
            </a:r>
            <a:r>
              <a:rPr kumimoji="0" lang="ru-RU" sz="1600" b="1" i="0" u="none" strike="noStrike" cap="none" normalizeH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жилья***</a:t>
            </a:r>
            <a:r>
              <a:rPr lang="ru-RU" sz="1600" b="1" baseline="30000" dirty="0" smtClean="0" bmk="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9512" y="5517232"/>
            <a:ext cx="867645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 bmk="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показатели, отмеченные *, используются при отсутствии данных о прогнозируемой численности городского населения. Показатели, отмеченные **, взаимозаменяемы и используются в зависимости от наличия/отсутствия данных в правительственных документах региона. 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оказатели, отмеченные ***, взаимозаменяемы и используются в зависимости от наличия/отсутствия данных в правительственных документах региона (предпочтителен первый вариант).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79512" y="260648"/>
            <a:ext cx="874846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исходным данным, подготавливаемым в ходе исследования,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относятся: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Данные, полученные при регулярном мониторинге рынка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постоянные при расчетах (скалярные):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 площадь квартиры в новостройках и готовых домах (в том числе в дифференциации по классам качества);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 площадь приобретаемого жилья в альтернативных сделках;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первичного рынка в спросе и в предложении;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доля первичного рынка в спросе нерезидентов.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Данные, полученные по результатам исследования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различного состояния рынка по соотношению спрос/предложение и типу рынка (обусловленные):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первичного рынка в общем объеме ипотечных сделок;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инвестиционных сделок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 общего числа сделок;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приобретателей квартир–нерезидентов;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респондентов, готовых приобрести жилье на рынке за свой счет в ближайшие полгода-год, от общего числа домохозяйств (предъявленный спрос);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7693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респондентов, готовых приобрести жилье на вторичном рынке с учетом продажи имеющейся квартиры, от общего числа приобретателей вторичного рынка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(альтернативные сделки);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инвестиционных сделок на вторичном рынке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 общего числа инвестиционных сделок;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средняя доля кредита в стоимости квартиры;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коэффициенты соотношения ввода/строительство, строительство/предложение, поглощение/предложение и поглощение/спрос на первичном рынке, поглощение/ограничение на вторичном рынке;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коэффициенты соотношения цен первичного и вторичного рынка, цен на жилье различного класса к средним ценам.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51520" y="286490"/>
            <a:ext cx="864096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Перечень эндогенных переменных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Эндогенные переменные -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переменные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значения которых рассчитываются внутри модели. К ним относятся: 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прогнозируемый объем жилого фонда; 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прогнозируемая обеспеченность населения жильем; 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прогнозируемый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некачественного жилья в жилом фонде города;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прогнозируемая потребность городского населения в жилье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потенциальный объем ввода, строительства коммерческого и муниципального жилья, потенциальный объем предложения коммерческого жилья;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средний коэффициент доступности приобретаемого жилья в базовом году, коэффициент доступности жилья для различных групп населения по доходности в базовом году; </a:t>
            </a:r>
          </a:p>
          <a:p>
            <a:pPr indent="457200" algn="just">
              <a:lnSpc>
                <a:spcPct val="150000"/>
              </a:lnSpc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редние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совокупные накопления групп населения;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предъявленный платежеспособный спрос городского населения на рынке недвижимости (без учета ипотеки) в денежном выражении суммарный и для групп населения;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предъявленный платежеспособный спрос городского населения на рынке жилых площадей совокупный и для групп населения, в том числе площадей различного класса качества;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предъявленный платежеспособный спрос городского населения на рынке квартир совокупный и для групп населения, в том числе площадей и квартир различного класса качества;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предъявленный платежеспособный спрос городского населения на рынке площадей и квартир всех классов в прямых сделках;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предъявленный спрос нерезидентов и инвесторов на рынке площадей и квартир, в том числе на первичном и вторичном рынке, и предъявленный денежный спрос;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потенциальный объем жилищного ипотечного кредитования в денежном выражении на первичном и вторичном рынке, потенциальный объем жилищного ипотечного кредитования в количестве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прокредитованных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площадей и выданных кредитов на покупку квартир, в том числе на первичном и на вторичном рынке;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суммарный предъявленный спрос населения, инвесторов и нерезидентов (с учетом ипотеки) на коммерческое жилье, в том числе на первичном и вторичном рынке, на жилье различного класса качества;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суммарный предъявленный спрос на площади и квартиры муниципального и коммерческого жилья, в том числе на первичном и вторичном рынках;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суммарный предъявленный денежный спрос на рынке коммерческого жилья;</a:t>
            </a:r>
          </a:p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соотношение спроса и предложения площадей на первичном рынке, вторичном рынке и на рынке в целом; </a:t>
            </a:r>
          </a:p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индикатор состояния рынка по соотношению спрос/предложение; </a:t>
            </a:r>
          </a:p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удовлетворенного спроса (объем поглощения) коммерческого городского жилья в площадях и квартирах, в том числе различного класса, на первичном и вторичном рынке;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15616" y="620688"/>
            <a:ext cx="7221529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доклада</a:t>
            </a:r>
          </a:p>
          <a:p>
            <a:pPr marL="0" marR="0" lvl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Постановка задачи разработки методики.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понятий (термины и определения), принятая в методике.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Методология (Основные методические положения).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Перечень экзогенных переменных модели (исходных данных).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Перечень эндогенных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переменных модели (результатов расчета).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Структура модели.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Пример апробации методики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51520" y="404664"/>
            <a:ext cx="838842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прогнозируемый объем предложения, в том числе на первичном и вторичном рынке и для различных классов жилья;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прогнозируемый объем ежегодного нового предложения на первичном рынке, в том числе жилья различного класса;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прогнозируемый объем строительства площадей и квартир, в том числе  коммерческого жилья и муниципального жилья;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прогнозируемый объем ввода городского жилья, в том числе коммерческого и муниципального;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среднемесячный темп роста цен на жилье, средняя удельная цена жилья в конце исследуемого года на вторичном и первичном рынке, в том числе жилья различного класса качества.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79512" y="436022"/>
            <a:ext cx="860444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Перечень выходных данных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Выходные данные модели – это часть экзогенных переменных (промежуточных результатов расчетов – прогнозируемых показателей рынка жилья). Их состав зависит от целей исследования. В первую очередь к таким  показателям отнесены: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ежегодного общего и нового предложения площадей на первичном рынке, в том числе массового класса и повышенной комфортности;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ежегодного поглощения площадей на первичном рынке;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 удельная цена на конец года на вторичном и первичном рынке.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51520" y="-171400"/>
            <a:ext cx="8748464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труктура модели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45720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Модель включает блок подготовки исходных данных, блок формирования отчета с выходными показателями и 7 расчетных блоков: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Блок определения  потребности городского населения в жилье и планируемого объема ввода социального жилья.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Блок функционирования строительного комплекса региона и определения потенциального объема ввода, строительства и предварительного объема предложения городского жилья.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3. Блок жилищного финансирования. 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 Блок определения  предварительного объема предъявленного государством, населением, нерезидентами и инвесторами спроса на городское жилье.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5. Блок определения состояния рынка по соотношению спрос/предложение и расчета прогнозируемого объема предъявленного спроса на жилье и ипотеку, удовлетворенного спроса (поглощения), предложения, строительства и ввода жилья.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6. Блок определения типа рынка и прогнозирования уровня цен на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жилье.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7. Блок организации итераций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Кроме того, модель включает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несколько автономных блоков-модулей, которые могут использоваться для подготовки исходных данных к блокам 1-6.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188640"/>
            <a:ext cx="39385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Укрупненная структура модели 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79512" y="5733256"/>
            <a:ext cx="87484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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объявленные планы и прогнозы федеральных, региональных и муниципальных властей в части макроэкономических параметров и отраслевых показателей развития рынка недвижимости, а 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также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результаты регулярного мониторинга и углубленного исследования первичного и вторичного рынка жилья города (региона) в базовом году (</a:t>
            </a:r>
            <a:r>
              <a:rPr kumimoji="0" lang="ru-RU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0)</a:t>
            </a:r>
          </a:p>
        </p:txBody>
      </p:sp>
      <p:sp>
        <p:nvSpPr>
          <p:cNvPr id="266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75" name="AutoShape 51"/>
          <p:cNvSpPr>
            <a:spLocks noChangeShapeType="1"/>
          </p:cNvSpPr>
          <p:nvPr/>
        </p:nvSpPr>
        <p:spPr bwMode="auto">
          <a:xfrm flipV="1">
            <a:off x="251520" y="5085184"/>
            <a:ext cx="517525" cy="7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74" name="AutoShape 50"/>
          <p:cNvSpPr>
            <a:spLocks noChangeShapeType="1"/>
          </p:cNvSpPr>
          <p:nvPr/>
        </p:nvSpPr>
        <p:spPr bwMode="auto">
          <a:xfrm flipV="1">
            <a:off x="251520" y="5373216"/>
            <a:ext cx="517525" cy="7937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73" name="AutoShape 49"/>
          <p:cNvSpPr>
            <a:spLocks noChangeShapeType="1"/>
          </p:cNvSpPr>
          <p:nvPr/>
        </p:nvSpPr>
        <p:spPr bwMode="auto">
          <a:xfrm flipV="1">
            <a:off x="251520" y="5661248"/>
            <a:ext cx="517525" cy="7938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77" name="Rectangle 53"/>
          <p:cNvSpPr>
            <a:spLocks noChangeArrowheads="1"/>
          </p:cNvSpPr>
          <p:nvPr/>
        </p:nvSpPr>
        <p:spPr bwMode="auto">
          <a:xfrm>
            <a:off x="179512" y="4936813"/>
            <a:ext cx="65564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Предварительные результаты расчета показателей текущего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–го года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78" name="Rectangle 54"/>
          <p:cNvSpPr>
            <a:spLocks noChangeArrowheads="1"/>
          </p:cNvSpPr>
          <p:nvPr/>
        </p:nvSpPr>
        <p:spPr bwMode="auto">
          <a:xfrm>
            <a:off x="179512" y="5224845"/>
            <a:ext cx="47328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Прогнозируемые показатели текущего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–го года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79" name="Rectangle 55"/>
          <p:cNvSpPr>
            <a:spLocks noChangeArrowheads="1"/>
          </p:cNvSpPr>
          <p:nvPr/>
        </p:nvSpPr>
        <p:spPr bwMode="auto">
          <a:xfrm>
            <a:off x="251520" y="5501843"/>
            <a:ext cx="80648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Обратные связи – исходные данные для расчета в следующем (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-1)-м году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323528" y="47251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323528" y="47251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201" name="Group 1"/>
          <p:cNvGrpSpPr>
            <a:grpSpLocks noChangeAspect="1"/>
          </p:cNvGrpSpPr>
          <p:nvPr/>
        </p:nvGrpSpPr>
        <p:grpSpPr bwMode="auto">
          <a:xfrm>
            <a:off x="511620" y="657101"/>
            <a:ext cx="8164601" cy="4224725"/>
            <a:chOff x="2794" y="7406"/>
            <a:chExt cx="6894" cy="5337"/>
          </a:xfrm>
        </p:grpSpPr>
        <p:sp>
          <p:nvSpPr>
            <p:cNvPr id="51234" name="Text Box 34"/>
            <p:cNvSpPr txBox="1">
              <a:spLocks noChangeArrowheads="1"/>
            </p:cNvSpPr>
            <p:nvPr/>
          </p:nvSpPr>
          <p:spPr bwMode="auto">
            <a:xfrm>
              <a:off x="2876" y="8311"/>
              <a:ext cx="1322" cy="16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1. Блок </a:t>
              </a:r>
              <a:r>
                <a:rPr kumimoji="0" lang="ru-RU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опреде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ru-RU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ления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потреб </a:t>
              </a:r>
              <a:r>
                <a:rPr kumimoji="0" lang="ru-RU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ности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городского населения в жилье и объема ввода социального жилья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33" name="Text Box 33"/>
            <p:cNvSpPr txBox="1">
              <a:spLocks noChangeArrowheads="1"/>
            </p:cNvSpPr>
            <p:nvPr/>
          </p:nvSpPr>
          <p:spPr bwMode="auto">
            <a:xfrm>
              <a:off x="4365" y="8305"/>
              <a:ext cx="1856" cy="16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2. Блок функционирования строительного комплекса и определения </a:t>
              </a:r>
              <a:r>
                <a:rPr kumimoji="0" lang="ru-RU" sz="1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потенциаль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ru-RU" sz="1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ного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объема ввода, строи </a:t>
              </a:r>
              <a:r>
                <a:rPr kumimoji="0" lang="ru-RU" sz="1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тельства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и предварительно го объема предложения коммерческого жилья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32" name="Text Box 32"/>
            <p:cNvSpPr txBox="1">
              <a:spLocks noChangeArrowheads="1"/>
            </p:cNvSpPr>
            <p:nvPr/>
          </p:nvSpPr>
          <p:spPr bwMode="auto">
            <a:xfrm>
              <a:off x="6460" y="8311"/>
              <a:ext cx="980" cy="16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3. Блок </a:t>
              </a:r>
              <a:r>
                <a:rPr kumimoji="0" lang="ru-RU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жилищно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го </a:t>
              </a:r>
              <a:r>
                <a:rPr kumimoji="0" lang="ru-RU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финан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ru-RU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сирования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31" name="AutoShape 31"/>
            <p:cNvSpPr>
              <a:spLocks noChangeShapeType="1"/>
            </p:cNvSpPr>
            <p:nvPr/>
          </p:nvSpPr>
          <p:spPr bwMode="auto">
            <a:xfrm>
              <a:off x="3536" y="7803"/>
              <a:ext cx="1" cy="5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30" name="AutoShape 30"/>
            <p:cNvSpPr>
              <a:spLocks noChangeShapeType="1"/>
            </p:cNvSpPr>
            <p:nvPr/>
          </p:nvSpPr>
          <p:spPr bwMode="auto">
            <a:xfrm>
              <a:off x="5285" y="7793"/>
              <a:ext cx="9" cy="5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9" name="AutoShape 29"/>
            <p:cNvSpPr>
              <a:spLocks noChangeShapeType="1"/>
            </p:cNvSpPr>
            <p:nvPr/>
          </p:nvSpPr>
          <p:spPr bwMode="auto">
            <a:xfrm>
              <a:off x="6855" y="7803"/>
              <a:ext cx="3" cy="5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8" name="Text Box 28"/>
            <p:cNvSpPr txBox="1">
              <a:spLocks noChangeArrowheads="1"/>
            </p:cNvSpPr>
            <p:nvPr/>
          </p:nvSpPr>
          <p:spPr bwMode="auto">
            <a:xfrm>
              <a:off x="3061" y="10387"/>
              <a:ext cx="6627" cy="7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5. Блок определения состояния рынка по соотношению спрос/предложение и расчета прогнозируемого объема предъявленного спроса на жилье и ипотеку, удовлетворенного спроса (поглощения), предложения, строительства и ввода жилья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27" name="AutoShape 27"/>
            <p:cNvSpPr>
              <a:spLocks noChangeShapeType="1"/>
            </p:cNvSpPr>
            <p:nvPr/>
          </p:nvSpPr>
          <p:spPr bwMode="auto">
            <a:xfrm>
              <a:off x="5294" y="9977"/>
              <a:ext cx="1" cy="2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6" name="AutoShape 26"/>
            <p:cNvSpPr>
              <a:spLocks noChangeShapeType="1"/>
            </p:cNvSpPr>
            <p:nvPr/>
          </p:nvSpPr>
          <p:spPr bwMode="auto">
            <a:xfrm>
              <a:off x="6222" y="11181"/>
              <a:ext cx="1" cy="18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5" name="AutoShape 25"/>
            <p:cNvSpPr>
              <a:spLocks noChangeShapeType="1"/>
            </p:cNvSpPr>
            <p:nvPr/>
          </p:nvSpPr>
          <p:spPr bwMode="auto">
            <a:xfrm flipH="1" flipV="1">
              <a:off x="2818" y="12454"/>
              <a:ext cx="3523" cy="1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4" name="AutoShape 24"/>
            <p:cNvSpPr>
              <a:spLocks noChangeShapeType="1"/>
            </p:cNvSpPr>
            <p:nvPr/>
          </p:nvSpPr>
          <p:spPr bwMode="auto">
            <a:xfrm flipH="1" flipV="1">
              <a:off x="2796" y="8070"/>
              <a:ext cx="39" cy="438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3" name="AutoShape 23"/>
            <p:cNvSpPr>
              <a:spLocks noChangeShapeType="1"/>
            </p:cNvSpPr>
            <p:nvPr/>
          </p:nvSpPr>
          <p:spPr bwMode="auto">
            <a:xfrm flipV="1">
              <a:off x="2794" y="8070"/>
              <a:ext cx="5808" cy="1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2" name="AutoShape 22"/>
            <p:cNvSpPr>
              <a:spLocks noChangeShapeType="1"/>
            </p:cNvSpPr>
            <p:nvPr/>
          </p:nvSpPr>
          <p:spPr bwMode="auto">
            <a:xfrm>
              <a:off x="8540" y="8081"/>
              <a:ext cx="1" cy="2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1" name="AutoShape 21"/>
            <p:cNvSpPr>
              <a:spLocks noChangeShapeType="1"/>
            </p:cNvSpPr>
            <p:nvPr/>
          </p:nvSpPr>
          <p:spPr bwMode="auto">
            <a:xfrm>
              <a:off x="5628" y="8059"/>
              <a:ext cx="2" cy="2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0" name="AutoShape 20"/>
            <p:cNvSpPr>
              <a:spLocks noChangeShapeType="1"/>
            </p:cNvSpPr>
            <p:nvPr/>
          </p:nvSpPr>
          <p:spPr bwMode="auto">
            <a:xfrm>
              <a:off x="3774" y="8070"/>
              <a:ext cx="1" cy="24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9" name="AutoShape 19"/>
            <p:cNvSpPr>
              <a:spLocks noChangeShapeType="1"/>
            </p:cNvSpPr>
            <p:nvPr/>
          </p:nvSpPr>
          <p:spPr bwMode="auto">
            <a:xfrm>
              <a:off x="3540" y="10204"/>
              <a:ext cx="515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8" name="AutoShape 18"/>
            <p:cNvSpPr>
              <a:spLocks noChangeShapeType="1"/>
            </p:cNvSpPr>
            <p:nvPr/>
          </p:nvSpPr>
          <p:spPr bwMode="auto">
            <a:xfrm>
              <a:off x="3537" y="9977"/>
              <a:ext cx="3" cy="2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7" name="Text Box 17"/>
            <p:cNvSpPr txBox="1">
              <a:spLocks noChangeArrowheads="1"/>
            </p:cNvSpPr>
            <p:nvPr/>
          </p:nvSpPr>
          <p:spPr bwMode="auto">
            <a:xfrm>
              <a:off x="3122" y="11363"/>
              <a:ext cx="6188" cy="2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6. Блок определения типа рынка и прогнозирования уровня цен на</a:t>
              </a: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жилье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16" name="AutoShape 16"/>
            <p:cNvSpPr>
              <a:spLocks noChangeShapeType="1"/>
            </p:cNvSpPr>
            <p:nvPr/>
          </p:nvSpPr>
          <p:spPr bwMode="auto">
            <a:xfrm>
              <a:off x="6283" y="12272"/>
              <a:ext cx="24" cy="47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5" name="AutoShape 15"/>
            <p:cNvSpPr>
              <a:spLocks noChangeShapeType="1"/>
            </p:cNvSpPr>
            <p:nvPr/>
          </p:nvSpPr>
          <p:spPr bwMode="auto">
            <a:xfrm flipH="1">
              <a:off x="6267" y="10214"/>
              <a:ext cx="7" cy="1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4" name="AutoShape 14"/>
            <p:cNvSpPr>
              <a:spLocks noChangeShapeType="1"/>
            </p:cNvSpPr>
            <p:nvPr/>
          </p:nvSpPr>
          <p:spPr bwMode="auto">
            <a:xfrm>
              <a:off x="3540" y="7793"/>
              <a:ext cx="5304" cy="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3" name="AutoShape 13"/>
            <p:cNvSpPr>
              <a:spLocks noChangeShapeType="1"/>
            </p:cNvSpPr>
            <p:nvPr/>
          </p:nvSpPr>
          <p:spPr bwMode="auto">
            <a:xfrm>
              <a:off x="6023" y="7452"/>
              <a:ext cx="1" cy="34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12" name="Text Box 12"/>
            <p:cNvSpPr txBox="1">
              <a:spLocks noChangeArrowheads="1"/>
            </p:cNvSpPr>
            <p:nvPr/>
          </p:nvSpPr>
          <p:spPr bwMode="auto">
            <a:xfrm>
              <a:off x="3643" y="7406"/>
              <a:ext cx="2240" cy="30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Базовые исходные данные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11" name="Text Box 11"/>
            <p:cNvSpPr txBox="1">
              <a:spLocks noChangeArrowheads="1"/>
            </p:cNvSpPr>
            <p:nvPr/>
          </p:nvSpPr>
          <p:spPr bwMode="auto">
            <a:xfrm>
              <a:off x="6466" y="12363"/>
              <a:ext cx="3140" cy="33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Прогнозируемые показатели </a:t>
              </a: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 –го года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10" name="AutoShape 10"/>
            <p:cNvSpPr>
              <a:spLocks noChangeShapeType="1"/>
            </p:cNvSpPr>
            <p:nvPr/>
          </p:nvSpPr>
          <p:spPr bwMode="auto">
            <a:xfrm flipH="1" flipV="1">
              <a:off x="2794" y="8081"/>
              <a:ext cx="1" cy="1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09" name="Text Box 9"/>
            <p:cNvSpPr txBox="1">
              <a:spLocks noChangeArrowheads="1"/>
            </p:cNvSpPr>
            <p:nvPr/>
          </p:nvSpPr>
          <p:spPr bwMode="auto">
            <a:xfrm>
              <a:off x="4824" y="11908"/>
              <a:ext cx="2891" cy="3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7. Блок организации итераций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08" name="AutoShape 8"/>
            <p:cNvSpPr>
              <a:spLocks noChangeShapeType="1"/>
            </p:cNvSpPr>
            <p:nvPr/>
          </p:nvSpPr>
          <p:spPr bwMode="auto">
            <a:xfrm>
              <a:off x="6222" y="11726"/>
              <a:ext cx="5" cy="2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07" name="AutoShape 7"/>
            <p:cNvSpPr>
              <a:spLocks noChangeShapeType="1"/>
            </p:cNvSpPr>
            <p:nvPr/>
          </p:nvSpPr>
          <p:spPr bwMode="auto">
            <a:xfrm flipH="1">
              <a:off x="2818" y="12090"/>
              <a:ext cx="2031" cy="1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Dot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06" name="Text Box 6"/>
            <p:cNvSpPr txBox="1">
              <a:spLocks noChangeArrowheads="1"/>
            </p:cNvSpPr>
            <p:nvPr/>
          </p:nvSpPr>
          <p:spPr bwMode="auto">
            <a:xfrm>
              <a:off x="7717" y="8311"/>
              <a:ext cx="1930" cy="16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4. Блок определения  предварительного объема предъявленного </a:t>
              </a:r>
              <a:r>
                <a:rPr kumimoji="0" lang="ru-RU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государ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ru-RU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ством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, населением, нерезидентами и инвесторами спроса на городское жилье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05" name="AutoShape 5"/>
            <p:cNvSpPr>
              <a:spLocks noChangeShapeType="1"/>
            </p:cNvSpPr>
            <p:nvPr/>
          </p:nvSpPr>
          <p:spPr bwMode="auto">
            <a:xfrm>
              <a:off x="8682" y="9977"/>
              <a:ext cx="14" cy="2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04" name="AutoShape 4"/>
            <p:cNvSpPr>
              <a:spLocks noChangeShapeType="1"/>
            </p:cNvSpPr>
            <p:nvPr/>
          </p:nvSpPr>
          <p:spPr bwMode="auto">
            <a:xfrm>
              <a:off x="7440" y="9144"/>
              <a:ext cx="27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03" name="AutoShape 3"/>
            <p:cNvSpPr>
              <a:spLocks noChangeShapeType="1"/>
            </p:cNvSpPr>
            <p:nvPr/>
          </p:nvSpPr>
          <p:spPr bwMode="auto">
            <a:xfrm>
              <a:off x="8844" y="7803"/>
              <a:ext cx="1" cy="4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02" name="AutoShape 2"/>
            <p:cNvSpPr>
              <a:spLocks noChangeShapeType="1"/>
            </p:cNvSpPr>
            <p:nvPr/>
          </p:nvSpPr>
          <p:spPr bwMode="auto">
            <a:xfrm>
              <a:off x="7062" y="8070"/>
              <a:ext cx="1" cy="24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1237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39" name="Rectangle 39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49" name="Rectangle 49"/>
          <p:cNvSpPr>
            <a:spLocks noChangeArrowheads="1"/>
          </p:cNvSpPr>
          <p:nvPr/>
        </p:nvSpPr>
        <p:spPr bwMode="auto">
          <a:xfrm>
            <a:off x="0" y="5343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79512" y="332656"/>
            <a:ext cx="882047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блоке 1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определения  потребности городского населения в жилье и планируемого объема ввода социального жилья рассчитывается  потребность городского населения в жилье как разность желаемой на конец прогнозируемого периода обеспеченности качественным и комфортным жильем городского населения и текущей обеспеченности, умноженная на численность населения региона</a:t>
            </a: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.  Кроме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того, определяется планируемый объем ввода муниципального (социального) жилья.</a:t>
            </a:r>
          </a:p>
          <a:p>
            <a:pPr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блоке 2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функционирования строительного комплекса региона производится определение потенциального объема ввода городского жилья, строительства, предложения (с учетом анализа Реестра объектов незаконченного строительства), а также с учетом анализа наличия выделенных под жилищное строительство земельных участков, наличия и развития производственных мощностей строительных предприятий, объема производимых в регионе и импортируемых строительных ресурсов.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07504" y="3973"/>
            <a:ext cx="867645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блоке 3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жилищного финансирования производится определение объема платежеспособного спроса населения, условий и объема кредитования жилищного строительства в регионе, с учетом уровня доходов населения и его дифференциации по различным доходным группам.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блоке 4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определения предварительного объема предъявленного государством, населением, нерезидентами и инвесторами спроса на городское жилье производится расчет объема предъявленного государством (по программам господдержки отдельных категорий населения, переселения и т.д.), населением (собственные сбережения, зачет имеющегося жилья, ипотечное кредитование), нерезидентами (иммигрантами) и инвесторами (спекулятивный спрос) спроса на городское жилье (потенциального, платежеспособного, предъявленного).  Предъявленный спрос населения определяется на основе анализа динамики обращений населения в крупные компании по поводу покупки жилья с учетом располагаемых данных социологических опросов населения о планах улучшения жилищных условий. Предъявленный спрос населения на жилые площади и квартиры определяется с учетом средней площади жилья различного качества в спросе и уровня цен на жилье. Предъявленный спрос нерезидентов и инвесторов определяется по историческим данным о доле этих категорий покупателей относительно спроса резидентов в зависимости от типа рынка.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79512" y="476672"/>
            <a:ext cx="87484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блоке 5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производится сопоставление объема потребности населения региона в жилье, объема потенциального предложения жилья и объема предъявленного спроса на жилье и выбирается минимальное из трех значений, на основе которого рассчитывается объем удовлетворенного спроса на жилье и ипотеку (объем поглощения) и прогнозируемые показатели предъявленного спроса на жилье и ипотеку, нового и общего предложения, строительства и ввода жилья.</a:t>
            </a:r>
          </a:p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600" dirty="0" smtClean="0"/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Условия определения индикаторов состояния рынка по соотношению спрос/предложение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3933056"/>
          <a:ext cx="8352930" cy="1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829004"/>
                <a:gridCol w="1555372"/>
                <a:gridCol w="1800200"/>
                <a:gridCol w="165618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ru-RU" sz="16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индикаторы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Значения и характеристика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(превосходство спроса)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(равновесие)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(превосходство предложения)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(ажиотажный спрос)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Допустимый диапазон соотношения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1,05-1,30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0,95-1,05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1,30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блоке 6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данным о состоянии рынка по соотношению спрос/предложение, темпах роста цен в предшествующем году и планируемых темпах роста доходов населения в текущем году производятся логические операции по определению типа рынка и выбору соответствующей регрессионной модели, связывающей темп роста цен с темпами роста доходов, после чего рассчитывается прогноз цен на жилье на конец текущего года.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Признаки выбора типа рынка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Выходные данные блоков 5 и 6 передаются в качестве исходных данных в блоки 1-4 для расчетов следующего года.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2" y="2420888"/>
          <a:ext cx="8280916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224136"/>
                <a:gridCol w="1080120"/>
                <a:gridCol w="1296144"/>
                <a:gridCol w="936104"/>
                <a:gridCol w="1152128"/>
                <a:gridCol w="936100"/>
              </a:tblGrid>
              <a:tr h="370840">
                <a:tc rowSpan="2"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признаки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Значения и характеристика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(расту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щий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(стабили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зация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ле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роста)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(стабиль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(падаю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щий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кри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зисный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(стабили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зация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после спада)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(пере гретый)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 типа рынка по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соотн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спрос /предложение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индекс роста цен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 предшествующем году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(1+ И /100);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 (1+ (И +10) /100)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1;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(1+И /100)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(1 – И / 100);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 (1+И /100)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(1 – И / 100);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(1 – И / 100);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 1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 (1+ (И+10) /100)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индекс роста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номи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нальных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душевых доходов в текущем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(1+ И/100);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(1+(И+5) /100)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1;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 (1+ И /100)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(1 – И / 100);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 (1+И /100)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(1 – И / 100)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(1 – И / 100);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 1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 (1+ (И+5) /100)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640960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 и структура модулей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Автономные блоки-модули предназначены: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для решения самостоятельных исследовательских задач;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подготовки (при необходимости) исходных данных к блокам 1-6.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Перечень блоков-модулей, предусмотренных для включения в модель прогнозирования развития локального рынка жилья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2276872"/>
          <a:ext cx="8568952" cy="3960439"/>
        </p:xfrm>
        <a:graphic>
          <a:graphicData uri="http://schemas.openxmlformats.org/drawingml/2006/table">
            <a:tbl>
              <a:tblPr/>
              <a:tblGrid>
                <a:gridCol w="432048"/>
                <a:gridCol w="3237129"/>
                <a:gridCol w="2934299"/>
                <a:gridCol w="1965476"/>
              </a:tblGrid>
              <a:tr h="4659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Название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Источник и содержание исходных данных</a:t>
                      </a:r>
                      <a:endParaRPr lang="ru-RU" sz="14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Назначение выходных данных</a:t>
                      </a:r>
                      <a:endParaRPr lang="ru-RU" sz="14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90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М1</a:t>
                      </a:r>
                      <a:endParaRPr lang="ru-RU" sz="14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Определение объемов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реконструкции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капитального ремонта,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реновации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строительства социального жилья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Запланированные объемы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финансирования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жилищных программ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В ГП «Жилище»</a:t>
                      </a:r>
                      <a:endParaRPr lang="ru-RU" sz="14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на вход блока 1</a:t>
                      </a:r>
                      <a:endParaRPr lang="ru-RU" sz="14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90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М2</a:t>
                      </a:r>
                      <a:endParaRPr lang="ru-RU" sz="14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Определение наличия земельных ресурсов под жилищное строительство</a:t>
                      </a:r>
                      <a:endParaRPr lang="ru-RU" sz="14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Наличие земельных ресурсов под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жилишное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строительство,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планируемое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их использование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в ГП «Жилище»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на вход блоков 1 и 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9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М3</a:t>
                      </a:r>
                      <a:endParaRPr lang="ru-RU" sz="14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Определение наличия строительных ресурсов</a:t>
                      </a:r>
                      <a:endParaRPr lang="ru-RU" sz="14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Наличие производственных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мощ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ностей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строительных ресурсов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в ГП «Жилище»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на вход блоков 1 и 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90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М4</a:t>
                      </a:r>
                      <a:endParaRPr lang="ru-RU" sz="14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Определение объема потенциального ипотечного предложения и господдержки</a:t>
                      </a:r>
                      <a:endParaRPr lang="ru-RU" sz="14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Состояние системы ИЖК и ее воз можности по предложению ипотеч ных кредитов</a:t>
                      </a:r>
                      <a:endParaRPr lang="ru-RU" sz="14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в программу развития ИЖК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на вход блока 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18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Мониторинг и исследование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состоя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ния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рынка жилья и определение «обусловленных» данных о рынке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Реестры объектов нового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строи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тельства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ЕГРП, базы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предложе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ния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жилья при различном соотношении спрос/предложение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Для анализа рынка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на вход блоков 5 и 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79512" y="245840"/>
            <a:ext cx="882047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Некоторые результаты апробации методики</a:t>
            </a:r>
          </a:p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Методика апробирована на примере прогнозирования развития рынка жилья Москвы на 2012-2016 годы.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связи с сохраняющейся неопределенностью ситуации в мировой (и соответственно в отечественной) экономике расчет выполнен для трех сценариев, отличающихся по макроэкономическим показателям: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1 (оптимистический) - сохранение текущего тренда развития рынка недвижимости, стабильный макроэкономический фон;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2 (пессимистический) - ухудшение макроэкономической ситуации с пиком обвала в 2014 году;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buClrTx/>
              <a:buSzTx/>
              <a:buFontTx/>
              <a:buChar char="•"/>
              <a:tabLst/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ценарий № 3 (реалистический) – стагнация в экономике, постепенное снижение макроэкономических параметров.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-315416"/>
            <a:ext cx="8964488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Постановка задачи создания методики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Неотъемлемым этапом методологии управления программами и проектами, в том числе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инвестиционно-строительными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является этап прогнозирования поведения и развития исследуемой системы.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Более 15 лет, вместе со становлением и развитием рынка недвижимости в России, предпринимаются более или менее удачные попытки создания и совершенствования методик его прогнозирования.  В основном усилия были направлены на прогнозирование динамики цен на жилье,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последние годы и на прогнозирование спроса. Однако, сложность рынка недвижимости как системы, многообразие связей между ее элементами и влияющими факторами затрудняли решение этой проблемы. 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настоящее время рынок становится все более упорядоченным, а его закономерности все глубже изучены и формализованы (чему в немалой степени способствовал кризис 2008-2012 года). Это позволило поставить и в первом приближении решить задачу создания методики комплексного прогнозирования развития локального рынка жилья (город, регион) по всем основным показателям (объем ввода, строительства, предложения, нового предложения, спроса, поглощения,  динамики цен) в их взаимосвязи.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Сценарии № 1 приняты максимальные значения макроэкономических параметров, содержащихся в  федеральных и региональных среднесрочных прогнозах.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Сценарии №2 принят вариант ухудшения макроэкономических параметров в 2-13 году со снижением темпов роста реальных располагаемых доходов населения.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Выходные показатели развития рынка жилья в Сценарии № 3 рассчитывались как средневзвешенные значения по первым двум сценариям, в связи с чем третий сценарий можно рассматривать как наиболее вероятный.</a:t>
            </a: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 учетом результатов развития ситуации в последние месяцы в стране (сохранение стабильного политического и экономического курса при раздутых социальных обязательствах государства) и в мире (наличие рисков для мировой экономики как по европейскому и американскому, так и по китайскому направлению), наша экспертная оценка вероятности реализации каждого из двух сценариев - 50%.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79512" y="188640"/>
            <a:ext cx="8820472" cy="300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вторичном рынке жилья Москвы, согласно Сценарию № 1, прогнозируется рост цен с 185,5 руб./кв. м в декабре 2011 года на 11-14% в год с выходом в декабре 2016 года на уровень 323,9 тыс. руб./кв. м.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Сценарию № 2 прогнозируется рост цен на 11% в 2012 году, снижение на 3% в 2013 году, далее снижение на 8-10% ежегодно до уровня в декабре 2016 года 155,1 тыс. руб./кв. м.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Наиболее вероятный сценарий – рост цен в 2012 году на 11%, в 2013 году – на 1,5%, далее незначительный рост цен (на 2-5% в год) до уровня в декабре 2016 года 239,5 тыс. руб./кв. м.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4" name="Object 3"/>
          <p:cNvGraphicFramePr>
            <a:graphicFrameLocks noChangeAspect="1"/>
          </p:cNvGraphicFramePr>
          <p:nvPr/>
        </p:nvGraphicFramePr>
        <p:xfrm>
          <a:off x="395536" y="3284984"/>
          <a:ext cx="8424936" cy="3384376"/>
        </p:xfrm>
        <a:graphic>
          <a:graphicData uri="http://schemas.openxmlformats.org/presentationml/2006/ole">
            <p:oleObj spid="_x0000_s44034" name="Диаграмма" r:id="rId3" imgW="6050376" imgH="2476428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79512" y="188640"/>
            <a:ext cx="8676456" cy="300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первичном рынке, согласно Сценарию № 1, прогнозируется рост цен с 208,0 руб./кв. м в декабре 2011 года на 11-14% в год с выходом в декабре 2016 года на уровень 364,4 тыс. руб./кв. м.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Сценарию № 2 прогнозируется рост цен на 11% в 2012 году, снижение на 3% в 2013 году, далее снижение на 8-10% ежегодно до уровня в декабре 2016 года 183,2 тыс. руб./кв. м.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Наиболее вероятный сценарий – рост цен в 2012 году на 11%, в 2013 году – стабильность цен (прирост около 1,5%), далее незначительный рост цен (на 2-5% в год) до уровня в декабре 2016 года 273,8 тыс. руб./кв. м.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82" name="Object 3"/>
          <p:cNvGraphicFramePr>
            <a:graphicFrameLocks noChangeAspect="1"/>
          </p:cNvGraphicFramePr>
          <p:nvPr/>
        </p:nvGraphicFramePr>
        <p:xfrm>
          <a:off x="179512" y="3212976"/>
          <a:ext cx="8784976" cy="3384376"/>
        </p:xfrm>
        <a:graphic>
          <a:graphicData uri="http://schemas.openxmlformats.org/presentationml/2006/ole">
            <p:oleObj spid="_x0000_s46082" name="Диаграмма" r:id="rId3" imgW="6050376" imgH="2415612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51520" y="188640"/>
            <a:ext cx="8676456" cy="2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Полученный результат прогнозирования наиболее вероятной динамики цен на рынке жилья Москвы подтверждается результатами прогнозирования наиболее вероятного соотношения спрос/предложение на рынке: в 2012 году - превышение спроса, в 2013-2014 году – равновесие, в последующие годы – превышение спроса над предложением.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Такая динамика соотношения спроса и предложения исчерпывающе объясняет результаты прогнозирования динамики цен на первичном рынке жилья Москвы - рост цен в 2012 году, стабильность в 2013 году, далее незначительное повышение цен.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6093296"/>
            <a:ext cx="71287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Источник: ООО </a:t>
            </a:r>
            <a:r>
              <a:rPr lang="en-US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Sternik</a:t>
            </a:r>
            <a:r>
              <a:rPr lang="en-US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Consulting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использованием данных АКЦ МИЭЛЬ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7108" name="Object 3"/>
          <p:cNvGraphicFramePr>
            <a:graphicFrameLocks noChangeAspect="1"/>
          </p:cNvGraphicFramePr>
          <p:nvPr/>
        </p:nvGraphicFramePr>
        <p:xfrm>
          <a:off x="374650" y="2852738"/>
          <a:ext cx="8339138" cy="3382962"/>
        </p:xfrm>
        <a:graphic>
          <a:graphicData uri="http://schemas.openxmlformats.org/presentationml/2006/ole">
            <p:oleObj spid="_x0000_s47108" name="Диаграмма" r:id="rId3" imgW="8374320" imgH="340614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51520" y="908720"/>
            <a:ext cx="8604448" cy="211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результаты апробации методики подтверждают ее работоспособность.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Вместе с тем, в дальнейшем предполагается совершенствование методики в направлении снятия целого ряда допущений и ограничений и доработки алгоритма модели.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500313" y="214313"/>
            <a:ext cx="3929062" cy="9286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413338"/>
            <a:ext cx="4572000" cy="298543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indent="450850"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Вопросы?</a:t>
            </a:r>
          </a:p>
          <a:p>
            <a:pPr indent="450850"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Sternik′s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450850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+7(495)795-71-58</a:t>
            </a:r>
          </a:p>
          <a:p>
            <a:pPr indent="450850"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gm_sternik@sterno.ru</a:t>
            </a:r>
            <a:endParaRPr 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373306"/>
            <a:ext cx="878497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 понятий (термины и определения), принятая в методике</a:t>
            </a:r>
            <a:endParaRPr lang="ru-RU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настоящей работе применяется следующая система понятий.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Городское многоквартирное жилье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– многоквартирные дома, предназначенные для проживания городского населения и размещенные в поселениях городского типа.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Коммерческое строительство  жилых домов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– строительство домов с финансированием из всех источников (включая бюджетные), квартиры в которых предназначены на продажу на открытом рынке.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Муниципальное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(социальное) строительство  жилых домов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– строительство домов с финансированием из бюджетных источников, квартиры в которых предназначены для бесплатного обеспечения населения, по программам переселения и иным региональным/ муниципальным программам и не предлагаются к продаже.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Дотируемое строительство жилых домов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- строительство домов с финансированием из бюджетных источников, квартиры в которых предназначены для льготного обеспечения по программам поддержки отдельных категорий населения (сертификаты, субсидии и др.).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25869"/>
            <a:ext cx="878497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Спрос-потребность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разность между желаемым и фактическим уровнем средней обеспеченности жильем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(удельный жилищный фонд)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городского населения в регионе.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Потребность города в жилье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суммарная количественная обеспеченность жителей города плюс объем некачественного, в т.ч. ветхого и выводимого жилого фонда.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Потенциальный платежеспособный спрос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объем жилья, который городское население предполагает приобрести на рынке в течение ближайших 3-5 лет за счет всех источников финансирования (собственные сбережения, кредиты, зачет имеющегося жилья, государственные сертификаты и т.д.).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Предъявленный платежеспособный спрос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объем жилья, которое городское население предполагает приобрести на рынке в ближайшие полгода-год при текущем уровне цен за счет всех источников финансирования, скорректированный на изменение склонности населения к расходованию сбережений с учетом изменения экономической ситуации в стране и регионе, степени недоверия к застройщикам, условий ипотечного кредитования, изменения уровня цен.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9512" y="219998"/>
            <a:ext cx="8712968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Удовлетворенный (реализованный) спрос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предъявленный в текущем году спрос, удовлетворенный в форме сделки, направленной на  приобретение прав требования на строящийся объект (по ФЗ-214 или иными практикуемыми способами) или приобретение прав собственности на построенное жилье, в т.ч. с использованием государственных субсидий. Приблизительно равен объему поглощения.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Фактический объем ввода жилья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год - количество домов (комплексов) и квартир и общая жилая площадь всех новостроек, сданных госкомиссии на конец года.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Потенциальный объем ввода жилья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количество квартир и общая жилая площадь всех новостроек, которые могут быть введены в эксплуатацию в прогнозируемом периоде с учетом максимальных возможностей строительного комплекса и без ограничений по спросу (финансированию).</a:t>
            </a:r>
          </a:p>
          <a:p>
            <a:pPr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Прогнозируемый объем ввода жилья в городе (регионе)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потенциальный объем ввода</a:t>
            </a: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прогнозируемом периоде, скорректированный с учетом возможностей жилищного финансирования – условий банковского кредитования, спроса государства (программы господдержки отдельных категорий населения, переселения из ветхого фонда и т.д.), предъявленного спроса населения.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79512" y="0"/>
            <a:ext cx="8748464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строительства жилья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количество домов (комплексов) и квартир и общая жилая площадь всех объектов незаконченного строительства (новостроек) на конец года.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Потенциальный объем строительства жилья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количество домов (комплексов) и квартир и общая жилая площадь всех объектов незаконченного строительства (новостроек) на период прогнозирования без учета ограничений по спросу. </a:t>
            </a:r>
          </a:p>
          <a:p>
            <a:pPr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Прогнозируемый объем строительства жилья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количество домов (комплексов) и квартир и общая жилая площадь всех объектов незаконченного строительства (новостроек) на период прогнозирования с учетом ограничений по спросу.</a:t>
            </a: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предложения жилья в новостройках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количество домов (комплексов) и квартир и общая жилая площадь новостроек, предлагаемых к продаже в течение квартала (года) на различных стадиях строительства.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Прогнозируемый объем предложения жилья в новостройках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количество домов (комплексов) и квартир и общая жилая площадь новостроек, предлагаемых к продаже в течение квартала (года) с учетом ограничений по спросу и поглощению.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Прогнозируемый объем поглощения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количество домов (комплексов) и квартир и общая жилая площадь новостроек, ушедших с рынка (проданных) в течение квартала (года) с учетом ограничений по спросу и предложению. Приблизительно соответствует объему удовлетворенного (реализованного) спроса.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7504" y="0"/>
            <a:ext cx="8820472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Методология (Основные методические положения)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Методика предназначена 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комплексного прогнозирования показателей локального рынка жилья: объемов ввода, строительства, предложения, спроса, поглощения площадей, уровня цен на локальном рынке жилья города (региона) на среднесрочный период (на глубину 3-5 лет).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Методика основана на использовании имитационной (пошаговой) блочно-модульной итерационной модели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обратными связями.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Имитационный тип модели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отражается в последовательном расчете всех показателей на глубину одного шага  (один календарный год) и использовании результатов расчета в качестве исходных данных на следующем шаге.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Итерационный характер модели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заключается в том, что на каждом шаге сначала рассчитываются 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предварительные значения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прогнозируемых показателей на текущий год по данным о состоянии рынка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соотношению спрос/предложение в конце предшествующего года,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 затем они в одной или более итерациях корректируются на основе последовательного уточнения прогноза состояния рынка и типа рынка в текущем году.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Блочно-модульная структура модели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подразумевает включение наряду с одноуровневыми блоками также автономных блоков-модулей, позволяющих при  необходимости рассчитывать исходные данные к основным блокам.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51520" y="188640"/>
            <a:ext cx="8712968" cy="558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Методика использует в качестве базовых исходных данных объявленные планы и прогнозы федеральных, региональных, муниципальных властей в части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макроэкономических параметров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отраслевых показателей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развития рынка недвижимости.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Возрастание роли государства в экономике, особенно в период кризиса, сопровождалось в последние годы повышенным вниманием к стратегическому и среднесрочному прогнозированию как на федеральном, так и на региональном и местном уровне. Параметры прогнозов развития экономики в целом и отдельных отраслей и сегментов становятся жестким ориентиром для всех руководителей и нацеливают их внимание на безусловное достижение заданного уровня.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Однако, в части параметров рынка недвижимости эти прогнозы недостаточно детализированы. Кроме того, недостаточная обоснованность прогнозов, сопровождаемая изменением внешних условий функционирования экономики и рынка недвижимости, приводит к их неожиданным и слишком частым корректировкам. Поэтому одной из особенностей разрабатываемой методики является, наряду с использованием официальных прогнозов в качестве предварительных ориентиров,  их детализация и проверка.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4683</TotalTime>
  <Words>4604</Words>
  <Application>Microsoft Office PowerPoint</Application>
  <PresentationFormat>Экран (4:3)</PresentationFormat>
  <Paragraphs>282</Paragraphs>
  <Slides>35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7" baseType="lpstr">
      <vt:lpstr>Тема Office</vt:lpstr>
      <vt:lpstr>Диаграмма</vt:lpstr>
      <vt:lpstr>Стерник Г.М. профессор кафедры управления проектами и программами РЭУ им. Г.В. Плеханова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 профессор кафедры управления проектами и программами РЭУ им. Г.В. Плеханова</dc:title>
  <dc:creator>Геннадий Моисеевич</dc:creator>
  <cp:lastModifiedBy>lenovo</cp:lastModifiedBy>
  <cp:revision>76</cp:revision>
  <dcterms:created xsi:type="dcterms:W3CDTF">2012-07-13T04:31:54Z</dcterms:created>
  <dcterms:modified xsi:type="dcterms:W3CDTF">2012-09-16T12:57:08Z</dcterms:modified>
</cp:coreProperties>
</file>