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56" r:id="rId16"/>
    <p:sldId id="278" r:id="rId17"/>
    <p:sldId id="279" r:id="rId18"/>
    <p:sldId id="280" r:id="rId19"/>
    <p:sldId id="281" r:id="rId20"/>
    <p:sldId id="282" r:id="rId21"/>
    <p:sldId id="276" r:id="rId22"/>
    <p:sldId id="277" r:id="rId23"/>
  </p:sldIdLst>
  <p:sldSz cx="9906000" cy="6858000" type="A4"/>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92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0"/>
    <p:restoredTop sz="84317" autoAdjust="0"/>
  </p:normalViewPr>
  <p:slideViewPr>
    <p:cSldViewPr snapToGrid="0" snapToObjects="1">
      <p:cViewPr>
        <p:scale>
          <a:sx n="100" d="100"/>
          <a:sy n="100" d="100"/>
        </p:scale>
        <p:origin x="-58" y="38"/>
      </p:cViewPr>
      <p:guideLst>
        <p:guide orient="horz" pos="2160"/>
        <p:guide pos="312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90D9C4-CA09-4121-B5E2-543F50E1A9E6}" type="datetimeFigureOut">
              <a:rPr lang="ru-RU" smtClean="0"/>
              <a:pPr/>
              <a:t>03.10.2016</a:t>
            </a:fld>
            <a:endParaRPr lang="ru-RU"/>
          </a:p>
        </p:txBody>
      </p:sp>
      <p:sp>
        <p:nvSpPr>
          <p:cNvPr id="4" name="Образ слайда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45584-E297-4E91-BB93-A86F57F2E54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Объем просроченной задолженности по ипотечным кредитам в первом полугодии 2016 года вырос на 36,4% (!) по сравнению с аналогичным периодом 2015-го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(эта тенденция наблюдается с конца 2014 года).</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Вывод новых объектов на рынок снизился на 12%.</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Ввод готового жилья в эксплуатацию также снизился. </a:t>
            </a:r>
          </a:p>
          <a:p>
            <a:r>
              <a:rPr lang="ru-RU" sz="1200" kern="1200" dirty="0" smtClean="0">
                <a:solidFill>
                  <a:schemeClr val="tx1"/>
                </a:solidFill>
                <a:latin typeface="+mn-lt"/>
                <a:ea typeface="+mn-ea"/>
                <a:cs typeface="+mn-cs"/>
              </a:rPr>
              <a:t>В </a:t>
            </a:r>
            <a:r>
              <a:rPr lang="en-US" sz="1200" kern="1200" dirty="0"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квартале на 11%, во втором на 14%, всего в первом полугодии </a:t>
            </a:r>
            <a:r>
              <a:rPr lang="ru-RU" sz="1200" kern="1200" dirty="0" smtClean="0">
                <a:solidFill>
                  <a:schemeClr val="tx1"/>
                </a:solidFill>
                <a:latin typeface="+mn-lt"/>
                <a:ea typeface="+mn-ea"/>
                <a:cs typeface="+mn-cs"/>
              </a:rPr>
              <a:t>на 12%. Причем основной объем ввода пришелся на </a:t>
            </a:r>
            <a:r>
              <a:rPr lang="en-US" sz="1200" kern="1200" dirty="0" smtClean="0">
                <a:solidFill>
                  <a:schemeClr val="tx1"/>
                </a:solidFill>
                <a:latin typeface="+mn-lt"/>
                <a:ea typeface="+mn-ea"/>
                <a:cs typeface="+mn-cs"/>
              </a:rPr>
              <a:t>I </a:t>
            </a:r>
            <a:r>
              <a:rPr lang="ru-RU" sz="1200" kern="1200" dirty="0" smtClean="0">
                <a:solidFill>
                  <a:schemeClr val="tx1"/>
                </a:solidFill>
                <a:latin typeface="+mn-lt"/>
                <a:ea typeface="+mn-ea"/>
                <a:cs typeface="+mn-cs"/>
              </a:rPr>
              <a:t>квартал 2016 года, во втором квартале количество введенных в эксплуатацию квартир резко упало.</a:t>
            </a:r>
          </a:p>
          <a:p>
            <a:r>
              <a:rPr lang="ru-RU" sz="1200" kern="1200" dirty="0" smtClean="0">
                <a:solidFill>
                  <a:schemeClr val="tx1"/>
                </a:solidFill>
                <a:latin typeface="+mn-lt"/>
                <a:ea typeface="+mn-ea"/>
                <a:cs typeface="+mn-cs"/>
              </a:rPr>
              <a:t>Всего с января по август, включительно, в Петербурге было введено в эксплуатацию приблизительно 31,3 тыс. квартир общей площадью порядка 1,45 млн. кв. м. В планах Смольного ввод по итогам года – около 3 млн. кв. м жилья. Отставание по темпам составляет уже более 10%. </a:t>
            </a:r>
            <a:r>
              <a:rPr lang="ru-RU" sz="1200" i="1" kern="1200" dirty="0" smtClean="0">
                <a:solidFill>
                  <a:schemeClr val="tx1"/>
                </a:solidFill>
                <a:latin typeface="+mn-lt"/>
                <a:ea typeface="+mn-ea"/>
                <a:cs typeface="+mn-cs"/>
              </a:rPr>
              <a:t>(</a:t>
            </a:r>
            <a:r>
              <a:rPr lang="ru-RU" sz="1200" i="1" kern="1200" dirty="0" err="1" smtClean="0">
                <a:solidFill>
                  <a:schemeClr val="tx1"/>
                </a:solidFill>
                <a:latin typeface="+mn-lt"/>
                <a:ea typeface="+mn-ea"/>
                <a:cs typeface="+mn-cs"/>
              </a:rPr>
              <a:t>bn.ru</a:t>
            </a:r>
            <a:r>
              <a:rPr lang="ru-RU" sz="1200" i="1"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Итоги 1 полугодия показывают, что на рынке </a:t>
            </a:r>
            <a:r>
              <a:rPr lang="ru-RU" sz="1200" b="0" kern="1200" dirty="0" smtClean="0">
                <a:solidFill>
                  <a:schemeClr val="tx1"/>
                </a:solidFill>
                <a:latin typeface="+mn-lt"/>
                <a:ea typeface="+mn-ea"/>
                <a:cs typeface="+mn-cs"/>
              </a:rPr>
              <a:t>недвижимости сейчас некое плато, которое ряд аналитиков и почти все чиновники воспринимают как определенную стабилизацию, предваряющую выход из кризиса.</a:t>
            </a:r>
          </a:p>
          <a:p>
            <a:r>
              <a:rPr lang="ru-RU" sz="1200" b="0" kern="1200" dirty="0" smtClean="0">
                <a:solidFill>
                  <a:schemeClr val="tx1"/>
                </a:solidFill>
                <a:latin typeface="+mn-lt"/>
                <a:ea typeface="+mn-ea"/>
                <a:cs typeface="+mn-cs"/>
              </a:rPr>
              <a:t>Но при внимательном рассмотрении становится ясно, что рост продаж обусловлен исключительно итогами 1 квартала, когда был бум спроса, вызванный ожиданием отмены ипотеки с господдержкой и провальными результатами 2015 года, как базы для сравнения.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Нынешнее затишье в продажах скорее всего завершится к октябрю, и мы увидим осеннее возобновление спроса, но нет причин говорить о том, что это будет устойчивый тренд вверх и выход из стагнации. Экономика стремительно загибается, денег у населения все меньше, потребительские ожидания и ожидания бизнеса не радужные.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Каковы прогнозы на конец</a:t>
            </a:r>
            <a:r>
              <a:rPr lang="ru-RU" sz="1200" kern="1200" baseline="0" dirty="0" smtClean="0">
                <a:solidFill>
                  <a:schemeClr val="tx1"/>
                </a:solidFill>
                <a:latin typeface="+mn-lt"/>
                <a:ea typeface="+mn-ea"/>
                <a:cs typeface="+mn-cs"/>
              </a:rPr>
              <a:t> 2016 года?</a:t>
            </a:r>
            <a:endParaRPr lang="ru-RU"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 итогам всего 2016 года мы увидим аналогичные 2015 году объемы продаж как в деньгах, так и в кв.м.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Ввод новых объектов в эксплуатацию в 2016 году будет примерно на уровне 2015-го, порядка 3 млн.кв. м., с трендом в сторону снижения.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Потому что в 2016 году сдаются те многочисленные проекты, которые радостно запускались на гребне ажиотажного спроса 2014 года.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Тенденция сокращения объемов вывода новых объектов на рынок стала слишком явной.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Застройщики очень аккуратно запускают новые корпуса  в существующих крупных проектах, а также небольшие проекты точечной застройки, и почти не начинают осваивать  новые </a:t>
            </a:r>
            <a:r>
              <a:rPr lang="ru-RU" sz="1200" kern="1200" dirty="0" err="1" smtClean="0">
                <a:solidFill>
                  <a:schemeClr val="tx1"/>
                </a:solidFill>
                <a:latin typeface="+mn-lt"/>
                <a:ea typeface="+mn-ea"/>
                <a:cs typeface="+mn-cs"/>
              </a:rPr>
              <a:t>КОТы</a:t>
            </a:r>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Из года в год растет строительная себестоимость и количество дополнительных затрат, которые неуклонно перекладываются на плечи застройщиков в виде дорог, социальной инфраструктуры и пр.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Поэтому возможностей для снижения цены, которая сейчас в целом по рынку балансирует где-то  на грани себестоимости плюс  5-10%, нет!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Себестоимость продолжит и дальше расти, что будет давить на цену жилья снизу.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Мое ожидание – до конца 2016 года всплеска цены не будет, может быть небольшое повышение в пределах 3-5%.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По итогам 2017 года будет аналогичная ситуация: скорее мы увидим тенденцию к плавному росту цены на сворачивающихся объемах. И рост этот будет в пределах инфляции: 5-7% в рублях.</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Наблюдаются следы инвестиционной активности:  появляется интерес к земельным участкам со стороны различных структур – как региональных, так и питерских непрофильных  инвесторов.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Кто-то продает, кто-то покупает. Эту активность можно принять за начало оживления рынка. На самом деле - это как раз симптом кризиса: метания внутри непрогнозируемой ситуации в попытке оказаться в правильном месте с правильными активами на руках. Как-то «припарковать» деньги, потому что в производство или новый бизнес вкладывать рискованно.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Сделки, которые сейчас происходят, являются побочным результатом кризиса, но  не признаком здоровой активности.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kern="1200" dirty="0" smtClean="0">
                <a:solidFill>
                  <a:schemeClr val="tx1"/>
                </a:solidFill>
                <a:latin typeface="+mn-lt"/>
                <a:ea typeface="+mn-ea"/>
                <a:cs typeface="+mn-cs"/>
              </a:rPr>
              <a:t>Что происходит СЕЙЧАС</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ru-RU" sz="1200" b="0" kern="1200" dirty="0" smtClean="0">
                <a:solidFill>
                  <a:schemeClr val="tx1"/>
                </a:solidFill>
                <a:latin typeface="+mn-lt"/>
                <a:ea typeface="+mn-ea"/>
                <a:cs typeface="+mn-cs"/>
              </a:rPr>
              <a:t> Каков прогноз на БУДУЩЕЕ?   Некоторые выводы можно сделать по итогам </a:t>
            </a:r>
            <a:r>
              <a:rPr lang="en-US" sz="1200" b="0" kern="1200" dirty="0" smtClean="0">
                <a:solidFill>
                  <a:schemeClr val="tx1"/>
                </a:solidFill>
                <a:latin typeface="+mn-lt"/>
                <a:ea typeface="+mn-ea"/>
                <a:cs typeface="+mn-cs"/>
              </a:rPr>
              <a:t>I</a:t>
            </a:r>
            <a:r>
              <a:rPr lang="ru-RU" sz="1200" b="0" kern="1200" dirty="0" smtClean="0">
                <a:solidFill>
                  <a:schemeClr val="tx1"/>
                </a:solidFill>
                <a:latin typeface="+mn-lt"/>
                <a:ea typeface="+mn-ea"/>
                <a:cs typeface="+mn-cs"/>
              </a:rPr>
              <a:t> полугодия.</a:t>
            </a:r>
            <a:endParaRPr lang="ru-RU" b="0"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Полтора года назад в сфере проектного финансирования строительства произошла практически полная заморозка. Было остановлено не только рассмотрение новых кредитов, но даже выдача очередных траншей по уже действующим. Казалось бы, сейчас ситуация потихоньку оттаивает. Но условия взаимодействия, которые сегодня предлагаются застройщикам,  очень жесткие. Банки серьезнейшим образом хеджируют свои риски путем выставления повышенных требований к обеспечению кредитов, к залоговой массе. Поэтому в чистом виде проектного финансирования, когда залогом является сам проект, по-прежнему нет. Все банки требуют дополнительного обеспечения в виде иных залогов, не связанных с самим проектом.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Таким образом, объемы продаж в 2015 и 2016 годах будут сопоставимы, объемы ввода будут сопоставимы, а объемы вывода на рынок новых проектов в 2016 году будут (в кв.м.) на 20% меньше, чем в 2015, также как в 2015 они были на 20% меньше по сравнению с 2014.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Мы видим неуклонное снижение количества </a:t>
            </a:r>
            <a:r>
              <a:rPr lang="ru-RU" sz="1200" b="0" kern="1200" dirty="0" smtClean="0">
                <a:solidFill>
                  <a:schemeClr val="tx1"/>
                </a:solidFill>
                <a:latin typeface="+mn-lt"/>
                <a:ea typeface="+mn-ea"/>
                <a:cs typeface="+mn-cs"/>
              </a:rPr>
              <a:t>новых объектов, запускаемых на рынок, что уже приводит к  сворачиванию его объемов.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Но платежеспособный спрос также снижается, поэтому в 2017-2018 годах мы увидим некую сбалансированную картину, когда объем рынка свернется примерно в 2 раза и вступит в гармоничные отношения со спросом. Было порядка 5-6 млн. кв.м. в строительстве и продаже, будет порядка 3 млн.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Можно долго спорить о том, закончился кризис или нет. И кризис</a:t>
            </a:r>
            <a:r>
              <a:rPr lang="ru-RU" sz="1200" kern="1200" baseline="0" dirty="0" smtClean="0">
                <a:solidFill>
                  <a:schemeClr val="tx1"/>
                </a:solidFill>
                <a:latin typeface="+mn-lt"/>
                <a:ea typeface="+mn-ea"/>
                <a:cs typeface="+mn-cs"/>
              </a:rPr>
              <a:t> ли это был? Но все те факты, которые я привел выше, говорят о том, что т</a:t>
            </a:r>
            <a:r>
              <a:rPr lang="ru-RU" sz="1200" kern="1200" dirty="0" smtClean="0">
                <a:solidFill>
                  <a:schemeClr val="tx1"/>
                </a:solidFill>
                <a:latin typeface="+mn-lt"/>
                <a:ea typeface="+mn-ea"/>
                <a:cs typeface="+mn-cs"/>
              </a:rPr>
              <a:t>а точка, где мы оказались сегодня, стала нашей новой реальностью. Мир стал другим, мы стали другими и рынок стал другим и останется таким на протяжении еще как минимум 5-7 лет.</a:t>
            </a:r>
          </a:p>
          <a:p>
            <a:r>
              <a:rPr lang="ru-RU" sz="1200" kern="1200" dirty="0" smtClean="0">
                <a:solidFill>
                  <a:schemeClr val="tx1"/>
                </a:solidFill>
                <a:latin typeface="+mn-lt"/>
                <a:ea typeface="+mn-ea"/>
                <a:cs typeface="+mn-cs"/>
              </a:rPr>
              <a:t>Но все его игроки уже привыкли к существующим объемам и масштабам. Развернуты мощности не только девелоперов, строительных компаний и подрядчиков, но и мощности всей инфраструктуры, которая разрослась вокруг таких объемов. Начиная от непосредственно строителей и заканчивая рекламными агентствами, транспортными компаниями и эксплуатационными службами. И двукратное снижение объемов строительного рынка повлечет за собой сокращение объемов многих отраслей бизнеса, череду банкротств и поглощений… Все эти события уже начались, и мы их наблюдаем в режиме реального времени.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22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Объем продаж  вырос на 25% по сравнению с </a:t>
            </a:r>
            <a:r>
              <a:rPr lang="en-US" sz="1200" kern="1200" dirty="0" smtClean="0">
                <a:solidFill>
                  <a:schemeClr val="tx1"/>
                </a:solidFill>
                <a:latin typeface="+mn-lt"/>
                <a:ea typeface="+mn-ea"/>
                <a:cs typeface="+mn-cs"/>
              </a:rPr>
              <a:t>I</a:t>
            </a:r>
            <a:r>
              <a:rPr lang="ru-RU" sz="1200" kern="1200" dirty="0" smtClean="0">
                <a:solidFill>
                  <a:schemeClr val="tx1"/>
                </a:solidFill>
                <a:latin typeface="+mn-lt"/>
                <a:ea typeface="+mn-ea"/>
                <a:cs typeface="+mn-cs"/>
              </a:rPr>
              <a:t> полугодием 2015 года.</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Объем  выданных ипотечных кредитов вырос на 44% по сравнению с </a:t>
            </a:r>
            <a:r>
              <a:rPr lang="en-US" sz="1200" kern="1200" dirty="0" smtClean="0">
                <a:solidFill>
                  <a:schemeClr val="tx1"/>
                </a:solidFill>
                <a:latin typeface="+mn-lt"/>
                <a:ea typeface="+mn-ea"/>
                <a:cs typeface="+mn-cs"/>
              </a:rPr>
              <a:t>I</a:t>
            </a:r>
            <a:r>
              <a:rPr lang="ru-RU" sz="1200" kern="1200" dirty="0" smtClean="0">
                <a:solidFill>
                  <a:schemeClr val="tx1"/>
                </a:solidFill>
                <a:latin typeface="+mn-lt"/>
                <a:ea typeface="+mn-ea"/>
                <a:cs typeface="+mn-cs"/>
              </a:rPr>
              <a:t> полугодием 2015 года.</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Средняя стоимость м</a:t>
            </a:r>
            <a:r>
              <a:rPr lang="ru-RU" sz="1200" b="0" kern="1200" baseline="30000" dirty="0" smtClean="0">
                <a:solidFill>
                  <a:schemeClr val="tx1"/>
                </a:solidFill>
                <a:latin typeface="+mn-lt"/>
                <a:ea typeface="+mn-ea"/>
                <a:cs typeface="+mn-cs"/>
              </a:rPr>
              <a:t>2</a:t>
            </a:r>
            <a:r>
              <a:rPr lang="ru-RU" sz="1200" b="0" kern="1200" dirty="0" smtClean="0">
                <a:solidFill>
                  <a:schemeClr val="tx1"/>
                </a:solidFill>
                <a:latin typeface="+mn-lt"/>
                <a:ea typeface="+mn-ea"/>
                <a:cs typeface="+mn-cs"/>
              </a:rPr>
              <a:t> осталась практически неизменной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(в классах эконом и комфорт произошло </a:t>
            </a:r>
            <a:r>
              <a:rPr lang="ru-RU" sz="1200" b="0" kern="1200" dirty="0" smtClean="0">
                <a:solidFill>
                  <a:srgbClr val="FF0000"/>
                </a:solidFill>
                <a:latin typeface="+mn-lt"/>
                <a:ea typeface="+mn-ea"/>
                <a:cs typeface="+mn-cs"/>
              </a:rPr>
              <a:t>снижение в пределах 1-2</a:t>
            </a:r>
            <a:r>
              <a:rPr lang="ru-RU" sz="1200" b="0" kern="1200" dirty="0" smtClean="0">
                <a:solidFill>
                  <a:schemeClr val="tx1"/>
                </a:solidFill>
                <a:latin typeface="+mn-lt"/>
                <a:ea typeface="+mn-ea"/>
                <a:cs typeface="+mn-cs"/>
              </a:rPr>
              <a:t>%, в классах бизнес и элит - рост в пределах 5-9%)</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Доля ипотечных сделок в общем объеме продаж составила 58%</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УРА!!! Кризис закончился! – потому что статистика, казалось бы, свидетельствует об этом. Но что же происходит на самом деле? Посмотрим более внимательно.</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Чем обусловлен рост объемов продаж в 2016 году по сравнению с 2015? </a:t>
            </a:r>
          </a:p>
          <a:p>
            <a:endParaRPr lang="ru-RU" sz="1200" b="0"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Исключительно итогами </a:t>
            </a:r>
            <a:r>
              <a:rPr lang="en-US" sz="1200" b="0" kern="1200" dirty="0" smtClean="0">
                <a:solidFill>
                  <a:schemeClr val="tx1"/>
                </a:solidFill>
                <a:latin typeface="+mn-lt"/>
                <a:ea typeface="+mn-ea"/>
                <a:cs typeface="+mn-cs"/>
              </a:rPr>
              <a:t>I </a:t>
            </a:r>
            <a:r>
              <a:rPr lang="ru-RU" sz="1200" b="0" kern="1200" dirty="0" smtClean="0">
                <a:solidFill>
                  <a:schemeClr val="tx1"/>
                </a:solidFill>
                <a:latin typeface="+mn-lt"/>
                <a:ea typeface="+mn-ea"/>
                <a:cs typeface="+mn-cs"/>
              </a:rPr>
              <a:t>квартала, когда наблюдался бум продаж, вызванный окончанием первого витка программы господдержки ипотечного кредитования. Их пик пришелся на февраль. </a:t>
            </a:r>
          </a:p>
          <a:p>
            <a:r>
              <a:rPr lang="ru-RU" sz="1200" b="0" kern="1200" dirty="0" smtClean="0">
                <a:solidFill>
                  <a:schemeClr val="tx1"/>
                </a:solidFill>
                <a:latin typeface="+mn-lt"/>
                <a:ea typeface="+mn-ea"/>
                <a:cs typeface="+mn-cs"/>
              </a:rPr>
              <a:t>Во </a:t>
            </a:r>
            <a:r>
              <a:rPr lang="en-US" sz="1200" b="0" kern="1200" dirty="0" smtClean="0">
                <a:solidFill>
                  <a:schemeClr val="tx1"/>
                </a:solidFill>
                <a:latin typeface="+mn-lt"/>
                <a:ea typeface="+mn-ea"/>
                <a:cs typeface="+mn-cs"/>
              </a:rPr>
              <a:t>II </a:t>
            </a:r>
            <a:r>
              <a:rPr lang="ru-RU" sz="1200" b="0" kern="1200" dirty="0" smtClean="0">
                <a:solidFill>
                  <a:schemeClr val="tx1"/>
                </a:solidFill>
                <a:latin typeface="+mn-lt"/>
                <a:ea typeface="+mn-ea"/>
                <a:cs typeface="+mn-cs"/>
              </a:rPr>
              <a:t>кв. объемы продаж просели на 15,6% по сравнению с первым.</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Чем еще </a:t>
            </a:r>
            <a:r>
              <a:rPr lang="ru-RU" sz="1200" kern="1200" dirty="0" smtClean="0">
                <a:solidFill>
                  <a:schemeClr val="tx1"/>
                </a:solidFill>
                <a:latin typeface="+mn-lt"/>
                <a:ea typeface="+mn-ea"/>
                <a:cs typeface="+mn-cs"/>
              </a:rPr>
              <a:t>обусловлен рост объемов продаж в 2016 году по сравнению с 2015? </a:t>
            </a:r>
          </a:p>
          <a:p>
            <a:r>
              <a:rPr lang="ru-RU" sz="1200" b="1" kern="1200" dirty="0" smtClean="0">
                <a:solidFill>
                  <a:schemeClr val="tx1"/>
                </a:solidFill>
                <a:latin typeface="+mn-lt"/>
                <a:ea typeface="+mn-ea"/>
                <a:cs typeface="+mn-cs"/>
              </a:rPr>
              <a:t>Низкой базой сравнения, поскольку 1 квартал  2015 года был провальным </a:t>
            </a:r>
            <a:r>
              <a:rPr lang="ru-RU" sz="1200" kern="1200" dirty="0" smtClean="0">
                <a:solidFill>
                  <a:schemeClr val="tx1"/>
                </a:solidFill>
                <a:latin typeface="+mn-lt"/>
                <a:ea typeface="+mn-ea"/>
                <a:cs typeface="+mn-cs"/>
              </a:rPr>
              <a:t>– падение объемов продаж составило ~40% по отношению к 2014 году. </a:t>
            </a:r>
          </a:p>
          <a:p>
            <a:r>
              <a:rPr lang="ru-RU" sz="1200" b="1" kern="1200" dirty="0" smtClean="0">
                <a:solidFill>
                  <a:schemeClr val="tx1"/>
                </a:solidFill>
                <a:latin typeface="+mn-lt"/>
                <a:ea typeface="+mn-ea"/>
                <a:cs typeface="+mn-cs"/>
              </a:rPr>
              <a:t>Вторые кварталы 2015 и 2016 годов </a:t>
            </a:r>
            <a:r>
              <a:rPr lang="ru-RU" sz="1200" kern="1200" dirty="0" smtClean="0">
                <a:solidFill>
                  <a:schemeClr val="tx1"/>
                </a:solidFill>
                <a:latin typeface="+mn-lt"/>
                <a:ea typeface="+mn-ea"/>
                <a:cs typeface="+mn-cs"/>
              </a:rPr>
              <a:t>различаются уже намного меньше. </a:t>
            </a:r>
          </a:p>
          <a:p>
            <a:endParaRPr lang="ru-RU" dirty="0"/>
          </a:p>
        </p:txBody>
      </p:sp>
      <p:sp>
        <p:nvSpPr>
          <p:cNvPr id="4" name="Номер слайда 3"/>
          <p:cNvSpPr>
            <a:spLocks noGrp="1"/>
          </p:cNvSpPr>
          <p:nvPr>
            <p:ph type="sldNum" sz="quarter" idx="10"/>
          </p:nvPr>
        </p:nvSpPr>
        <p:spPr/>
        <p:txBody>
          <a:bodyPr/>
          <a:lstStyle/>
          <a:p>
            <a:fld id="{29C45584-E297-4E91-BB93-A86F57F2E542}"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Образец заголовка</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Образец подзаголовка</a:t>
            </a:r>
            <a:endParaRPr lang="en-US" dirty="0"/>
          </a:p>
        </p:txBody>
      </p:sp>
      <p:sp>
        <p:nvSpPr>
          <p:cNvPr id="4" name="Date Placeholder 3"/>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156687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614928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Образец заголовка</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142024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dirty="0"/>
          </a:p>
        </p:txBody>
      </p:sp>
      <p:sp>
        <p:nvSpPr>
          <p:cNvPr id="3" name="Content Placeholder 2"/>
          <p:cNvSpPr>
            <a:spLocks noGrp="1"/>
          </p:cNvSpPr>
          <p:nvPr>
            <p:ph idx="1"/>
          </p:nvPr>
        </p:nvSpPr>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203436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smtClean="0"/>
              <a:t>Образец заголовка</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Образец текста</a:t>
            </a:r>
          </a:p>
        </p:txBody>
      </p:sp>
      <p:sp>
        <p:nvSpPr>
          <p:cNvPr id="4" name="Date Placeholder 3"/>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154174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5" name="Date Placeholder 4"/>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623926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smtClean="0"/>
              <a:t>Образец заголовка</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4" name="Content Placeholder 3"/>
          <p:cNvSpPr>
            <a:spLocks noGrp="1"/>
          </p:cNvSpPr>
          <p:nvPr>
            <p:ph sz="half" idx="2"/>
          </p:nvPr>
        </p:nvSpPr>
        <p:spPr>
          <a:xfrm>
            <a:off x="682329" y="2505075"/>
            <a:ext cx="4190702" cy="3684588"/>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7" name="Date Placeholder 6"/>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163936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dirty="0"/>
          </a:p>
        </p:txBody>
      </p:sp>
      <p:sp>
        <p:nvSpPr>
          <p:cNvPr id="3" name="Date Placeholder 2"/>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55169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166169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Образец заголовка</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Образец текста</a:t>
            </a:r>
          </a:p>
        </p:txBody>
      </p:sp>
      <p:sp>
        <p:nvSpPr>
          <p:cNvPr id="5" name="Date Placeholder 4"/>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97792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Образец заголовка</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Чтобы добавить рисунок, перетащите его на заполнитель или щелкните значок</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Образец текста</a:t>
            </a:r>
          </a:p>
        </p:txBody>
      </p:sp>
      <p:sp>
        <p:nvSpPr>
          <p:cNvPr id="5" name="Date Placeholder 4"/>
          <p:cNvSpPr>
            <a:spLocks noGrp="1"/>
          </p:cNvSpPr>
          <p:nvPr>
            <p:ph type="dt" sz="half" idx="10"/>
          </p:nvPr>
        </p:nvSpPr>
        <p:spPr/>
        <p:txBody>
          <a:bodyPr/>
          <a:lstStyle/>
          <a:p>
            <a:fld id="{1842C585-7573-F445-988C-09BCFE2B314D}" type="datetimeFigureOut">
              <a:rPr lang="ru-RU" smtClean="0"/>
              <a:pPr/>
              <a:t>03.10.2016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770381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Образец заголовка</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2C585-7573-F445-988C-09BCFE2B314D}" type="datetimeFigureOut">
              <a:rPr lang="ru-RU" smtClean="0"/>
              <a:pPr/>
              <a:t>03.10.2016</a:t>
            </a:fld>
            <a:endParaRPr lang="ru-RU"/>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5B4D0-A88D-5D4B-B5AA-73DCAF209C4E}" type="slidenum">
              <a:rPr lang="ru-RU" smtClean="0"/>
              <a:pPr/>
              <a:t>‹#›</a:t>
            </a:fld>
            <a:endParaRPr lang="ru-RU"/>
          </a:p>
        </p:txBody>
      </p:sp>
    </p:spTree>
    <p:extLst>
      <p:ext uri="{BB962C8B-B14F-4D97-AF65-F5344CB8AC3E}">
        <p14:creationId xmlns:p14="http://schemas.microsoft.com/office/powerpoint/2010/main" xmlns="" val="1773840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4"/>
          </a:xfrm>
          <a:prstGeom prst="rect">
            <a:avLst/>
          </a:prstGeom>
        </p:spPr>
      </p:pic>
    </p:spTree>
    <p:extLst>
      <p:ext uri="{BB962C8B-B14F-4D97-AF65-F5344CB8AC3E}">
        <p14:creationId xmlns:p14="http://schemas.microsoft.com/office/powerpoint/2010/main" xmlns="" val="6870669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3"/>
          </a:xfrm>
          <a:prstGeom prst="rect">
            <a:avLst/>
          </a:prstGeom>
        </p:spPr>
      </p:pic>
    </p:spTree>
    <p:extLst>
      <p:ext uri="{BB962C8B-B14F-4D97-AF65-F5344CB8AC3E}">
        <p14:creationId xmlns:p14="http://schemas.microsoft.com/office/powerpoint/2010/main" xmlns="" val="17607604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4"/>
          </a:xfrm>
          <a:prstGeom prst="rect">
            <a:avLst/>
          </a:prstGeom>
        </p:spPr>
      </p:pic>
    </p:spTree>
    <p:extLst>
      <p:ext uri="{BB962C8B-B14F-4D97-AF65-F5344CB8AC3E}">
        <p14:creationId xmlns:p14="http://schemas.microsoft.com/office/powerpoint/2010/main" xmlns="" val="997273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4"/>
          </a:xfrm>
          <a:prstGeom prst="rect">
            <a:avLst/>
          </a:prstGeom>
        </p:spPr>
      </p:pic>
    </p:spTree>
    <p:extLst>
      <p:ext uri="{BB962C8B-B14F-4D97-AF65-F5344CB8AC3E}">
        <p14:creationId xmlns:p14="http://schemas.microsoft.com/office/powerpoint/2010/main" xmlns="" val="2276865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4"/>
          </a:xfrm>
          <a:prstGeom prst="rect">
            <a:avLst/>
          </a:prstGeom>
        </p:spPr>
      </p:pic>
    </p:spTree>
    <p:extLst>
      <p:ext uri="{BB962C8B-B14F-4D97-AF65-F5344CB8AC3E}">
        <p14:creationId xmlns:p14="http://schemas.microsoft.com/office/powerpoint/2010/main" xmlns="" val="2405080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1" cy="7001653"/>
          </a:xfrm>
          <a:prstGeom prst="rect">
            <a:avLst/>
          </a:prstGeom>
        </p:spPr>
      </p:pic>
    </p:spTree>
    <p:extLst>
      <p:ext uri="{BB962C8B-B14F-4D97-AF65-F5344CB8AC3E}">
        <p14:creationId xmlns:p14="http://schemas.microsoft.com/office/powerpoint/2010/main" xmlns="" val="14134818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3"/>
          </a:xfrm>
          <a:prstGeom prst="rect">
            <a:avLst/>
          </a:prstGeom>
        </p:spPr>
      </p:pic>
    </p:spTree>
    <p:extLst>
      <p:ext uri="{BB962C8B-B14F-4D97-AF65-F5344CB8AC3E}">
        <p14:creationId xmlns:p14="http://schemas.microsoft.com/office/powerpoint/2010/main" xmlns="" val="17921138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1" cy="7001653"/>
          </a:xfrm>
          <a:prstGeom prst="rect">
            <a:avLst/>
          </a:prstGeom>
        </p:spPr>
      </p:pic>
    </p:spTree>
    <p:extLst>
      <p:ext uri="{BB962C8B-B14F-4D97-AF65-F5344CB8AC3E}">
        <p14:creationId xmlns:p14="http://schemas.microsoft.com/office/powerpoint/2010/main" xmlns="" val="6562930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1" cy="7001652"/>
          </a:xfrm>
          <a:prstGeom prst="rect">
            <a:avLst/>
          </a:prstGeom>
        </p:spPr>
      </p:pic>
    </p:spTree>
    <p:extLst>
      <p:ext uri="{BB962C8B-B14F-4D97-AF65-F5344CB8AC3E}">
        <p14:creationId xmlns:p14="http://schemas.microsoft.com/office/powerpoint/2010/main" xmlns="" val="21225737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71827"/>
            <a:ext cx="9903949" cy="7001652"/>
          </a:xfrm>
          <a:prstGeom prst="rect">
            <a:avLst/>
          </a:prstGeom>
        </p:spPr>
      </p:pic>
    </p:spTree>
    <p:extLst>
      <p:ext uri="{BB962C8B-B14F-4D97-AF65-F5344CB8AC3E}">
        <p14:creationId xmlns:p14="http://schemas.microsoft.com/office/powerpoint/2010/main" xmlns="" val="16811840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71827"/>
            <a:ext cx="9903949" cy="7001651"/>
          </a:xfrm>
          <a:prstGeom prst="rect">
            <a:avLst/>
          </a:prstGeom>
        </p:spPr>
      </p:pic>
    </p:spTree>
    <p:extLst>
      <p:ext uri="{BB962C8B-B14F-4D97-AF65-F5344CB8AC3E}">
        <p14:creationId xmlns:p14="http://schemas.microsoft.com/office/powerpoint/2010/main" xmlns="" val="14644876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73" y="-74141"/>
            <a:ext cx="9910498" cy="7006282"/>
          </a:xfrm>
          <a:prstGeom prst="rect">
            <a:avLst/>
          </a:prstGeom>
        </p:spPr>
      </p:pic>
    </p:spTree>
    <p:extLst>
      <p:ext uri="{BB962C8B-B14F-4D97-AF65-F5344CB8AC3E}">
        <p14:creationId xmlns:p14="http://schemas.microsoft.com/office/powerpoint/2010/main" xmlns="" val="3434791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71827"/>
            <a:ext cx="9903948" cy="7001651"/>
          </a:xfrm>
          <a:prstGeom prst="rect">
            <a:avLst/>
          </a:prstGeom>
        </p:spPr>
      </p:pic>
    </p:spTree>
    <p:extLst>
      <p:ext uri="{BB962C8B-B14F-4D97-AF65-F5344CB8AC3E}">
        <p14:creationId xmlns:p14="http://schemas.microsoft.com/office/powerpoint/2010/main" xmlns="" val="11982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012" y="-80319"/>
            <a:ext cx="9927976" cy="7018638"/>
          </a:xfrm>
          <a:prstGeom prst="rect">
            <a:avLst/>
          </a:prstGeom>
        </p:spPr>
      </p:pic>
    </p:spTree>
    <p:extLst>
      <p:ext uri="{BB962C8B-B14F-4D97-AF65-F5344CB8AC3E}">
        <p14:creationId xmlns:p14="http://schemas.microsoft.com/office/powerpoint/2010/main" xmlns="" val="13190199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1" cy="7001653"/>
          </a:xfrm>
          <a:prstGeom prst="rect">
            <a:avLst/>
          </a:prstGeom>
        </p:spPr>
      </p:pic>
    </p:spTree>
    <p:extLst>
      <p:ext uri="{BB962C8B-B14F-4D97-AF65-F5344CB8AC3E}">
        <p14:creationId xmlns:p14="http://schemas.microsoft.com/office/powerpoint/2010/main" xmlns="" val="19006285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74" y="-74141"/>
            <a:ext cx="9910500" cy="7006282"/>
          </a:xfrm>
          <a:prstGeom prst="rect">
            <a:avLst/>
          </a:prstGeom>
        </p:spPr>
      </p:pic>
    </p:spTree>
    <p:extLst>
      <p:ext uri="{BB962C8B-B14F-4D97-AF65-F5344CB8AC3E}">
        <p14:creationId xmlns:p14="http://schemas.microsoft.com/office/powerpoint/2010/main" xmlns="" val="5748866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3"/>
          </a:xfrm>
          <a:prstGeom prst="rect">
            <a:avLst/>
          </a:prstGeom>
        </p:spPr>
      </p:pic>
    </p:spTree>
    <p:extLst>
      <p:ext uri="{BB962C8B-B14F-4D97-AF65-F5344CB8AC3E}">
        <p14:creationId xmlns:p14="http://schemas.microsoft.com/office/powerpoint/2010/main" xmlns="" val="5205874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4"/>
          </a:xfrm>
          <a:prstGeom prst="rect">
            <a:avLst/>
          </a:prstGeom>
        </p:spPr>
      </p:pic>
    </p:spTree>
    <p:extLst>
      <p:ext uri="{BB962C8B-B14F-4D97-AF65-F5344CB8AC3E}">
        <p14:creationId xmlns:p14="http://schemas.microsoft.com/office/powerpoint/2010/main" xmlns="" val="5362504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4"/>
          </a:xfrm>
          <a:prstGeom prst="rect">
            <a:avLst/>
          </a:prstGeom>
        </p:spPr>
      </p:pic>
    </p:spTree>
    <p:extLst>
      <p:ext uri="{BB962C8B-B14F-4D97-AF65-F5344CB8AC3E}">
        <p14:creationId xmlns:p14="http://schemas.microsoft.com/office/powerpoint/2010/main" xmlns="" val="10280277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73" y="-74141"/>
            <a:ext cx="9910498" cy="7006282"/>
          </a:xfrm>
          <a:prstGeom prst="rect">
            <a:avLst/>
          </a:prstGeom>
        </p:spPr>
      </p:pic>
    </p:spTree>
    <p:extLst>
      <p:ext uri="{BB962C8B-B14F-4D97-AF65-F5344CB8AC3E}">
        <p14:creationId xmlns:p14="http://schemas.microsoft.com/office/powerpoint/2010/main" xmlns="" val="19713270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827"/>
            <a:ext cx="9903952" cy="7001653"/>
          </a:xfrm>
          <a:prstGeom prst="rect">
            <a:avLst/>
          </a:prstGeom>
        </p:spPr>
      </p:pic>
    </p:spTree>
    <p:extLst>
      <p:ext uri="{BB962C8B-B14F-4D97-AF65-F5344CB8AC3E}">
        <p14:creationId xmlns:p14="http://schemas.microsoft.com/office/powerpoint/2010/main" xmlns="" val="17232836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48" y="-73275"/>
            <a:ext cx="9908047" cy="7004549"/>
          </a:xfrm>
          <a:prstGeom prst="rect">
            <a:avLst/>
          </a:prstGeom>
        </p:spPr>
      </p:pic>
    </p:spTree>
    <p:extLst>
      <p:ext uri="{BB962C8B-B14F-4D97-AF65-F5344CB8AC3E}">
        <p14:creationId xmlns:p14="http://schemas.microsoft.com/office/powerpoint/2010/main" xmlns="" val="18740517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1431</TotalTime>
  <Words>1211</Words>
  <Application>Microsoft Office PowerPoint</Application>
  <PresentationFormat>Лист A4 (210x297 мм)</PresentationFormat>
  <Paragraphs>65</Paragraphs>
  <Slides>22</Slides>
  <Notes>22</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Microsoft Office</dc:creator>
  <cp:lastModifiedBy>lenovo</cp:lastModifiedBy>
  <cp:revision>23</cp:revision>
  <dcterms:created xsi:type="dcterms:W3CDTF">2016-09-26T13:39:26Z</dcterms:created>
  <dcterms:modified xsi:type="dcterms:W3CDTF">2016-10-03T16:31:16Z</dcterms:modified>
</cp:coreProperties>
</file>