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62" r:id="rId5"/>
    <p:sldId id="265" r:id="rId6"/>
    <p:sldId id="263" r:id="rId7"/>
    <p:sldId id="259" r:id="rId8"/>
    <p:sldId id="257" r:id="rId9"/>
    <p:sldId id="260" r:id="rId10"/>
    <p:sldId id="268" r:id="rId11"/>
    <p:sldId id="266" r:id="rId12"/>
    <p:sldId id="267" r:id="rId13"/>
    <p:sldId id="26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2" autoAdjust="0"/>
    <p:restoredTop sz="94671" autoAdjust="0"/>
  </p:normalViewPr>
  <p:slideViewPr>
    <p:cSldViewPr>
      <p:cViewPr varScale="1">
        <p:scale>
          <a:sx n="74" d="100"/>
          <a:sy n="74" d="100"/>
        </p:scale>
        <p:origin x="-8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FEED-CB03-409C-8689-9BABD8C6357E}" type="datetimeFigureOut">
              <a:rPr lang="ru-RU" smtClean="0"/>
              <a:t>02.09.2011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4595-6A13-4465-8CF9-295D142EF7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016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FEED-CB03-409C-8689-9BABD8C6357E}" type="datetimeFigureOut">
              <a:rPr lang="ru-RU" smtClean="0"/>
              <a:t>02.09.2011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4595-6A13-4465-8CF9-295D142EF7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291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FEED-CB03-409C-8689-9BABD8C6357E}" type="datetimeFigureOut">
              <a:rPr lang="ru-RU" smtClean="0"/>
              <a:t>02.09.2011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4595-6A13-4465-8CF9-295D142EF7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051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08CC14-9571-4E66-97FA-9CFB47D1BE5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0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BC606-3A15-4F9A-9FFF-5C98CF2B7DE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02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FA1985-17FE-4E54-A580-E9DBBC51773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766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B8732A-1E06-475F-ABAC-9AA687F58C6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96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6D28D-C8DA-4D9A-B86C-EF1F7A63578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371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FC5D-2B8E-4081-83E0-CF891DB82F4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5367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F674A1-3155-4D06-AD98-790ABE8DDA4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002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268EA-4476-4345-B409-27125B85322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18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FEED-CB03-409C-8689-9BABD8C6357E}" type="datetimeFigureOut">
              <a:rPr lang="ru-RU" smtClean="0"/>
              <a:t>02.09.2011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4595-6A13-4465-8CF9-295D142EF7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6796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B1A6A-D68A-4A37-86E3-527DD0F9AF7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090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A348D-F8BB-46AA-92BB-E213DF7EBE6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6183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DE107-12A8-4CFF-9F50-A379C3F056F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9844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A553B6A-CA6C-42F7-98D6-E76336943AF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12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FEED-CB03-409C-8689-9BABD8C6357E}" type="datetimeFigureOut">
              <a:rPr lang="ru-RU" smtClean="0"/>
              <a:t>02.09.2011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4595-6A13-4465-8CF9-295D142EF7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31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FEED-CB03-409C-8689-9BABD8C6357E}" type="datetimeFigureOut">
              <a:rPr lang="ru-RU" smtClean="0"/>
              <a:t>02.09.2011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4595-6A13-4465-8CF9-295D142EF7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768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FEED-CB03-409C-8689-9BABD8C6357E}" type="datetimeFigureOut">
              <a:rPr lang="ru-RU" smtClean="0"/>
              <a:t>02.09.2011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4595-6A13-4465-8CF9-295D142EF7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96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FEED-CB03-409C-8689-9BABD8C6357E}" type="datetimeFigureOut">
              <a:rPr lang="ru-RU" smtClean="0"/>
              <a:t>02.09.2011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4595-6A13-4465-8CF9-295D142EF7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154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FEED-CB03-409C-8689-9BABD8C6357E}" type="datetimeFigureOut">
              <a:rPr lang="ru-RU" smtClean="0"/>
              <a:t>02.09.2011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4595-6A13-4465-8CF9-295D142EF7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583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FEED-CB03-409C-8689-9BABD8C6357E}" type="datetimeFigureOut">
              <a:rPr lang="ru-RU" smtClean="0"/>
              <a:t>02.09.2011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4595-6A13-4465-8CF9-295D142EF7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2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FEED-CB03-409C-8689-9BABD8C6357E}" type="datetimeFigureOut">
              <a:rPr lang="ru-RU" smtClean="0"/>
              <a:t>02.09.2011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4595-6A13-4465-8CF9-295D142EF7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358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9FEED-CB03-409C-8689-9BABD8C6357E}" type="datetimeFigureOut">
              <a:rPr lang="ru-RU" smtClean="0"/>
              <a:t>02.09.2011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C4595-6A13-4465-8CF9-295D142EF7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232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6D55C6-5D31-40BE-A2EF-305431C01F13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464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Доступность жилья в России. Современное состояние и перспективы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141771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Крапин Александр,</a:t>
            </a:r>
          </a:p>
          <a:p>
            <a:r>
              <a:rPr lang="ru-RU" b="1" i="1" dirty="0" smtClean="0">
                <a:solidFill>
                  <a:schemeClr val="tx1"/>
                </a:solidFill>
              </a:rPr>
              <a:t>генеральный директор</a:t>
            </a:r>
          </a:p>
          <a:p>
            <a:r>
              <a:rPr lang="ru-RU" b="1" i="1" dirty="0" smtClean="0">
                <a:solidFill>
                  <a:schemeClr val="tx1"/>
                </a:solidFill>
              </a:rPr>
              <a:t>Аналитического агентства RWAY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976" y="476672"/>
            <a:ext cx="1804987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307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260649"/>
            <a:ext cx="79208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Темп роста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денежной массы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(М2)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первые семь месяцев текущего года составил всего 4,2%, что в 2,8 раза меньше аналогичного показателя за 2010 год и в 5,1 раза меньше показателя за 2007 год.</a:t>
            </a:r>
          </a:p>
          <a:p>
            <a:pPr algn="just"/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Объем работ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по виду деятельности «Строительство» в России в период 2004-2011 годы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(в фактических ценах соответствующих лет),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млрд руб.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2004	              1313,6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2005	              1754,4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2006	              2350,8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2007	              3293,3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2008	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             4528,1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2009	              3998,3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2010	              4206,1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2011 Q1+2       1727,3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39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539552" y="260648"/>
            <a:ext cx="8064896" cy="71573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Перспективы</a:t>
            </a:r>
          </a:p>
          <a:p>
            <a:pPr>
              <a:lnSpc>
                <a:spcPct val="95000"/>
              </a:lnSpc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5000"/>
              </a:lnSpc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Положение с доступностью жилья в России может улучшиться с ростом ежегодных объемов строительства жилья, а также введения в практику налоговых инструментов регулирования рынка.</a:t>
            </a:r>
          </a:p>
          <a:p>
            <a:pPr algn="just">
              <a:lnSpc>
                <a:spcPct val="95000"/>
              </a:lnSpc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5000"/>
              </a:lnSpc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Планируемое развитие сектора арендного жилья эконом-класса призвано привлечь инвестиции в строительство жилья со стороны наиболее обеспеченных домохозяйств.</a:t>
            </a:r>
          </a:p>
          <a:p>
            <a:pPr algn="just">
              <a:lnSpc>
                <a:spcPct val="95000"/>
              </a:lnSpc>
            </a:pPr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5000"/>
              </a:lnSpc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В ближайшие 2-3 года цены на жилье в России будут соответствовать доступности дополнительной площади для совершения альтернативных сделок (при отсутствии форс-мажора в экономике).</a:t>
            </a:r>
          </a:p>
          <a:p>
            <a:pPr>
              <a:lnSpc>
                <a:spcPct val="95000"/>
              </a:lnSpc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5000"/>
              </a:lnSpc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Второй этап обострения кризиса в России возможен, начиная со второго квартала 2012 года, поскольку основные причины мирового финансово-экономического кризиса не устранены.</a:t>
            </a:r>
          </a:p>
          <a:p>
            <a:endParaRPr lang="ru-RU" sz="22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06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976" y="332656"/>
            <a:ext cx="1804987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1466131"/>
            <a:ext cx="856895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Благодарю за внимание!</a:t>
            </a:r>
          </a:p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Вопросы?</a:t>
            </a:r>
          </a:p>
          <a:p>
            <a:pPr algn="ctr"/>
            <a:endParaRPr lang="ru-RU" sz="3600" b="1" dirty="0" smtClean="0"/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Крапин Александр,</a:t>
            </a:r>
            <a:r>
              <a:rPr lang="en-US" sz="32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2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32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генеральный директор</a:t>
            </a:r>
            <a:br>
              <a:rPr lang="ru-RU" sz="32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Аналитического агентства RWAY</a:t>
            </a:r>
            <a:endParaRPr lang="ru-RU" sz="32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+7 (495) 933-55-03</a:t>
            </a:r>
          </a:p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gr@rway.ru</a:t>
            </a:r>
            <a:endParaRPr lang="ru-RU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85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612845"/>
            <a:ext cx="8064896" cy="643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Современная Россия по состоянию на середину 2011 года характеризуется следующими основными показателями рынка жилья: 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около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62 млн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 единиц жилья (отдельных квартир, индивидуальных домов и дач, пригодных для постоянного проживания; общая площадь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3260 млн. кв. м;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порядка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80%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жилого фонда находятся в частной собственности); 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общее число российских домохозяйств - порядка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52,5 млн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.;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ежегодно строится чуть больше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700 тыс.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единиц жилья (квартир и индивидуальных домов);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средние цены в многоквартирных жилых домах составляют:</a:t>
            </a:r>
          </a:p>
          <a:p>
            <a:pPr lvl="1" algn="just">
              <a:lnSpc>
                <a:spcPct val="90000"/>
              </a:lnSpc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порядка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48 тыс. руб.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за кв. м на первичное жилье;</a:t>
            </a:r>
          </a:p>
          <a:p>
            <a:pPr lvl="1" algn="just">
              <a:lnSpc>
                <a:spcPct val="90000"/>
              </a:lnSpc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около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60 тыс. руб.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за кв. м на вторичное жилье.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доля ветхого жилого фонда составляет порядка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3,2%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от общего объема жилого фонда;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с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редняя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плотность жилой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застройки:</a:t>
            </a:r>
          </a:p>
          <a:p>
            <a:pPr lvl="1">
              <a:lnSpc>
                <a:spcPct val="90000"/>
              </a:lnSpc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 городах составляет около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900 кв. м на га, </a:t>
            </a:r>
            <a:br>
              <a:rPr lang="ru-RU" sz="2200" b="1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 сельских населенных пунктах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около 100 кв. м на га.</a:t>
            </a:r>
            <a:br>
              <a:rPr lang="ru-RU" sz="2200" b="1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893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32656"/>
            <a:ext cx="8362950" cy="5793507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ru-RU" sz="1400" dirty="0"/>
              <a:t>	</a:t>
            </a:r>
            <a:r>
              <a:rPr lang="ru-RU" sz="2000" dirty="0" smtClean="0"/>
              <a:t>До 2011 года </a:t>
            </a:r>
            <a:r>
              <a:rPr lang="ru-RU" sz="2000" dirty="0"/>
              <a:t>на российском рынке жилья доминировала стратегия «</a:t>
            </a:r>
            <a:r>
              <a:rPr lang="ru-RU" sz="2000" b="1" dirty="0"/>
              <a:t>строить мало и продавать дорого</a:t>
            </a:r>
            <a:r>
              <a:rPr lang="ru-RU" sz="2000" dirty="0"/>
              <a:t>» (строилось в год 0,22 – 0,45 кв. метра на каждого жителя России)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dirty="0"/>
              <a:t>	</a:t>
            </a:r>
            <a:r>
              <a:rPr lang="ru-RU" sz="2000" b="1" dirty="0"/>
              <a:t>Объемы строительства жилья по России, млн. кв. метров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000" b="1" dirty="0"/>
          </a:p>
          <a:p>
            <a:pPr>
              <a:lnSpc>
                <a:spcPct val="80000"/>
              </a:lnSpc>
              <a:buFontTx/>
              <a:buNone/>
            </a:pPr>
            <a:endParaRPr lang="ru-RU" sz="900" dirty="0"/>
          </a:p>
          <a:p>
            <a:pPr>
              <a:lnSpc>
                <a:spcPct val="80000"/>
              </a:lnSpc>
              <a:buFontTx/>
              <a:buNone/>
            </a:pPr>
            <a:endParaRPr lang="ru-RU" sz="9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900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dirty="0"/>
              <a:t>	</a:t>
            </a:r>
            <a:endParaRPr lang="ru-RU" sz="1600" b="1" dirty="0" smtClean="0"/>
          </a:p>
          <a:p>
            <a:pPr>
              <a:lnSpc>
                <a:spcPct val="80000"/>
              </a:lnSpc>
              <a:buFontTx/>
              <a:buNone/>
            </a:pPr>
            <a:endParaRPr lang="ru-RU" sz="1600" b="1" dirty="0"/>
          </a:p>
          <a:p>
            <a:pPr>
              <a:lnSpc>
                <a:spcPct val="80000"/>
              </a:lnSpc>
              <a:buFontTx/>
              <a:buNone/>
            </a:pPr>
            <a:endParaRPr lang="ru-RU" sz="1600" b="1" dirty="0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2000" b="1" dirty="0" smtClean="0"/>
              <a:t>     </a:t>
            </a:r>
            <a:r>
              <a:rPr lang="ru-RU" sz="2000" dirty="0" smtClean="0"/>
              <a:t>Потенциальная </a:t>
            </a:r>
            <a:r>
              <a:rPr lang="ru-RU" sz="2000" dirty="0"/>
              <a:t>емкость российского рынка жилья составляет около </a:t>
            </a:r>
            <a:r>
              <a:rPr lang="ru-RU" sz="2000" dirty="0" smtClean="0"/>
              <a:t>62 </a:t>
            </a:r>
            <a:r>
              <a:rPr lang="ru-RU" sz="2000" dirty="0"/>
              <a:t>млн. единиц жилья, при этом ежегодная деловая активность на рынке не превышала 2-3%, порядка трети из которой приходилось на первичный </a:t>
            </a:r>
            <a:r>
              <a:rPr lang="ru-RU" sz="2000" dirty="0" smtClean="0"/>
              <a:t>рынок.</a:t>
            </a:r>
            <a:endParaRPr lang="ru-RU" sz="2000" dirty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2000" dirty="0" smtClean="0"/>
              <a:t>    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2000" dirty="0"/>
              <a:t> </a:t>
            </a:r>
            <a:r>
              <a:rPr lang="ru-RU" sz="2000" dirty="0" smtClean="0"/>
              <a:t>    Цены </a:t>
            </a:r>
            <a:r>
              <a:rPr lang="ru-RU" sz="2000" dirty="0"/>
              <a:t>на рынке выросли с 2000 года по </a:t>
            </a:r>
            <a:r>
              <a:rPr lang="ru-RU" sz="2000" dirty="0" smtClean="0"/>
              <a:t>середину 2011 </a:t>
            </a:r>
            <a:r>
              <a:rPr lang="ru-RU" sz="2000" dirty="0"/>
              <a:t>года в </a:t>
            </a:r>
            <a:r>
              <a:rPr lang="ru-RU" sz="2000" dirty="0" smtClean="0"/>
              <a:t>5-7 </a:t>
            </a:r>
            <a:r>
              <a:rPr lang="ru-RU" sz="2000" dirty="0"/>
              <a:t>раз и составляют в настоящее время для жилья эконом-класса порядка </a:t>
            </a:r>
            <a:r>
              <a:rPr lang="en-US" sz="2000" dirty="0"/>
              <a:t>$</a:t>
            </a:r>
            <a:r>
              <a:rPr lang="ru-RU" sz="2000" dirty="0"/>
              <a:t>600-4</a:t>
            </a:r>
            <a:r>
              <a:rPr lang="en-US" sz="2000" dirty="0"/>
              <a:t>5</a:t>
            </a:r>
            <a:r>
              <a:rPr lang="ru-RU" sz="2000" dirty="0"/>
              <a:t>00 за кв. метр в зависимости от </a:t>
            </a:r>
            <a:r>
              <a:rPr lang="ru-RU" sz="2000" dirty="0" smtClean="0"/>
              <a:t>конкретного местного рынка. </a:t>
            </a:r>
            <a:endParaRPr lang="ru-RU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/>
              <a:t>	</a:t>
            </a:r>
          </a:p>
        </p:txBody>
      </p:sp>
      <p:graphicFrame>
        <p:nvGraphicFramePr>
          <p:cNvPr id="102749" name="Group 34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4603743"/>
              </p:ext>
            </p:extLst>
          </p:nvPr>
        </p:nvGraphicFramePr>
        <p:xfrm>
          <a:off x="467544" y="1916832"/>
          <a:ext cx="8280918" cy="1559017"/>
        </p:xfrm>
        <a:graphic>
          <a:graphicData uri="http://schemas.openxmlformats.org/drawingml/2006/table">
            <a:tbl>
              <a:tblPr/>
              <a:tblGrid>
                <a:gridCol w="693629"/>
                <a:gridCol w="772677"/>
                <a:gridCol w="775863"/>
                <a:gridCol w="774271"/>
                <a:gridCol w="772677"/>
                <a:gridCol w="775863"/>
                <a:gridCol w="772677"/>
                <a:gridCol w="774271"/>
                <a:gridCol w="697800"/>
                <a:gridCol w="774271"/>
                <a:gridCol w="696919"/>
              </a:tblGrid>
              <a:tr h="72008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2000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2001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2002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2003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2004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2005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2006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2007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2008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2009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2010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937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30,3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31,7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33,8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36,4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43,6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50,6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61,2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64,1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59,8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58,1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1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332656"/>
            <a:ext cx="8352606" cy="579350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400" dirty="0"/>
              <a:t>	</a:t>
            </a:r>
            <a:r>
              <a:rPr lang="ru-RU" sz="2200" dirty="0"/>
              <a:t>С</a:t>
            </a:r>
            <a:r>
              <a:rPr lang="ru-RU" sz="2200" dirty="0" smtClean="0"/>
              <a:t> 2011 по 2020 годы </a:t>
            </a:r>
            <a:r>
              <a:rPr lang="ru-RU" sz="2200" dirty="0"/>
              <a:t>на российском рынке жилья </a:t>
            </a:r>
            <a:r>
              <a:rPr lang="ru-RU" sz="2200" dirty="0" smtClean="0"/>
              <a:t>планируется совершить переход к стратегии </a:t>
            </a:r>
            <a:r>
              <a:rPr lang="ru-RU" sz="2200" dirty="0"/>
              <a:t>«</a:t>
            </a:r>
            <a:r>
              <a:rPr lang="ru-RU" sz="2200" b="1" dirty="0"/>
              <a:t>строить </a:t>
            </a:r>
            <a:r>
              <a:rPr lang="ru-RU" sz="2200" b="1" dirty="0" smtClean="0"/>
              <a:t>много </a:t>
            </a:r>
            <a:r>
              <a:rPr lang="ru-RU" sz="2200" b="1" dirty="0"/>
              <a:t>и продавать </a:t>
            </a:r>
            <a:r>
              <a:rPr lang="ru-RU" sz="2200" b="1" dirty="0" smtClean="0"/>
              <a:t>много</a:t>
            </a:r>
            <a:r>
              <a:rPr lang="ru-RU" sz="2200" dirty="0" smtClean="0"/>
              <a:t>»</a:t>
            </a:r>
            <a:endParaRPr lang="ru-RU" sz="2200" dirty="0"/>
          </a:p>
          <a:p>
            <a:pPr>
              <a:lnSpc>
                <a:spcPct val="80000"/>
              </a:lnSpc>
              <a:buFontTx/>
              <a:buNone/>
            </a:pPr>
            <a:endParaRPr lang="ru-RU" sz="22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 dirty="0"/>
              <a:t>	</a:t>
            </a:r>
            <a:r>
              <a:rPr lang="ru-RU" sz="2200" b="1" dirty="0" smtClean="0"/>
              <a:t>Планируемые объемы </a:t>
            </a:r>
            <a:r>
              <a:rPr lang="ru-RU" sz="2200" b="1" dirty="0"/>
              <a:t>строительства жилья по </a:t>
            </a:r>
            <a:r>
              <a:rPr lang="ru-RU" sz="2200" b="1" dirty="0" smtClean="0"/>
              <a:t>России (через дробь – эконом-класс), </a:t>
            </a:r>
            <a:r>
              <a:rPr lang="ru-RU" sz="2200" b="1" dirty="0"/>
              <a:t>млн. кв. </a:t>
            </a:r>
            <a:r>
              <a:rPr lang="ru-RU" sz="2200" b="1" dirty="0" smtClean="0"/>
              <a:t>метров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000" b="1" dirty="0" smtClean="0"/>
          </a:p>
          <a:p>
            <a:pPr>
              <a:lnSpc>
                <a:spcPct val="80000"/>
              </a:lnSpc>
              <a:buFontTx/>
              <a:buNone/>
            </a:pPr>
            <a:endParaRPr lang="ru-RU" sz="2000" b="1" dirty="0"/>
          </a:p>
          <a:p>
            <a:pPr>
              <a:lnSpc>
                <a:spcPct val="80000"/>
              </a:lnSpc>
              <a:buFontTx/>
              <a:buNone/>
            </a:pPr>
            <a:endParaRPr lang="ru-RU" sz="1600" b="1" dirty="0"/>
          </a:p>
          <a:p>
            <a:pPr>
              <a:lnSpc>
                <a:spcPct val="80000"/>
              </a:lnSpc>
              <a:buFontTx/>
              <a:buNone/>
            </a:pPr>
            <a:endParaRPr lang="ru-RU" sz="900" dirty="0"/>
          </a:p>
          <a:p>
            <a:pPr>
              <a:lnSpc>
                <a:spcPct val="80000"/>
              </a:lnSpc>
              <a:buFontTx/>
              <a:buNone/>
            </a:pPr>
            <a:endParaRPr lang="ru-RU" sz="9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900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2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dirty="0"/>
              <a:t>	</a:t>
            </a:r>
            <a:r>
              <a:rPr lang="ru-RU" sz="1600" b="1" dirty="0" smtClean="0"/>
              <a:t>    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200" b="1" dirty="0"/>
          </a:p>
          <a:p>
            <a:pPr marL="0" indent="0" algn="just">
              <a:spcBef>
                <a:spcPts val="0"/>
              </a:spcBef>
              <a:buFontTx/>
              <a:buNone/>
            </a:pPr>
            <a:r>
              <a:rPr lang="ru-RU" sz="2200" dirty="0" smtClean="0"/>
              <a:t>     Большие запланированные объемы строительства жилья потребуют масштабного строительства объектов нежилого фонда (в том числе и объектов коммерческой недвижимости), объемы которого должны составлять минимум 25% от объемов жилищного строительства</a:t>
            </a:r>
            <a:endParaRPr lang="ru-RU" sz="22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/>
              <a:t>	</a:t>
            </a:r>
          </a:p>
        </p:txBody>
      </p:sp>
      <p:graphicFrame>
        <p:nvGraphicFramePr>
          <p:cNvPr id="102749" name="Group 34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50818125"/>
              </p:ext>
            </p:extLst>
          </p:nvPr>
        </p:nvGraphicFramePr>
        <p:xfrm>
          <a:off x="683568" y="2279144"/>
          <a:ext cx="7920878" cy="1581904"/>
        </p:xfrm>
        <a:graphic>
          <a:graphicData uri="http://schemas.openxmlformats.org/drawingml/2006/table">
            <a:tbl>
              <a:tblPr/>
              <a:tblGrid>
                <a:gridCol w="1203543"/>
                <a:gridCol w="1340702"/>
                <a:gridCol w="1346232"/>
                <a:gridCol w="1343467"/>
                <a:gridCol w="1340702"/>
                <a:gridCol w="1346232"/>
              </a:tblGrid>
              <a:tr h="57523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6666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63/40 (63,5%)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67/45 (67,2%)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70/50 (71,4%)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79/55 (69,6%)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90/60 (66,7%)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140/105 (75%)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861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264" cy="5904656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700" dirty="0" smtClean="0">
                <a:latin typeface="Arial" pitchFamily="34" charset="0"/>
                <a:cs typeface="Arial" pitchFamily="34" charset="0"/>
              </a:rPr>
              <a:t>Показатели доступности жилья эконом-класса широко используется мировым сообществом.</a:t>
            </a:r>
            <a:br>
              <a:rPr lang="ru-RU" sz="2700" dirty="0" smtClean="0">
                <a:latin typeface="Arial" pitchFamily="34" charset="0"/>
                <a:cs typeface="Arial" pitchFamily="34" charset="0"/>
              </a:rPr>
            </a:br>
            <a:r>
              <a:rPr lang="ru-RU" sz="2700" dirty="0" smtClean="0">
                <a:latin typeface="Arial" pitchFamily="34" charset="0"/>
                <a:cs typeface="Arial" pitchFamily="34" charset="0"/>
              </a:rPr>
              <a:t>Существует </a:t>
            </a:r>
            <a:r>
              <a:rPr lang="ru-RU" sz="2700" b="1" dirty="0">
                <a:latin typeface="Arial" pitchFamily="34" charset="0"/>
                <a:cs typeface="Arial" pitchFamily="34" charset="0"/>
              </a:rPr>
              <a:t>общепринятая</a:t>
            </a:r>
            <a:r>
              <a:rPr lang="ru-RU" sz="2700" dirty="0">
                <a:latin typeface="Arial" pitchFamily="34" charset="0"/>
                <a:cs typeface="Arial" pitchFamily="34" charset="0"/>
              </a:rPr>
              <a:t> классификация рынков жилья с точки зрения </a:t>
            </a:r>
            <a:r>
              <a:rPr lang="ru-RU" sz="2700" dirty="0" smtClean="0">
                <a:latin typeface="Arial" pitchFamily="34" charset="0"/>
                <a:cs typeface="Arial" pitchFamily="34" charset="0"/>
              </a:rPr>
              <a:t>доступности жилья.</a:t>
            </a:r>
            <a:br>
              <a:rPr lang="ru-RU" sz="2700" dirty="0" smtClean="0">
                <a:latin typeface="Arial" pitchFamily="34" charset="0"/>
                <a:cs typeface="Arial" pitchFamily="34" charset="0"/>
              </a:rPr>
            </a:br>
            <a:r>
              <a:rPr lang="ru-RU" sz="2700" dirty="0" smtClean="0">
                <a:latin typeface="Arial" pitchFamily="34" charset="0"/>
                <a:cs typeface="Arial" pitchFamily="34" charset="0"/>
              </a:rPr>
              <a:t>В методике расчета коэффициента доступности жилья должны использоваться </a:t>
            </a:r>
            <a:r>
              <a:rPr lang="ru-RU" sz="2700" b="1" dirty="0" err="1" smtClean="0">
                <a:latin typeface="Arial" pitchFamily="34" charset="0"/>
                <a:cs typeface="Arial" pitchFamily="34" charset="0"/>
              </a:rPr>
              <a:t>среднемедианные</a:t>
            </a:r>
            <a:r>
              <a:rPr lang="ru-RU" sz="2700" dirty="0" smtClean="0">
                <a:latin typeface="Arial" pitchFamily="34" charset="0"/>
                <a:cs typeface="Arial" pitchFamily="34" charset="0"/>
              </a:rPr>
              <a:t> значения доходов домохозяйств.</a:t>
            </a:r>
            <a:r>
              <a:rPr lang="ru-RU" sz="2700" dirty="0">
                <a:latin typeface="Arial" pitchFamily="34" charset="0"/>
                <a:cs typeface="Arial" pitchFamily="34" charset="0"/>
              </a:rPr>
              <a:t/>
            </a:r>
            <a:br>
              <a:rPr lang="ru-RU" sz="2700" dirty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700" b="1" dirty="0">
                <a:latin typeface="Arial" pitchFamily="34" charset="0"/>
                <a:cs typeface="Arial" pitchFamily="34" charset="0"/>
              </a:rPr>
              <a:t>Доступность жилья</a:t>
            </a:r>
            <a:r>
              <a:rPr lang="ru-RU" sz="2700" dirty="0">
                <a:latin typeface="Arial" pitchFamily="34" charset="0"/>
                <a:cs typeface="Arial" pitchFamily="34" charset="0"/>
              </a:rPr>
              <a:t/>
            </a:r>
            <a:br>
              <a:rPr lang="ru-RU" sz="2700" dirty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dirty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latin typeface="Arial" pitchFamily="34" charset="0"/>
                <a:cs typeface="Arial" pitchFamily="34" charset="0"/>
              </a:rPr>
            </a:br>
            <a:r>
              <a:rPr lang="ru-RU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ru-RU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ru-RU" sz="2200" dirty="0"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>
                <a:latin typeface="Arial" pitchFamily="34" charset="0"/>
                <a:cs typeface="Arial" pitchFamily="34" charset="0"/>
              </a:rPr>
            </a:br>
            <a:r>
              <a:rPr lang="ru-RU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ru-RU" sz="2200" dirty="0"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>
                <a:latin typeface="Arial" pitchFamily="34" charset="0"/>
                <a:cs typeface="Arial" pitchFamily="34" charset="0"/>
              </a:rPr>
            </a:br>
            <a:r>
              <a:rPr lang="ru-RU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ru-RU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ru-RU" sz="2200" dirty="0"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>
                <a:latin typeface="Arial" pitchFamily="34" charset="0"/>
                <a:cs typeface="Arial" pitchFamily="34" charset="0"/>
              </a:rPr>
            </a:br>
            <a:r>
              <a:rPr lang="ru-RU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ru-RU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dirty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latin typeface="Arial" pitchFamily="34" charset="0"/>
                <a:cs typeface="Arial" pitchFamily="34" charset="0"/>
              </a:rPr>
            </a:br>
            <a:r>
              <a:rPr lang="ru-RU" sz="2800" b="1" dirty="0"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endParaRPr lang="ru-RU" sz="2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413338"/>
            <a:ext cx="8352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prstClr val="black"/>
              </a:solidFill>
            </a:endParaRPr>
          </a:p>
          <a:p>
            <a:endParaRPr lang="ru-RU" b="1" dirty="0">
              <a:solidFill>
                <a:prstClr val="black"/>
              </a:solidFill>
            </a:endParaRPr>
          </a:p>
          <a:p>
            <a:endParaRPr lang="ru-RU" b="1" dirty="0">
              <a:solidFill>
                <a:prstClr val="black"/>
              </a:solidFill>
            </a:endParaRPr>
          </a:p>
          <a:p>
            <a:endParaRPr lang="ru-RU" b="1" dirty="0">
              <a:solidFill>
                <a:prstClr val="black"/>
              </a:solidFill>
            </a:endParaRPr>
          </a:p>
          <a:p>
            <a:endParaRPr lang="ru-RU" b="1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435789"/>
              </p:ext>
            </p:extLst>
          </p:nvPr>
        </p:nvGraphicFramePr>
        <p:xfrm>
          <a:off x="395536" y="4005064"/>
          <a:ext cx="8496944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8692"/>
                <a:gridCol w="3448252"/>
              </a:tblGrid>
              <a:tr h="4748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372100" algn="l"/>
                        </a:tabLst>
                      </a:pPr>
                      <a:r>
                        <a:rPr lang="ru-RU" sz="2000" b="1" dirty="0">
                          <a:effectLst/>
                          <a:latin typeface="Arial"/>
                          <a:ea typeface="Times New Roman"/>
                        </a:rPr>
                        <a:t>Категория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372100" algn="l"/>
                        </a:tabLst>
                      </a:pPr>
                      <a:r>
                        <a:rPr lang="ru-RU" sz="2000" b="1" i="0" dirty="0">
                          <a:effectLst/>
                          <a:latin typeface="Arial"/>
                          <a:ea typeface="Times New Roman"/>
                        </a:rPr>
                        <a:t>Значение коэффициента</a:t>
                      </a:r>
                      <a:endParaRPr lang="ru-RU" sz="20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5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372100" algn="l"/>
                        </a:tabLst>
                      </a:pPr>
                      <a:r>
                        <a:rPr lang="ru-RU" sz="2000" i="0" dirty="0">
                          <a:effectLst/>
                          <a:latin typeface="Arial"/>
                          <a:ea typeface="Times New Roman"/>
                        </a:rPr>
                        <a:t>жилье </a:t>
                      </a:r>
                      <a:r>
                        <a:rPr lang="ru-RU" sz="2000" b="1" i="0" dirty="0">
                          <a:effectLst/>
                          <a:latin typeface="Arial"/>
                          <a:ea typeface="Times New Roman"/>
                        </a:rPr>
                        <a:t>доступно </a:t>
                      </a:r>
                      <a:r>
                        <a:rPr lang="ru-RU" sz="2000" i="0" dirty="0">
                          <a:effectLst/>
                          <a:latin typeface="Arial"/>
                          <a:ea typeface="Times New Roman"/>
                        </a:rPr>
                        <a:t>(</a:t>
                      </a:r>
                      <a:r>
                        <a:rPr lang="ru-RU" sz="2000" i="0" dirty="0" err="1">
                          <a:effectLst/>
                          <a:latin typeface="Arial"/>
                          <a:ea typeface="Times New Roman"/>
                        </a:rPr>
                        <a:t>affordable</a:t>
                      </a:r>
                      <a:r>
                        <a:rPr lang="ru-RU" sz="2000" i="0" dirty="0">
                          <a:effectLst/>
                          <a:latin typeface="Arial"/>
                          <a:ea typeface="Times New Roman"/>
                        </a:rPr>
                        <a:t>)</a:t>
                      </a:r>
                      <a:endParaRPr lang="ru-RU" sz="20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372100" algn="l"/>
                        </a:tabLst>
                      </a:pPr>
                      <a:r>
                        <a:rPr lang="ru-RU" sz="2000" i="0" dirty="0">
                          <a:effectLst/>
                          <a:latin typeface="Arial"/>
                          <a:ea typeface="Times New Roman"/>
                        </a:rPr>
                        <a:t>До 3 лет</a:t>
                      </a:r>
                      <a:endParaRPr lang="ru-RU" sz="20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9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372100" algn="l"/>
                        </a:tabLst>
                      </a:pPr>
                      <a:r>
                        <a:rPr lang="ru-RU" sz="2000" i="0" dirty="0">
                          <a:effectLst/>
                          <a:latin typeface="Arial"/>
                          <a:ea typeface="Times New Roman"/>
                        </a:rPr>
                        <a:t>жилье </a:t>
                      </a:r>
                      <a:r>
                        <a:rPr lang="ru-RU" sz="2000" b="1" i="0" dirty="0">
                          <a:effectLst/>
                          <a:latin typeface="Arial"/>
                          <a:ea typeface="Times New Roman"/>
                        </a:rPr>
                        <a:t>не очень доступно </a:t>
                      </a:r>
                      <a:r>
                        <a:rPr lang="ru-RU" sz="2000" i="0" dirty="0">
                          <a:effectLst/>
                          <a:latin typeface="Arial"/>
                          <a:ea typeface="Times New Roman"/>
                        </a:rPr>
                        <a:t>(</a:t>
                      </a:r>
                      <a:r>
                        <a:rPr lang="ru-RU" sz="2000" i="0" dirty="0" err="1">
                          <a:effectLst/>
                          <a:latin typeface="Arial"/>
                          <a:ea typeface="Times New Roman"/>
                        </a:rPr>
                        <a:t>moderately</a:t>
                      </a:r>
                      <a:r>
                        <a:rPr lang="ru-RU" sz="2000" i="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ru-RU" sz="2000" i="0" dirty="0" err="1">
                          <a:effectLst/>
                          <a:latin typeface="Arial"/>
                          <a:ea typeface="Times New Roman"/>
                        </a:rPr>
                        <a:t>unaffordable</a:t>
                      </a:r>
                      <a:r>
                        <a:rPr lang="ru-RU" sz="2000" i="0" dirty="0">
                          <a:effectLst/>
                          <a:latin typeface="Arial"/>
                          <a:ea typeface="Times New Roman"/>
                        </a:rPr>
                        <a:t>)</a:t>
                      </a:r>
                      <a:endParaRPr lang="ru-RU" sz="20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372100" algn="l"/>
                        </a:tabLst>
                      </a:pPr>
                      <a:r>
                        <a:rPr lang="ru-RU" sz="2000" i="0" dirty="0">
                          <a:effectLst/>
                          <a:latin typeface="Arial"/>
                          <a:ea typeface="Times New Roman"/>
                        </a:rPr>
                        <a:t>От 3 до 4 лет</a:t>
                      </a:r>
                      <a:endParaRPr lang="ru-RU" sz="20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9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372100" algn="l"/>
                        </a:tabLst>
                      </a:pPr>
                      <a:r>
                        <a:rPr lang="ru-RU" sz="2000" i="0" dirty="0">
                          <a:effectLst/>
                          <a:latin typeface="Arial"/>
                          <a:ea typeface="Times New Roman"/>
                        </a:rPr>
                        <a:t>приобретение жилья осложнено (</a:t>
                      </a:r>
                      <a:r>
                        <a:rPr lang="ru-RU" sz="2000" i="0" dirty="0" err="1">
                          <a:effectLst/>
                          <a:latin typeface="Arial"/>
                          <a:ea typeface="Times New Roman"/>
                        </a:rPr>
                        <a:t>seriously</a:t>
                      </a:r>
                      <a:r>
                        <a:rPr lang="ru-RU" sz="2000" i="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ru-RU" sz="2000" i="0" dirty="0" err="1">
                          <a:effectLst/>
                          <a:latin typeface="Arial"/>
                          <a:ea typeface="Times New Roman"/>
                        </a:rPr>
                        <a:t>unaffordable</a:t>
                      </a:r>
                      <a:r>
                        <a:rPr lang="ru-RU" sz="2000" i="0" dirty="0">
                          <a:effectLst/>
                          <a:latin typeface="Arial"/>
                          <a:ea typeface="Times New Roman"/>
                        </a:rPr>
                        <a:t>)</a:t>
                      </a:r>
                      <a:endParaRPr lang="ru-RU" sz="20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372100" algn="l"/>
                        </a:tabLst>
                      </a:pPr>
                      <a:r>
                        <a:rPr lang="ru-RU" sz="2000" i="0" dirty="0">
                          <a:effectLst/>
                          <a:latin typeface="Arial"/>
                          <a:ea typeface="Times New Roman"/>
                        </a:rPr>
                        <a:t>От 4 до 5 лет</a:t>
                      </a:r>
                      <a:endParaRPr lang="ru-RU" sz="20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9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372100" algn="l"/>
                        </a:tabLst>
                      </a:pPr>
                      <a:r>
                        <a:rPr lang="ru-RU" sz="2000" i="0" dirty="0">
                          <a:effectLst/>
                          <a:latin typeface="Arial"/>
                          <a:ea typeface="Times New Roman"/>
                        </a:rPr>
                        <a:t>Жилье существенно недоступно (</a:t>
                      </a:r>
                      <a:r>
                        <a:rPr lang="ru-RU" sz="2000" i="0" dirty="0" err="1">
                          <a:effectLst/>
                          <a:latin typeface="Arial"/>
                          <a:ea typeface="Times New Roman"/>
                        </a:rPr>
                        <a:t>severely</a:t>
                      </a:r>
                      <a:r>
                        <a:rPr lang="ru-RU" sz="2000" i="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ru-RU" sz="2000" i="0" dirty="0" err="1">
                          <a:effectLst/>
                          <a:latin typeface="Arial"/>
                          <a:ea typeface="Times New Roman"/>
                        </a:rPr>
                        <a:t>unaffordable</a:t>
                      </a:r>
                      <a:r>
                        <a:rPr lang="ru-RU" sz="2000" i="0" dirty="0">
                          <a:effectLst/>
                          <a:latin typeface="Arial"/>
                          <a:ea typeface="Times New Roman"/>
                        </a:rPr>
                        <a:t>)</a:t>
                      </a:r>
                      <a:endParaRPr lang="ru-RU" sz="20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372100" algn="l"/>
                        </a:tabLst>
                      </a:pPr>
                      <a:r>
                        <a:rPr lang="ru-RU" sz="2000" i="0" dirty="0">
                          <a:effectLst/>
                          <a:latin typeface="Arial"/>
                          <a:ea typeface="Times New Roman"/>
                        </a:rPr>
                        <a:t>Более 5 лет</a:t>
                      </a:r>
                      <a:endParaRPr lang="ru-RU" sz="20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511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С теоретической и практической точек зрения, жилье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всегда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является доступным для определенных категорий домохозяйств, в противном случае у нас не было бы рынка жилья.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В Аналитическом агентстве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RWAY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задача определения доступности жилья решена исходя из имеющихся уровней доходов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децильных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 групп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домохозяйств.</a:t>
            </a:r>
          </a:p>
          <a:p>
            <a:endParaRPr lang="ru-RU" sz="2400" dirty="0" smtClean="0"/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На следующем слайде представлены данные 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по итогам  I квартала 2011 года: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р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асполагаемые ресурсы домашних хозяйств по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децильным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группам (данные Росстата);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р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ассчитанные уровни доступных цен на жилье для различной площади жилья (18, 36, 54, 72 кв. метра).</a:t>
            </a:r>
          </a:p>
        </p:txBody>
      </p:sp>
    </p:spTree>
    <p:extLst>
      <p:ext uri="{BB962C8B-B14F-4D97-AF65-F5344CB8AC3E}">
        <p14:creationId xmlns:p14="http://schemas.microsoft.com/office/powerpoint/2010/main" val="3138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12967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893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-218152"/>
            <a:ext cx="7920880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pPr algn="just">
              <a:lnSpc>
                <a:spcPct val="95000"/>
              </a:lnSpc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Представленные данные показывают:</a:t>
            </a:r>
          </a:p>
          <a:p>
            <a:pPr marL="342900" indent="-342900" algn="just">
              <a:lnSpc>
                <a:spcPct val="95000"/>
              </a:lnSpc>
              <a:buFont typeface="Arial" pitchFamily="34" charset="0"/>
              <a:buChar char="•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в период с 2004 по 2011 годы жилье в России является доступным только для приобретения дополнительной площади к уже имеющемуся жилью (отсюда – доминирование на рынке альтернативных сделок);</a:t>
            </a:r>
          </a:p>
          <a:p>
            <a:pPr marL="342900" indent="-342900" algn="just">
              <a:lnSpc>
                <a:spcPct val="95000"/>
              </a:lnSpc>
              <a:buFont typeface="Arial" pitchFamily="34" charset="0"/>
              <a:buChar char="•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приобретение отдельной квартиры доступно только домохозяйствам из наиболее обеспеченной </a:t>
            </a:r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децильной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группы (при этом, однокомнатную квартиру могут приобретать домохозяйства из трех верхних </a:t>
            </a:r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децильных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групп);</a:t>
            </a:r>
          </a:p>
          <a:p>
            <a:pPr marL="342900" indent="-342900" algn="just">
              <a:lnSpc>
                <a:spcPct val="95000"/>
              </a:lnSpc>
              <a:buFont typeface="Arial" pitchFamily="34" charset="0"/>
              <a:buChar char="•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маловероятно, что ситуация кардинальным образом изменится в ближайшие годы, несмотря на планы власти по увеличению объемов строительства нового жилья в 1,5 раза (численность каждой </a:t>
            </a:r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децильной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группы домохозяйств в России составляет порядка 5,2 млн домохозяйств при ежегодном строительстве порядка 0,7 млн единиц жилья, что потенциально позволяет наиболее обеспеченным домохозяйствам скупать значительную долю ежегодно строящегося жилья). </a:t>
            </a:r>
          </a:p>
          <a:p>
            <a:endParaRPr lang="ru-RU" sz="2200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716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-1741646"/>
            <a:ext cx="8568952" cy="836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just">
              <a:lnSpc>
                <a:spcPct val="85000"/>
              </a:lnSpc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На начало второго квартала 2011 года </a:t>
            </a:r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среднемедианное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значение располагаемых денежных ресурсов на одного члена домохозяйства составляло всего 10944 руб. в месяц (среднее значение – 13958 руб., коэффициент 1,28). </a:t>
            </a:r>
          </a:p>
          <a:p>
            <a:pPr algn="just">
              <a:lnSpc>
                <a:spcPct val="85000"/>
              </a:lnSpc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К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вартира общей площадью 54 кв. м будет доступна для среднестатистического российского домохозяйства при стоимости 1 кв. м в размере 20 тыс. рублей. </a:t>
            </a:r>
          </a:p>
          <a:p>
            <a:pPr algn="just">
              <a:lnSpc>
                <a:spcPct val="85000"/>
              </a:lnSpc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Подобные значения достижимы для жилья эконом-класса, если расходы на предоставление земельного участка и подключение к основным инженерным коммуникациям будут сняты с застройщиков жилья эконом-класса. Федеральная власть ведет работу именно в этом направлении.</a:t>
            </a:r>
          </a:p>
          <a:p>
            <a:pPr algn="just">
              <a:lnSpc>
                <a:spcPct val="85000"/>
              </a:lnSpc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5000"/>
              </a:lnSpc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В таких условиях для большинства домохозяйств (прежде всего молодых) задача приобретения жилья с нуля является невыполнимой даже при условии дальнейшего смягчения условий предоставления ипотечных кредитов.</a:t>
            </a:r>
          </a:p>
          <a:p>
            <a:pPr algn="just">
              <a:lnSpc>
                <a:spcPct val="85000"/>
              </a:lnSpc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5000"/>
              </a:lnSpc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За период 2004-2011 годы в среднем по России доходы населения выросли примерно так же, как и стоимость жилья на вторичном рынке, а рост цен на первичном рынке был ниже примерно на 30%.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18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2350</TotalTime>
  <Words>725</Words>
  <Application>Microsoft Office PowerPoint</Application>
  <PresentationFormat>Экран (4:3)</PresentationFormat>
  <Paragraphs>151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Оформление по умолчанию</vt:lpstr>
      <vt:lpstr>Доступность жилья в России. Современное состояние и перспективы</vt:lpstr>
      <vt:lpstr>Презентация PowerPoint</vt:lpstr>
      <vt:lpstr>Презентация PowerPoint</vt:lpstr>
      <vt:lpstr>Презентация PowerPoint</vt:lpstr>
      <vt:lpstr>        Показатели доступности жилья эконом-класса широко используется мировым сообществом. Существует общепринятая классификация рынков жилья с точки зрения доступности жилья. В методике расчета коэффициента доступности жилья должны использоваться среднемедианные значения доходов домохозяйств.  Доступность жилья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30</cp:revision>
  <dcterms:created xsi:type="dcterms:W3CDTF">2011-08-29T13:10:17Z</dcterms:created>
  <dcterms:modified xsi:type="dcterms:W3CDTF">2011-09-02T11:50:14Z</dcterms:modified>
</cp:coreProperties>
</file>