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theme/themeOverride1.xml" ContentType="application/vnd.openxmlformats-officedocument.themeOverride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theme/themeOverride2.xml" ContentType="application/vnd.openxmlformats-officedocument.themeOverride+xml"/>
  <Override PartName="/ppt/notesSlides/notesSlide5.xml" ContentType="application/vnd.openxmlformats-officedocument.presentationml.notesSlide+xml"/>
  <Override PartName="/ppt/charts/chart5.xml" ContentType="application/vnd.openxmlformats-officedocument.drawingml.chart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323" r:id="rId3"/>
    <p:sldId id="277" r:id="rId4"/>
    <p:sldId id="338" r:id="rId5"/>
    <p:sldId id="304" r:id="rId6"/>
    <p:sldId id="305" r:id="rId7"/>
    <p:sldId id="307" r:id="rId8"/>
    <p:sldId id="331" r:id="rId9"/>
    <p:sldId id="310" r:id="rId10"/>
    <p:sldId id="311" r:id="rId11"/>
    <p:sldId id="334" r:id="rId12"/>
    <p:sldId id="335" r:id="rId13"/>
    <p:sldId id="313" r:id="rId14"/>
    <p:sldId id="336" r:id="rId15"/>
    <p:sldId id="337" r:id="rId16"/>
    <p:sldId id="325" r:id="rId17"/>
    <p:sldId id="320" r:id="rId18"/>
    <p:sldId id="332" r:id="rId19"/>
    <p:sldId id="321" r:id="rId20"/>
    <p:sldId id="329" r:id="rId21"/>
    <p:sldId id="330" r:id="rId22"/>
    <p:sldId id="258" r:id="rId23"/>
  </p:sldIdLst>
  <p:sldSz cx="9144000" cy="6858000" type="screen4x3"/>
  <p:notesSz cx="6797675" cy="9929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35" autoAdjust="0"/>
    <p:restoredTop sz="94660"/>
  </p:normalViewPr>
  <p:slideViewPr>
    <p:cSldViewPr>
      <p:cViewPr varScale="1">
        <p:scale>
          <a:sx n="103" d="100"/>
          <a:sy n="103" d="100"/>
        </p:scale>
        <p:origin x="23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dmin\Downloads\&#1042;&#1074;&#1086;&#1076;%20&#1078;&#1080;&#1083;&#1100;&#1103;%20&#1048;&#1046;&#1057;%20&#1080;%20&#1079;&#1072;&#1089;&#1090;&#1088;&#1086;&#1081;&#1097;&#1080;&#1082;&#1080;%20(&#1040;&#1074;&#1090;&#1086;&#1089;&#1086;&#1093;&#1088;&#1072;&#1085;&#1077;&#1085;&#1085;&#1099;&#1081;)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olidi.FOND\Desktop\&#1057;&#1090;&#1072;&#1090;&#1100;&#1080;%20&#1074;%20&#1069;&#1082;&#1089;&#1087;&#1077;&#1088;&#1090;%20&#1080;%20&#1052;&#1053;\&#1056;&#1080;&#1089;&#1091;&#1085;&#1082;&#1080;%20&#1042;&#1086;&#1087;&#1088;&#1086;&#1089;&#1099;%20&#1101;&#1082;&#1086;&#1085;&#1086;&#1084;&#1080;&#1082;&#1080;\&#1056;&#1080;&#1089;&#1091;&#1085;&#1082;&#1080;%20&#1042;&#1086;&#1087;&#1088;&#1086;&#1089;&#1099;%20&#1101;&#1082;&#1086;&#1085;&#1086;&#1084;&#1080;&#1082;&#1080;\&#1056;&#1080;&#1089;&#1091;&#1085;&#1086;&#1082;%209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Polidi.FOND\Desktop\&#1071;&#1089;&#1080;&#1085;%202013\&#1052;&#1086;&#1076;&#1077;&#1083;&#1100;%20&#1078;&#1080;&#1083;&#1080;&#1097;&#1085;&#1086;&#1081;%20&#1089;&#1092;&#1077;&#1088;&#1099;.xlsx" TargetMode="External"/><Relationship Id="rId1" Type="http://schemas.openxmlformats.org/officeDocument/2006/relationships/themeOverride" Target="../theme/themeOverride1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Polidi\Desktop\&#1052;&#1080;&#1085;&#1089;&#1090;&#1088;&#1086;&#1081;\&#1062;&#1077;&#1085;&#1099;-10%20&#1103;&#1085;&#1074;&#1072;&#1088;&#1103;%202014.xlsx" TargetMode="External"/><Relationship Id="rId1" Type="http://schemas.openxmlformats.org/officeDocument/2006/relationships/themeOverride" Target="../theme/themeOverride2.xm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olidi.FOND\Desktop\&#1057;&#1090;&#1072;&#1090;&#1100;&#1080;%20&#1074;%20&#1069;&#1082;&#1089;&#1087;&#1077;&#1088;&#1090;%20&#1080;%20&#1052;&#1053;\&#1056;&#1080;&#1089;&#1091;&#1085;&#1082;&#1080;%20&#1042;&#1086;&#1087;&#1088;&#1086;&#1089;&#1099;%20&#1101;&#1082;&#1086;&#1085;&#1086;&#1084;&#1080;&#1082;&#1080;\&#1056;&#1080;&#1089;&#1091;&#1085;&#1082;&#1080;%20&#1042;&#1086;&#1087;&#1088;&#1086;&#1089;&#1099;%20&#1101;&#1082;&#1086;&#1085;&#1086;&#1084;&#1080;&#1082;&#1080;\&#1056;&#1080;&#1089;&#1091;&#1085;&#1086;&#1082;%201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3.9993559832798661E-2"/>
          <c:y val="3.1154032854444458E-2"/>
          <c:w val="0.943031131525226"/>
          <c:h val="0.7398781209656375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Лист1!$I$50</c:f>
              <c:strCache>
                <c:ptCount val="1"/>
                <c:pt idx="0">
                  <c:v>ИЖС</c:v>
                </c:pt>
              </c:strCache>
            </c:strRef>
          </c:tx>
          <c:invertIfNegative val="0"/>
          <c:cat>
            <c:strRef>
              <c:f>Лист1!$G$52:$G$90</c:f>
              <c:strCache>
                <c:ptCount val="39"/>
                <c:pt idx="0">
                  <c:v>1923</c:v>
                </c:pt>
                <c:pt idx="1">
                  <c:v>1930</c:v>
                </c:pt>
                <c:pt idx="2">
                  <c:v>1935</c:v>
                </c:pt>
                <c:pt idx="3">
                  <c:v>1939</c:v>
                </c:pt>
                <c:pt idx="4">
                  <c:v>1943</c:v>
                </c:pt>
                <c:pt idx="5">
                  <c:v>1948</c:v>
                </c:pt>
                <c:pt idx="6">
                  <c:v>1953</c:v>
                </c:pt>
                <c:pt idx="7">
                  <c:v>1958</c:v>
                </c:pt>
                <c:pt idx="8">
                  <c:v>1963</c:v>
                </c:pt>
                <c:pt idx="9">
                  <c:v>1968</c:v>
                </c:pt>
                <c:pt idx="10">
                  <c:v>1973</c:v>
                </c:pt>
                <c:pt idx="11">
                  <c:v>1978</c:v>
                </c:pt>
                <c:pt idx="12">
                  <c:v>1983</c:v>
                </c:pt>
                <c:pt idx="13">
                  <c:v>1987</c:v>
                </c:pt>
                <c:pt idx="14">
                  <c:v>1988</c:v>
                </c:pt>
                <c:pt idx="15">
                  <c:v>1991</c:v>
                </c:pt>
                <c:pt idx="16">
                  <c:v>1992</c:v>
                </c:pt>
                <c:pt idx="17">
                  <c:v>1993</c:v>
                </c:pt>
                <c:pt idx="18">
                  <c:v>1994</c:v>
                </c:pt>
                <c:pt idx="19">
                  <c:v> 1995</c:v>
                </c:pt>
                <c:pt idx="20">
                  <c:v>1996</c:v>
                </c:pt>
                <c:pt idx="21">
                  <c:v>1997</c:v>
                </c:pt>
                <c:pt idx="22">
                  <c:v>1998</c:v>
                </c:pt>
                <c:pt idx="23">
                  <c:v>1999</c:v>
                </c:pt>
                <c:pt idx="24">
                  <c:v> 2000</c:v>
                </c:pt>
                <c:pt idx="25">
                  <c:v> 2001</c:v>
                </c:pt>
                <c:pt idx="26">
                  <c:v> 2002</c:v>
                </c:pt>
                <c:pt idx="27">
                  <c:v> 2003</c:v>
                </c:pt>
                <c:pt idx="28">
                  <c:v> 2004</c:v>
                </c:pt>
                <c:pt idx="29">
                  <c:v>2005</c:v>
                </c:pt>
                <c:pt idx="30">
                  <c:v> 2006</c:v>
                </c:pt>
                <c:pt idx="31">
                  <c:v> 2007</c:v>
                </c:pt>
                <c:pt idx="32">
                  <c:v> 2008</c:v>
                </c:pt>
                <c:pt idx="33">
                  <c:v>2009</c:v>
                </c:pt>
                <c:pt idx="34">
                  <c:v>2010</c:v>
                </c:pt>
                <c:pt idx="35">
                  <c:v>2011</c:v>
                </c:pt>
                <c:pt idx="36">
                  <c:v>2012</c:v>
                </c:pt>
                <c:pt idx="37">
                  <c:v>2013</c:v>
                </c:pt>
                <c:pt idx="38">
                  <c:v>2014</c:v>
                </c:pt>
              </c:strCache>
            </c:strRef>
          </c:cat>
          <c:val>
            <c:numRef>
              <c:f>Лист1!$I$52:$I$90</c:f>
              <c:numCache>
                <c:formatCode>General</c:formatCode>
                <c:ptCount val="39"/>
                <c:pt idx="0">
                  <c:v>10.354545454545459</c:v>
                </c:pt>
                <c:pt idx="1">
                  <c:v>3.8</c:v>
                </c:pt>
                <c:pt idx="2">
                  <c:v>3.54</c:v>
                </c:pt>
                <c:pt idx="3">
                  <c:v>8.2571428571428562</c:v>
                </c:pt>
                <c:pt idx="4">
                  <c:v>7.7777777777777777</c:v>
                </c:pt>
                <c:pt idx="5">
                  <c:v>11.8</c:v>
                </c:pt>
                <c:pt idx="6">
                  <c:v>12.8</c:v>
                </c:pt>
                <c:pt idx="7">
                  <c:v>25.72</c:v>
                </c:pt>
                <c:pt idx="8">
                  <c:v>16.919999999999991</c:v>
                </c:pt>
                <c:pt idx="9">
                  <c:v>11.380000000000004</c:v>
                </c:pt>
                <c:pt idx="10">
                  <c:v>7.44</c:v>
                </c:pt>
                <c:pt idx="11">
                  <c:v>4.58</c:v>
                </c:pt>
                <c:pt idx="12">
                  <c:v>3.84</c:v>
                </c:pt>
                <c:pt idx="13">
                  <c:v>6</c:v>
                </c:pt>
                <c:pt idx="14">
                  <c:v>5.04</c:v>
                </c:pt>
                <c:pt idx="15">
                  <c:v>5.4</c:v>
                </c:pt>
                <c:pt idx="16">
                  <c:v>4.9000000000000004</c:v>
                </c:pt>
                <c:pt idx="17">
                  <c:v>5.6</c:v>
                </c:pt>
                <c:pt idx="18">
                  <c:v>7.1</c:v>
                </c:pt>
                <c:pt idx="19">
                  <c:v>9</c:v>
                </c:pt>
                <c:pt idx="20">
                  <c:v>10</c:v>
                </c:pt>
                <c:pt idx="21">
                  <c:v>11.5</c:v>
                </c:pt>
                <c:pt idx="22">
                  <c:v>12.1</c:v>
                </c:pt>
                <c:pt idx="23">
                  <c:v>13.7</c:v>
                </c:pt>
                <c:pt idx="24">
                  <c:v>12.6</c:v>
                </c:pt>
                <c:pt idx="25">
                  <c:v>13.1</c:v>
                </c:pt>
                <c:pt idx="26">
                  <c:v>14.2</c:v>
                </c:pt>
                <c:pt idx="27">
                  <c:v>15.2</c:v>
                </c:pt>
                <c:pt idx="28">
                  <c:v>16.100000000000001</c:v>
                </c:pt>
                <c:pt idx="29">
                  <c:v>17.5</c:v>
                </c:pt>
                <c:pt idx="30">
                  <c:v>20</c:v>
                </c:pt>
                <c:pt idx="31">
                  <c:v>26.3</c:v>
                </c:pt>
                <c:pt idx="32">
                  <c:v>27.4</c:v>
                </c:pt>
                <c:pt idx="33">
                  <c:v>28.5</c:v>
                </c:pt>
                <c:pt idx="34">
                  <c:v>25.5</c:v>
                </c:pt>
                <c:pt idx="35">
                  <c:v>26.8</c:v>
                </c:pt>
                <c:pt idx="36">
                  <c:v>28.4</c:v>
                </c:pt>
                <c:pt idx="37">
                  <c:v>30.7</c:v>
                </c:pt>
                <c:pt idx="38">
                  <c:v>35.200000000000003</c:v>
                </c:pt>
              </c:numCache>
            </c:numRef>
          </c:val>
        </c:ser>
        <c:ser>
          <c:idx val="1"/>
          <c:order val="1"/>
          <c:tx>
            <c:strRef>
              <c:f>Лист1!$J$50</c:f>
              <c:strCache>
                <c:ptCount val="1"/>
                <c:pt idx="0">
                  <c:v>Профессиональные застройщики</c:v>
                </c:pt>
              </c:strCache>
            </c:strRef>
          </c:tx>
          <c:invertIfNegative val="0"/>
          <c:cat>
            <c:strRef>
              <c:f>Лист1!$G$52:$G$90</c:f>
              <c:strCache>
                <c:ptCount val="39"/>
                <c:pt idx="0">
                  <c:v>1923</c:v>
                </c:pt>
                <c:pt idx="1">
                  <c:v>1930</c:v>
                </c:pt>
                <c:pt idx="2">
                  <c:v>1935</c:v>
                </c:pt>
                <c:pt idx="3">
                  <c:v>1939</c:v>
                </c:pt>
                <c:pt idx="4">
                  <c:v>1943</c:v>
                </c:pt>
                <c:pt idx="5">
                  <c:v>1948</c:v>
                </c:pt>
                <c:pt idx="6">
                  <c:v>1953</c:v>
                </c:pt>
                <c:pt idx="7">
                  <c:v>1958</c:v>
                </c:pt>
                <c:pt idx="8">
                  <c:v>1963</c:v>
                </c:pt>
                <c:pt idx="9">
                  <c:v>1968</c:v>
                </c:pt>
                <c:pt idx="10">
                  <c:v>1973</c:v>
                </c:pt>
                <c:pt idx="11">
                  <c:v>1978</c:v>
                </c:pt>
                <c:pt idx="12">
                  <c:v>1983</c:v>
                </c:pt>
                <c:pt idx="13">
                  <c:v>1987</c:v>
                </c:pt>
                <c:pt idx="14">
                  <c:v>1988</c:v>
                </c:pt>
                <c:pt idx="15">
                  <c:v>1991</c:v>
                </c:pt>
                <c:pt idx="16">
                  <c:v>1992</c:v>
                </c:pt>
                <c:pt idx="17">
                  <c:v>1993</c:v>
                </c:pt>
                <c:pt idx="18">
                  <c:v>1994</c:v>
                </c:pt>
                <c:pt idx="19">
                  <c:v> 1995</c:v>
                </c:pt>
                <c:pt idx="20">
                  <c:v>1996</c:v>
                </c:pt>
                <c:pt idx="21">
                  <c:v>1997</c:v>
                </c:pt>
                <c:pt idx="22">
                  <c:v>1998</c:v>
                </c:pt>
                <c:pt idx="23">
                  <c:v>1999</c:v>
                </c:pt>
                <c:pt idx="24">
                  <c:v> 2000</c:v>
                </c:pt>
                <c:pt idx="25">
                  <c:v> 2001</c:v>
                </c:pt>
                <c:pt idx="26">
                  <c:v> 2002</c:v>
                </c:pt>
                <c:pt idx="27">
                  <c:v> 2003</c:v>
                </c:pt>
                <c:pt idx="28">
                  <c:v> 2004</c:v>
                </c:pt>
                <c:pt idx="29">
                  <c:v>2005</c:v>
                </c:pt>
                <c:pt idx="30">
                  <c:v> 2006</c:v>
                </c:pt>
                <c:pt idx="31">
                  <c:v> 2007</c:v>
                </c:pt>
                <c:pt idx="32">
                  <c:v> 2008</c:v>
                </c:pt>
                <c:pt idx="33">
                  <c:v>2009</c:v>
                </c:pt>
                <c:pt idx="34">
                  <c:v>2010</c:v>
                </c:pt>
                <c:pt idx="35">
                  <c:v>2011</c:v>
                </c:pt>
                <c:pt idx="36">
                  <c:v>2012</c:v>
                </c:pt>
                <c:pt idx="37">
                  <c:v>2013</c:v>
                </c:pt>
                <c:pt idx="38">
                  <c:v>2014</c:v>
                </c:pt>
              </c:strCache>
            </c:strRef>
          </c:cat>
          <c:val>
            <c:numRef>
              <c:f>Лист1!$J$52:$J$90</c:f>
              <c:numCache>
                <c:formatCode>General</c:formatCode>
                <c:ptCount val="39"/>
                <c:pt idx="0">
                  <c:v>1.454545454545455</c:v>
                </c:pt>
                <c:pt idx="1">
                  <c:v>5.7749999999999995</c:v>
                </c:pt>
                <c:pt idx="2">
                  <c:v>5.38</c:v>
                </c:pt>
                <c:pt idx="3">
                  <c:v>7.2000000000000011</c:v>
                </c:pt>
                <c:pt idx="4">
                  <c:v>5.7333333333333361</c:v>
                </c:pt>
                <c:pt idx="5">
                  <c:v>9</c:v>
                </c:pt>
                <c:pt idx="6">
                  <c:v>15.860000000000007</c:v>
                </c:pt>
                <c:pt idx="7">
                  <c:v>30.439999999999998</c:v>
                </c:pt>
                <c:pt idx="8">
                  <c:v>39</c:v>
                </c:pt>
                <c:pt idx="9">
                  <c:v>45.52</c:v>
                </c:pt>
                <c:pt idx="10">
                  <c:v>53.379999999999995</c:v>
                </c:pt>
                <c:pt idx="11">
                  <c:v>54.440000000000005</c:v>
                </c:pt>
                <c:pt idx="12">
                  <c:v>57.9</c:v>
                </c:pt>
                <c:pt idx="13">
                  <c:v>66.8</c:v>
                </c:pt>
                <c:pt idx="14">
                  <c:v>63.64</c:v>
                </c:pt>
                <c:pt idx="15">
                  <c:v>44</c:v>
                </c:pt>
                <c:pt idx="16">
                  <c:v>36.6</c:v>
                </c:pt>
                <c:pt idx="17">
                  <c:v>36.20000000000001</c:v>
                </c:pt>
                <c:pt idx="18">
                  <c:v>32.1</c:v>
                </c:pt>
                <c:pt idx="19">
                  <c:v>32</c:v>
                </c:pt>
                <c:pt idx="20">
                  <c:v>24.29999999999999</c:v>
                </c:pt>
                <c:pt idx="21">
                  <c:v>21.200000000000003</c:v>
                </c:pt>
                <c:pt idx="22">
                  <c:v>18.600000000000001</c:v>
                </c:pt>
                <c:pt idx="23">
                  <c:v>18.3</c:v>
                </c:pt>
                <c:pt idx="24">
                  <c:v>17.700000000000003</c:v>
                </c:pt>
                <c:pt idx="25">
                  <c:v>18.600000000000001</c:v>
                </c:pt>
                <c:pt idx="26">
                  <c:v>19.599999999999991</c:v>
                </c:pt>
                <c:pt idx="27">
                  <c:v>21.2</c:v>
                </c:pt>
                <c:pt idx="28">
                  <c:v>24.9</c:v>
                </c:pt>
                <c:pt idx="29">
                  <c:v>26.1</c:v>
                </c:pt>
                <c:pt idx="30">
                  <c:v>30.6</c:v>
                </c:pt>
                <c:pt idx="31">
                  <c:v>34.900000000000006</c:v>
                </c:pt>
                <c:pt idx="32">
                  <c:v>36.70000000000001</c:v>
                </c:pt>
                <c:pt idx="33">
                  <c:v>31.4</c:v>
                </c:pt>
                <c:pt idx="34">
                  <c:v>32.9</c:v>
                </c:pt>
                <c:pt idx="35">
                  <c:v>35.5</c:v>
                </c:pt>
                <c:pt idx="36">
                  <c:v>37.300000000000004</c:v>
                </c:pt>
                <c:pt idx="37">
                  <c:v>39.800000000000004</c:v>
                </c:pt>
                <c:pt idx="38">
                  <c:v>45.8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75466256"/>
        <c:axId val="170766656"/>
      </c:barChart>
      <c:catAx>
        <c:axId val="3754662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540000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170766656"/>
        <c:crosses val="autoZero"/>
        <c:auto val="1"/>
        <c:lblAlgn val="ctr"/>
        <c:lblOffset val="100"/>
        <c:noMultiLvlLbl val="0"/>
      </c:catAx>
      <c:valAx>
        <c:axId val="17076665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2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37546625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3236115500373673"/>
          <c:y val="0.88541966898488023"/>
          <c:w val="0.55972270827257731"/>
          <c:h val="8.3333615904459327E-2"/>
        </c:manualLayout>
      </c:layout>
      <c:overlay val="0"/>
      <c:txPr>
        <a:bodyPr/>
        <a:lstStyle/>
        <a:p>
          <a:pPr>
            <a:defRPr sz="1800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Рисунок!$B$108</c:f>
              <c:strCache>
                <c:ptCount val="1"/>
                <c:pt idx="0">
                  <c:v>Инвестиции в дополнительное производство жилищного фонда </c:v>
                </c:pt>
              </c:strCache>
            </c:strRef>
          </c:tx>
          <c:invertIfNegative val="0"/>
          <c:cat>
            <c:numRef>
              <c:f>Рисунок!$D$1:$P$1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Рисунок!$D$108:$P$108</c:f>
              <c:numCache>
                <c:formatCode>0</c:formatCode>
                <c:ptCount val="13"/>
                <c:pt idx="0">
                  <c:v>117.66260000000001</c:v>
                </c:pt>
                <c:pt idx="1">
                  <c:v>149.7851</c:v>
                </c:pt>
                <c:pt idx="2">
                  <c:v>187.46460000000002</c:v>
                </c:pt>
                <c:pt idx="3">
                  <c:v>245.7081</c:v>
                </c:pt>
                <c:pt idx="4">
                  <c:v>305.62469999999996</c:v>
                </c:pt>
                <c:pt idx="5">
                  <c:v>392.76400000000001</c:v>
                </c:pt>
                <c:pt idx="6">
                  <c:v>506.72159999999934</c:v>
                </c:pt>
                <c:pt idx="7">
                  <c:v>814.09260000000006</c:v>
                </c:pt>
                <c:pt idx="8">
                  <c:v>1113.934</c:v>
                </c:pt>
                <c:pt idx="9">
                  <c:v>945.96400000000006</c:v>
                </c:pt>
                <c:pt idx="10">
                  <c:v>1016.0690000000001</c:v>
                </c:pt>
                <c:pt idx="11">
                  <c:v>1295.6399999999999</c:v>
                </c:pt>
                <c:pt idx="12">
                  <c:v>1814.6379999999999</c:v>
                </c:pt>
              </c:numCache>
            </c:numRef>
          </c:val>
        </c:ser>
        <c:ser>
          <c:idx val="1"/>
          <c:order val="1"/>
          <c:tx>
            <c:strRef>
              <c:f>Рисунок!$B$109</c:f>
              <c:strCache>
                <c:ptCount val="1"/>
                <c:pt idx="0">
                  <c:v>Фактические инвестиции в восстановительное производство жилищного фонда </c:v>
                </c:pt>
              </c:strCache>
            </c:strRef>
          </c:tx>
          <c:invertIfNegative val="0"/>
          <c:cat>
            <c:numRef>
              <c:f>Рисунок!$D$1:$P$1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Рисунок!$D$109:$P$109</c:f>
              <c:numCache>
                <c:formatCode>0</c:formatCode>
                <c:ptCount val="13"/>
                <c:pt idx="0">
                  <c:v>35.636849240627761</c:v>
                </c:pt>
                <c:pt idx="1">
                  <c:v>52.258918166266305</c:v>
                </c:pt>
                <c:pt idx="2">
                  <c:v>64.03266711543894</c:v>
                </c:pt>
                <c:pt idx="3">
                  <c:v>74.396291017671388</c:v>
                </c:pt>
                <c:pt idx="4">
                  <c:v>68.13449559086547</c:v>
                </c:pt>
                <c:pt idx="5">
                  <c:v>88.802809110918318</c:v>
                </c:pt>
                <c:pt idx="6">
                  <c:v>97.685767422785673</c:v>
                </c:pt>
                <c:pt idx="7">
                  <c:v>131.04956045146486</c:v>
                </c:pt>
                <c:pt idx="8">
                  <c:v>208.83604741256221</c:v>
                </c:pt>
                <c:pt idx="9">
                  <c:v>234.62314051785904</c:v>
                </c:pt>
                <c:pt idx="10">
                  <c:v>220.32166331014403</c:v>
                </c:pt>
                <c:pt idx="11">
                  <c:v>181.13506520047176</c:v>
                </c:pt>
                <c:pt idx="12">
                  <c:v>232.06200000000001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0768224"/>
        <c:axId val="170767048"/>
      </c:barChart>
      <c:lineChart>
        <c:grouping val="standard"/>
        <c:varyColors val="0"/>
        <c:ser>
          <c:idx val="2"/>
          <c:order val="2"/>
          <c:tx>
            <c:strRef>
              <c:f>Рисунок!$B$110</c:f>
              <c:strCache>
                <c:ptCount val="1"/>
                <c:pt idx="0">
                  <c:v>Отношение инвестиций в восстановительное производство ЖФ к инвестициям в дополнительное производство ЖФ</c:v>
                </c:pt>
              </c:strCache>
            </c:strRef>
          </c:tx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/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val>
            <c:numRef>
              <c:f>Рисунок!$D$110:$P$110</c:f>
              <c:numCache>
                <c:formatCode>0%</c:formatCode>
                <c:ptCount val="13"/>
                <c:pt idx="0">
                  <c:v>0.30287320899442827</c:v>
                </c:pt>
                <c:pt idx="1">
                  <c:v>0.34889263462297881</c:v>
                </c:pt>
                <c:pt idx="2">
                  <c:v>0.34157204675143493</c:v>
                </c:pt>
                <c:pt idx="3">
                  <c:v>0.30278322537055757</c:v>
                </c:pt>
                <c:pt idx="4">
                  <c:v>0.22293517373060973</c:v>
                </c:pt>
                <c:pt idx="5">
                  <c:v>0.22609711967216548</c:v>
                </c:pt>
                <c:pt idx="6">
                  <c:v>0.19277995534981288</c:v>
                </c:pt>
                <c:pt idx="7">
                  <c:v>0.16097623347941642</c:v>
                </c:pt>
                <c:pt idx="8">
                  <c:v>0.18747614078801986</c:v>
                </c:pt>
                <c:pt idx="9">
                  <c:v>0.24802544337613203</c:v>
                </c:pt>
                <c:pt idx="10">
                  <c:v>0.21683730466153794</c:v>
                </c:pt>
                <c:pt idx="11">
                  <c:v>0.13980354512092263</c:v>
                </c:pt>
                <c:pt idx="12">
                  <c:v>0.12788335745200971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0771360"/>
        <c:axId val="170770576"/>
      </c:lineChart>
      <c:catAx>
        <c:axId val="1707682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70767048"/>
        <c:crosses val="autoZero"/>
        <c:auto val="1"/>
        <c:lblAlgn val="ctr"/>
        <c:lblOffset val="100"/>
        <c:noMultiLvlLbl val="0"/>
      </c:catAx>
      <c:valAx>
        <c:axId val="170767048"/>
        <c:scaling>
          <c:orientation val="minMax"/>
        </c:scaling>
        <c:delete val="0"/>
        <c:axPos val="l"/>
        <c:majorGridlines/>
        <c:numFmt formatCode="0" sourceLinked="1"/>
        <c:majorTickMark val="out"/>
        <c:minorTickMark val="none"/>
        <c:tickLblPos val="nextTo"/>
        <c:crossAx val="170768224"/>
        <c:crosses val="autoZero"/>
        <c:crossBetween val="between"/>
      </c:valAx>
      <c:valAx>
        <c:axId val="170770576"/>
        <c:scaling>
          <c:orientation val="minMax"/>
        </c:scaling>
        <c:delete val="0"/>
        <c:axPos val="r"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170771360"/>
        <c:crosses val="max"/>
        <c:crossBetween val="between"/>
      </c:valAx>
      <c:catAx>
        <c:axId val="170771360"/>
        <c:scaling>
          <c:orientation val="minMax"/>
        </c:scaling>
        <c:delete val="1"/>
        <c:axPos val="b"/>
        <c:majorTickMark val="out"/>
        <c:minorTickMark val="none"/>
        <c:tickLblPos val="none"/>
        <c:crossAx val="170770576"/>
        <c:crosses val="autoZero"/>
        <c:auto val="1"/>
        <c:lblAlgn val="ctr"/>
        <c:lblOffset val="100"/>
        <c:noMultiLvlLbl val="0"/>
      </c:catAx>
    </c:plotArea>
    <c:legend>
      <c:legendPos val="b"/>
      <c:layout>
        <c:manualLayout>
          <c:xMode val="edge"/>
          <c:yMode val="edge"/>
          <c:x val="3.1825506289725761E-2"/>
          <c:y val="0.73677295646616092"/>
          <c:w val="0.95929122148126267"/>
          <c:h val="0.23566823694655525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4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7.4312405834049716E-2"/>
          <c:y val="3.6473229429577127E-2"/>
          <c:w val="0.84987450224828875"/>
          <c:h val="0.5286895896029851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'ИТОГ-инвест'!$B$18</c:f>
              <c:strCache>
                <c:ptCount val="1"/>
                <c:pt idx="0">
                  <c:v>Накопленный дефицит инвестиций в жилищной сфере в текущих ценах</c:v>
                </c:pt>
              </c:strCache>
            </c:strRef>
          </c:tx>
          <c:invertIfNegative val="0"/>
          <c:cat>
            <c:numRef>
              <c:f>'ИТОГ-инвест'!$D$1:$P$1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'ИТОГ-инвест'!$D$18:$P$18</c:f>
              <c:numCache>
                <c:formatCode>0</c:formatCode>
                <c:ptCount val="13"/>
                <c:pt idx="0">
                  <c:v>2292.1681250025449</c:v>
                </c:pt>
                <c:pt idx="1">
                  <c:v>3526.7994434851353</c:v>
                </c:pt>
                <c:pt idx="2">
                  <c:v>4438.7819804124756</c:v>
                </c:pt>
                <c:pt idx="3">
                  <c:v>5086.6766297122149</c:v>
                </c:pt>
                <c:pt idx="4">
                  <c:v>6101.4722738012724</c:v>
                </c:pt>
                <c:pt idx="5">
                  <c:v>7484.5466557989848</c:v>
                </c:pt>
                <c:pt idx="6">
                  <c:v>9331.4591957893535</c:v>
                </c:pt>
                <c:pt idx="7">
                  <c:v>11773.943167775698</c:v>
                </c:pt>
                <c:pt idx="8">
                  <c:v>15449.657380745921</c:v>
                </c:pt>
                <c:pt idx="9">
                  <c:v>17995.294544338256</c:v>
                </c:pt>
                <c:pt idx="10">
                  <c:v>19546.630834850632</c:v>
                </c:pt>
                <c:pt idx="11">
                  <c:v>21111.38620393083</c:v>
                </c:pt>
                <c:pt idx="12">
                  <c:v>22551.170576113014</c:v>
                </c:pt>
              </c:numCache>
            </c:numRef>
          </c:val>
        </c:ser>
        <c:ser>
          <c:idx val="2"/>
          <c:order val="1"/>
          <c:tx>
            <c:strRef>
              <c:f>'ИТОГ-инвест'!$B$20</c:f>
              <c:strCache>
                <c:ptCount val="1"/>
                <c:pt idx="0">
                  <c:v>Накопленный дефицит инвестиций в жилищной сфере в реальных ценах 2000 года</c:v>
                </c:pt>
              </c:strCache>
            </c:strRef>
          </c:tx>
          <c:invertIfNegative val="0"/>
          <c:cat>
            <c:numRef>
              <c:f>'ИТОГ-инвест'!$D$1:$P$1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'ИТОГ-инвест'!$D$20:$P$20</c:f>
              <c:numCache>
                <c:formatCode>0</c:formatCode>
                <c:ptCount val="13"/>
                <c:pt idx="0">
                  <c:v>2292.1681250025449</c:v>
                </c:pt>
                <c:pt idx="1">
                  <c:v>2551.9532876158723</c:v>
                </c:pt>
                <c:pt idx="2">
                  <c:v>2797.7820739097447</c:v>
                </c:pt>
                <c:pt idx="3">
                  <c:v>2821.075818982541</c:v>
                </c:pt>
                <c:pt idx="4">
                  <c:v>3063.7233795804932</c:v>
                </c:pt>
                <c:pt idx="5">
                  <c:v>3219.0188463372911</c:v>
                </c:pt>
                <c:pt idx="6">
                  <c:v>3522.0316246130665</c:v>
                </c:pt>
                <c:pt idx="7">
                  <c:v>3910.174912542459</c:v>
                </c:pt>
                <c:pt idx="8">
                  <c:v>4300.8337874997305</c:v>
                </c:pt>
                <c:pt idx="9">
                  <c:v>4254.3366183397857</c:v>
                </c:pt>
                <c:pt idx="10">
                  <c:v>4674.8548124945974</c:v>
                </c:pt>
                <c:pt idx="11">
                  <c:v>4617.3647164667964</c:v>
                </c:pt>
                <c:pt idx="12">
                  <c:v>4539.5916512173235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0770968"/>
        <c:axId val="170769792"/>
      </c:barChart>
      <c:catAx>
        <c:axId val="1707709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70769792"/>
        <c:crosses val="autoZero"/>
        <c:auto val="1"/>
        <c:lblAlgn val="ctr"/>
        <c:lblOffset val="100"/>
        <c:noMultiLvlLbl val="0"/>
      </c:catAx>
      <c:valAx>
        <c:axId val="170769792"/>
        <c:scaling>
          <c:orientation val="minMax"/>
        </c:scaling>
        <c:delete val="0"/>
        <c:axPos val="l"/>
        <c:majorGridlines/>
        <c:numFmt formatCode="0" sourceLinked="1"/>
        <c:majorTickMark val="out"/>
        <c:minorTickMark val="none"/>
        <c:tickLblPos val="nextTo"/>
        <c:crossAx val="17077096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1.9472038719432882E-2"/>
          <c:y val="0.64961269501405161"/>
          <c:w val="0.95683968653336515"/>
          <c:h val="0.26639860825399986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0335447470562439"/>
          <c:y val="4.6296296296296335E-2"/>
          <c:w val="0.87378600742238932"/>
          <c:h val="0.69342939351344224"/>
        </c:manualLayout>
      </c:layout>
      <c:lineChart>
        <c:grouping val="standard"/>
        <c:varyColors val="0"/>
        <c:ser>
          <c:idx val="0"/>
          <c:order val="0"/>
          <c:tx>
            <c:strRef>
              <c:f>'[Цены-10 января 2014.xlsx]Лист4'!$F$30</c:f>
              <c:strCache>
                <c:ptCount val="1"/>
                <c:pt idx="0">
                  <c:v>Реальные среднедушевые доходы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2000"/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'[Цены-10 января 2014.xlsx]Лист4'!$G$24:$U$24</c:f>
              <c:strCache>
                <c:ptCount val="15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2014-3</c:v>
                </c:pt>
              </c:strCache>
            </c:strRef>
          </c:cat>
          <c:val>
            <c:numRef>
              <c:f>'[Цены-10 января 2014.xlsx]Лист4'!$G$30:$U$30</c:f>
              <c:numCache>
                <c:formatCode>0</c:formatCode>
                <c:ptCount val="15"/>
                <c:pt idx="0">
                  <c:v>100</c:v>
                </c:pt>
                <c:pt idx="1">
                  <c:v>113.18168958306336</c:v>
                </c:pt>
                <c:pt idx="2">
                  <c:v>126.76074850491166</c:v>
                </c:pt>
                <c:pt idx="3">
                  <c:v>148.16639729796728</c:v>
                </c:pt>
                <c:pt idx="4">
                  <c:v>164.26179986612098</c:v>
                </c:pt>
                <c:pt idx="5">
                  <c:v>187.2191081278263</c:v>
                </c:pt>
                <c:pt idx="6">
                  <c:v>215.64420770158213</c:v>
                </c:pt>
                <c:pt idx="7">
                  <c:v>237.98018588420885</c:v>
                </c:pt>
                <c:pt idx="8">
                  <c:v>248.96049333822765</c:v>
                </c:pt>
                <c:pt idx="9">
                  <c:v>260.09723016031131</c:v>
                </c:pt>
                <c:pt idx="10">
                  <c:v>268.25653954089472</c:v>
                </c:pt>
                <c:pt idx="11">
                  <c:v>277.12697113253944</c:v>
                </c:pt>
                <c:pt idx="12">
                  <c:v>290.50849466337291</c:v>
                </c:pt>
                <c:pt idx="13">
                  <c:v>304.57819420591562</c:v>
                </c:pt>
                <c:pt idx="14">
                  <c:v>294.06902024915371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'[Цены-10 января 2014.xlsx]Лист4'!$F$35</c:f>
              <c:strCache>
                <c:ptCount val="1"/>
                <c:pt idx="0">
                  <c:v>Реальные цены на первичном рынке жилья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1800"/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'[Цены-10 января 2014.xlsx]Лист4'!$G$24:$U$24</c:f>
              <c:strCache>
                <c:ptCount val="15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2014-3</c:v>
                </c:pt>
              </c:strCache>
            </c:strRef>
          </c:cat>
          <c:val>
            <c:numRef>
              <c:f>'[Цены-10 января 2014.xlsx]Лист4'!$G$12:$U$12</c:f>
              <c:numCache>
                <c:formatCode>General</c:formatCode>
                <c:ptCount val="15"/>
                <c:pt idx="0">
                  <c:v>100</c:v>
                </c:pt>
                <c:pt idx="1">
                  <c:v>105.4806070826307</c:v>
                </c:pt>
                <c:pt idx="2">
                  <c:v>112.26215784207001</c:v>
                </c:pt>
                <c:pt idx="3">
                  <c:v>119.07807456819565</c:v>
                </c:pt>
                <c:pt idx="4">
                  <c:v>126.32723219634011</c:v>
                </c:pt>
                <c:pt idx="5">
                  <c:v>133.84535422064869</c:v>
                </c:pt>
                <c:pt idx="6">
                  <c:v>181.36659466412689</c:v>
                </c:pt>
                <c:pt idx="7">
                  <c:v>200.00569956705343</c:v>
                </c:pt>
                <c:pt idx="8">
                  <c:v>194.70987345318602</c:v>
                </c:pt>
                <c:pt idx="9">
                  <c:v>165.3602234106105</c:v>
                </c:pt>
                <c:pt idx="10">
                  <c:v>152.44145595665637</c:v>
                </c:pt>
                <c:pt idx="11">
                  <c:v>153.30351885556314</c:v>
                </c:pt>
                <c:pt idx="12">
                  <c:v>159.19980804231545</c:v>
                </c:pt>
                <c:pt idx="13">
                  <c:v>156.65859044915175</c:v>
                </c:pt>
                <c:pt idx="14">
                  <c:v>146.95532048416837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70767440"/>
        <c:axId val="170765480"/>
        <c:extLst>
          <c:ext xmlns:c15="http://schemas.microsoft.com/office/drawing/2012/chart" uri="{02D57815-91ED-43cb-92C2-25804820EDAC}">
            <c15:filteredLineSeries>
              <c15:ser>
                <c:idx val="2"/>
                <c:order val="2"/>
                <c:tx>
                  <c:strRef>
                    <c:extLst>
                      <c:ext uri="{02D57815-91ED-43cb-92C2-25804820EDAC}">
                        <c15:formulaRef>
                          <c15:sqref>Лист4!$G$24</c15:sqref>
                        </c15:formulaRef>
                      </c:ext>
                    </c:extLst>
                    <c:strCache>
                      <c:ptCount val="1"/>
                      <c:pt idx="0">
                        <c:v>2000</c:v>
                      </c:pt>
                    </c:strCache>
                  </c:strRef>
                </c:tx>
                <c:spPr>
                  <a:ln w="28575" cap="rnd">
                    <a:solidFill>
                      <a:schemeClr val="accent3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>
                      <c:ext uri="{02D57815-91ED-43cb-92C2-25804820EDAC}">
                        <c15:formulaRef>
                          <c15:sqref>Лист4!$G$24:$S$24</c15:sqref>
                        </c15:formulaRef>
                      </c:ext>
                    </c:extLst>
                    <c:numCache>
                      <c:formatCode>General</c:formatCode>
                      <c:ptCount val="13"/>
                      <c:pt idx="0">
                        <c:v>2000</c:v>
                      </c:pt>
                      <c:pt idx="1">
                        <c:v>2001</c:v>
                      </c:pt>
                      <c:pt idx="2">
                        <c:v>2002</c:v>
                      </c:pt>
                      <c:pt idx="3">
                        <c:v>2003</c:v>
                      </c:pt>
                      <c:pt idx="4">
                        <c:v>2004</c:v>
                      </c:pt>
                      <c:pt idx="5">
                        <c:v>2005</c:v>
                      </c:pt>
                      <c:pt idx="6">
                        <c:v>2006</c:v>
                      </c:pt>
                      <c:pt idx="7">
                        <c:v>2007</c:v>
                      </c:pt>
                      <c:pt idx="8">
                        <c:v>2008</c:v>
                      </c:pt>
                      <c:pt idx="9">
                        <c:v>2009</c:v>
                      </c:pt>
                      <c:pt idx="10">
                        <c:v>2010</c:v>
                      </c:pt>
                      <c:pt idx="11">
                        <c:v>2011</c:v>
                      </c:pt>
                      <c:pt idx="12">
                        <c:v>2012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Лист4!$H$24:$S$24</c15:sqref>
                        </c15:formulaRef>
                      </c:ext>
                    </c:extLst>
                    <c:numCache>
                      <c:formatCode>General</c:formatCode>
                      <c:ptCount val="12"/>
                      <c:pt idx="0">
                        <c:v>2001</c:v>
                      </c:pt>
                      <c:pt idx="1">
                        <c:v>2002</c:v>
                      </c:pt>
                      <c:pt idx="2">
                        <c:v>2003</c:v>
                      </c:pt>
                      <c:pt idx="3">
                        <c:v>2004</c:v>
                      </c:pt>
                      <c:pt idx="4">
                        <c:v>2005</c:v>
                      </c:pt>
                      <c:pt idx="5">
                        <c:v>2006</c:v>
                      </c:pt>
                      <c:pt idx="6">
                        <c:v>2007</c:v>
                      </c:pt>
                      <c:pt idx="7">
                        <c:v>2008</c:v>
                      </c:pt>
                      <c:pt idx="8">
                        <c:v>2009</c:v>
                      </c:pt>
                      <c:pt idx="9">
                        <c:v>2010</c:v>
                      </c:pt>
                      <c:pt idx="10">
                        <c:v>2011</c:v>
                      </c:pt>
                      <c:pt idx="11">
                        <c:v>2012</c:v>
                      </c:pt>
                    </c:numCache>
                  </c:numRef>
                </c:val>
                <c:smooth val="0"/>
              </c15:ser>
            </c15:filteredLineSeries>
          </c:ext>
        </c:extLst>
      </c:lineChart>
      <c:catAx>
        <c:axId val="1707674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170765480"/>
        <c:crosses val="autoZero"/>
        <c:auto val="1"/>
        <c:lblAlgn val="ctr"/>
        <c:lblOffset val="100"/>
        <c:noMultiLvlLbl val="0"/>
      </c:catAx>
      <c:valAx>
        <c:axId val="170765480"/>
        <c:scaling>
          <c:orientation val="minMax"/>
          <c:min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ru-RU"/>
                  <a:t>%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 sz="1600"/>
            </a:pPr>
            <a:endParaRPr lang="ru-RU"/>
          </a:p>
        </c:txPr>
        <c:crossAx val="1707674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txPr>
        <a:bodyPr/>
        <a:lstStyle/>
        <a:p>
          <a:pPr>
            <a:defRPr sz="1600"/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400"/>
      </a:pPr>
      <a:endParaRPr lang="ru-RU"/>
    </a:p>
  </c:tx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537815486388454"/>
          <c:y val="3.6473229429577092E-2"/>
          <c:w val="0.8776037555281383"/>
          <c:h val="0.64815602213349188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Рисунок!$B$82</c:f>
              <c:strCache>
                <c:ptCount val="1"/>
                <c:pt idx="0">
                  <c:v>Домохозяйства (граждане)</c:v>
                </c:pt>
              </c:strCache>
            </c:strRef>
          </c:tx>
          <c:invertIfNegative val="0"/>
          <c:dLbls>
            <c:dLbl>
              <c:idx val="12"/>
              <c:tx>
                <c:rich>
                  <a:bodyPr/>
                  <a:lstStyle/>
                  <a:p>
                    <a:r>
                      <a:rPr lang="en-US" smtClean="0"/>
                      <a:t>28</a:t>
                    </a:r>
                    <a:r>
                      <a:rPr lang="ru-RU" smtClean="0"/>
                      <a:t>65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Рисунок!$D$1:$P$1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Рисунок!$D$82:$P$82</c:f>
              <c:numCache>
                <c:formatCode>0</c:formatCode>
                <c:ptCount val="13"/>
                <c:pt idx="0">
                  <c:v>301.49665970808553</c:v>
                </c:pt>
                <c:pt idx="1">
                  <c:v>368.82814478795524</c:v>
                </c:pt>
                <c:pt idx="2">
                  <c:v>448.00395154364293</c:v>
                </c:pt>
                <c:pt idx="3">
                  <c:v>555.13524596547541</c:v>
                </c:pt>
                <c:pt idx="4">
                  <c:v>642.14662471688735</c:v>
                </c:pt>
                <c:pt idx="5">
                  <c:v>814.49384526146855</c:v>
                </c:pt>
                <c:pt idx="6">
                  <c:v>988.62952780513865</c:v>
                </c:pt>
                <c:pt idx="7">
                  <c:v>1353.6887494065732</c:v>
                </c:pt>
                <c:pt idx="8">
                  <c:v>1727.9097162877483</c:v>
                </c:pt>
                <c:pt idx="9">
                  <c:v>1751.5232621008529</c:v>
                </c:pt>
                <c:pt idx="10">
                  <c:v>1938.7370287055073</c:v>
                </c:pt>
                <c:pt idx="11">
                  <c:v>2324.6532056600236</c:v>
                </c:pt>
                <c:pt idx="12">
                  <c:v>2883.5410564000022</c:v>
                </c:pt>
              </c:numCache>
            </c:numRef>
          </c:val>
        </c:ser>
        <c:ser>
          <c:idx val="1"/>
          <c:order val="1"/>
          <c:tx>
            <c:strRef>
              <c:f>Рисунок!$B$83</c:f>
              <c:strCache>
                <c:ptCount val="1"/>
                <c:pt idx="0">
                  <c:v>Нефинансовые и финансовые корпорации</c:v>
                </c:pt>
              </c:strCache>
            </c:strRef>
          </c:tx>
          <c:invertIfNegative val="0"/>
          <c:dLbls>
            <c:dLbl>
              <c:idx val="12"/>
              <c:tx>
                <c:rich>
                  <a:bodyPr/>
                  <a:lstStyle/>
                  <a:p>
                    <a:r>
                      <a:rPr lang="en-US" smtClean="0"/>
                      <a:t>3</a:t>
                    </a:r>
                    <a:r>
                      <a:rPr lang="ru-RU" smtClean="0"/>
                      <a:t>67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Рисунок!$D$1:$P$1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Рисунок!$D$83:$P$83</c:f>
              <c:numCache>
                <c:formatCode>0</c:formatCode>
                <c:ptCount val="13"/>
                <c:pt idx="0">
                  <c:v>45.553322119457064</c:v>
                </c:pt>
                <c:pt idx="1">
                  <c:v>53.905109240356133</c:v>
                </c:pt>
                <c:pt idx="2">
                  <c:v>62.388886234893995</c:v>
                </c:pt>
                <c:pt idx="3">
                  <c:v>96.821214055343816</c:v>
                </c:pt>
                <c:pt idx="4">
                  <c:v>128.83651966609125</c:v>
                </c:pt>
                <c:pt idx="5">
                  <c:v>151.239777730893</c:v>
                </c:pt>
                <c:pt idx="6">
                  <c:v>128.99928026907455</c:v>
                </c:pt>
                <c:pt idx="7">
                  <c:v>164.40051303219778</c:v>
                </c:pt>
                <c:pt idx="8">
                  <c:v>205.27459281131689</c:v>
                </c:pt>
                <c:pt idx="9">
                  <c:v>201.06399356794535</c:v>
                </c:pt>
                <c:pt idx="10">
                  <c:v>235.69391279743616</c:v>
                </c:pt>
                <c:pt idx="11">
                  <c:v>269.78920910644831</c:v>
                </c:pt>
                <c:pt idx="12">
                  <c:v>348.27460284272638</c:v>
                </c:pt>
              </c:numCache>
            </c:numRef>
          </c:val>
        </c:ser>
        <c:ser>
          <c:idx val="2"/>
          <c:order val="2"/>
          <c:tx>
            <c:strRef>
              <c:f>Рисунок!$B$84</c:f>
              <c:strCache>
                <c:ptCount val="1"/>
                <c:pt idx="0">
                  <c:v>Государство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Рисунок!$D$1:$P$1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Рисунок!$D$84:$P$84</c:f>
              <c:numCache>
                <c:formatCode>0</c:formatCode>
                <c:ptCount val="13"/>
                <c:pt idx="0">
                  <c:v>145.15619019719273</c:v>
                </c:pt>
                <c:pt idx="1">
                  <c:v>194.83136653590614</c:v>
                </c:pt>
                <c:pt idx="2">
                  <c:v>245.56981501933416</c:v>
                </c:pt>
                <c:pt idx="3">
                  <c:v>271.52595563357568</c:v>
                </c:pt>
                <c:pt idx="4">
                  <c:v>272.60807642264405</c:v>
                </c:pt>
                <c:pt idx="5">
                  <c:v>294.07797381074488</c:v>
                </c:pt>
                <c:pt idx="6">
                  <c:v>394.14910499999996</c:v>
                </c:pt>
                <c:pt idx="7">
                  <c:v>464.6445172</c:v>
                </c:pt>
                <c:pt idx="8">
                  <c:v>622.17647020000095</c:v>
                </c:pt>
                <c:pt idx="9">
                  <c:v>688.25422939999919</c:v>
                </c:pt>
                <c:pt idx="10">
                  <c:v>704.97805054000071</c:v>
                </c:pt>
                <c:pt idx="11">
                  <c:v>731.84061979999865</c:v>
                </c:pt>
                <c:pt idx="12">
                  <c:v>745.36932109999918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70765872"/>
        <c:axId val="371863816"/>
      </c:barChart>
      <c:catAx>
        <c:axId val="1707658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71863816"/>
        <c:crosses val="autoZero"/>
        <c:auto val="1"/>
        <c:lblAlgn val="ctr"/>
        <c:lblOffset val="100"/>
        <c:noMultiLvlLbl val="0"/>
      </c:catAx>
      <c:valAx>
        <c:axId val="371863816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ru-RU"/>
          </a:p>
        </c:txPr>
        <c:crossAx val="170765872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275" cy="49683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863" y="0"/>
            <a:ext cx="2946275" cy="49683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6FF7C9-D5E2-46C4-81AE-EA7B9164C43E}" type="datetimeFigureOut">
              <a:rPr lang="ru-RU" smtClean="0"/>
              <a:pPr/>
              <a:t>03.04.2015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9431288"/>
            <a:ext cx="2946275" cy="49683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863" y="9431288"/>
            <a:ext cx="2946275" cy="49683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9D6C54-503A-4AE9-B7A0-AF08EC7C74F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23360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9E4F14-7C69-4896-8847-5A2AE546FCCC}" type="datetimeFigureOut">
              <a:rPr lang="ru-RU" smtClean="0"/>
              <a:pPr/>
              <a:t>03.04.2015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88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1338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1338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966E19-1200-4384-84B0-7DACE10AC59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02922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966E19-1200-4384-84B0-7DACE10AC590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98159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966E19-1200-4384-84B0-7DACE10AC590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25988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966E19-1200-4384-84B0-7DACE10AC590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98226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966E19-1200-4384-84B0-7DACE10AC590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16897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966E19-1200-4384-84B0-7DACE10AC590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21940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966E19-1200-4384-84B0-7DACE10AC590}" type="slidenum">
              <a:rPr lang="ru-RU" smtClean="0"/>
              <a:pPr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64403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8EB52-2F0C-40B3-8420-4232E4B468E6}" type="datetimeFigureOut">
              <a:rPr lang="ru-RU" smtClean="0"/>
              <a:pPr/>
              <a:t>03.04.2015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09F0C-350C-46AF-B41A-D10D06AC306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6776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8EB52-2F0C-40B3-8420-4232E4B468E6}" type="datetimeFigureOut">
              <a:rPr lang="ru-RU" smtClean="0"/>
              <a:pPr/>
              <a:t>03.04.2015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09F0C-350C-46AF-B41A-D10D06AC306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0894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8EB52-2F0C-40B3-8420-4232E4B468E6}" type="datetimeFigureOut">
              <a:rPr lang="ru-RU" smtClean="0"/>
              <a:pPr/>
              <a:t>03.04.2015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09F0C-350C-46AF-B41A-D10D06AC306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5486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8EB52-2F0C-40B3-8420-4232E4B468E6}" type="datetimeFigureOut">
              <a:rPr lang="ru-RU" smtClean="0"/>
              <a:pPr/>
              <a:t>03.04.2015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09F0C-350C-46AF-B41A-D10D06AC306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8485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8EB52-2F0C-40B3-8420-4232E4B468E6}" type="datetimeFigureOut">
              <a:rPr lang="ru-RU" smtClean="0"/>
              <a:pPr/>
              <a:t>03.04.2015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09F0C-350C-46AF-B41A-D10D06AC306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7753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8EB52-2F0C-40B3-8420-4232E4B468E6}" type="datetimeFigureOut">
              <a:rPr lang="ru-RU" smtClean="0"/>
              <a:pPr/>
              <a:t>03.04.2015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09F0C-350C-46AF-B41A-D10D06AC306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2308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8EB52-2F0C-40B3-8420-4232E4B468E6}" type="datetimeFigureOut">
              <a:rPr lang="ru-RU" smtClean="0"/>
              <a:pPr/>
              <a:t>03.04.2015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09F0C-350C-46AF-B41A-D10D06AC306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8670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8EB52-2F0C-40B3-8420-4232E4B468E6}" type="datetimeFigureOut">
              <a:rPr lang="ru-RU" smtClean="0"/>
              <a:pPr/>
              <a:t>03.04.2015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09F0C-350C-46AF-B41A-D10D06AC306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1325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8EB52-2F0C-40B3-8420-4232E4B468E6}" type="datetimeFigureOut">
              <a:rPr lang="ru-RU" smtClean="0"/>
              <a:pPr/>
              <a:t>03.04.2015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09F0C-350C-46AF-B41A-D10D06AC306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178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8EB52-2F0C-40B3-8420-4232E4B468E6}" type="datetimeFigureOut">
              <a:rPr lang="ru-RU" smtClean="0"/>
              <a:pPr/>
              <a:t>03.04.2015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09F0C-350C-46AF-B41A-D10D06AC306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9262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8EB52-2F0C-40B3-8420-4232E4B468E6}" type="datetimeFigureOut">
              <a:rPr lang="ru-RU" smtClean="0"/>
              <a:pPr/>
              <a:t>03.04.2015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09F0C-350C-46AF-B41A-D10D06AC306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0368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B8EB52-2F0C-40B3-8420-4232E4B468E6}" type="datetimeFigureOut">
              <a:rPr lang="ru-RU" smtClean="0"/>
              <a:pPr/>
              <a:t>03.04.2015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909F0C-350C-46AF-B41A-D10D06AC306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0309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07" t="19900" r="12277" b="55350"/>
          <a:stretch/>
        </p:blipFill>
        <p:spPr bwMode="auto">
          <a:xfrm>
            <a:off x="467544" y="287878"/>
            <a:ext cx="6840761" cy="17729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-1" y="2492896"/>
            <a:ext cx="8963669" cy="1008112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>
                <a:cs typeface="Angsana New" pitchFamily="18" charset="-34"/>
              </a:rPr>
              <a:t/>
            </a:r>
            <a:br>
              <a:rPr lang="ru-RU" sz="4000" b="1" dirty="0" smtClean="0">
                <a:cs typeface="Angsana New" pitchFamily="18" charset="-34"/>
              </a:rPr>
            </a:br>
            <a:r>
              <a:rPr lang="ru-RU" sz="3600" b="1" dirty="0" smtClean="0">
                <a:cs typeface="Angsana New" pitchFamily="18" charset="-34"/>
              </a:rPr>
              <a:t>Новая стратегия жилищной политики в России</a:t>
            </a:r>
            <a:r>
              <a:rPr lang="ru-RU" sz="3600" b="1" dirty="0" smtClean="0"/>
              <a:t/>
            </a:r>
            <a:br>
              <a:rPr lang="ru-RU" sz="3600" b="1" dirty="0" smtClean="0"/>
            </a:br>
            <a:endParaRPr lang="ru-RU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3743089" y="5229200"/>
            <a:ext cx="522058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200" dirty="0" smtClean="0"/>
              <a:t>Н.Б. Косарева</a:t>
            </a:r>
          </a:p>
          <a:p>
            <a:pPr algn="r"/>
            <a:r>
              <a:rPr lang="ru-RU" sz="2200" dirty="0" smtClean="0"/>
              <a:t>президент Фонда</a:t>
            </a:r>
          </a:p>
          <a:p>
            <a:pPr algn="r"/>
            <a:r>
              <a:rPr lang="ru-RU" sz="2200" dirty="0" smtClean="0"/>
              <a:t> «Институт экономики города» 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2081130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3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79" t="14358" r="54711" b="12821"/>
          <a:stretch/>
        </p:blipFill>
        <p:spPr bwMode="auto">
          <a:xfrm>
            <a:off x="35496" y="106048"/>
            <a:ext cx="824967" cy="3971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920880" cy="1368152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Развитие институтов долгосрочного найма жилья, жилищно-строительной кооперации и поддержка приобретения первого жилья </a:t>
            </a:r>
            <a:r>
              <a:rPr lang="ru-RU" sz="2800" b="1" cap="small" dirty="0" smtClean="0"/>
              <a:t/>
            </a:r>
            <a:br>
              <a:rPr lang="ru-RU" sz="2800" b="1" cap="small" dirty="0" smtClean="0"/>
            </a:br>
            <a:endParaRPr lang="ru-RU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1124744"/>
            <a:ext cx="8208912" cy="5733256"/>
          </a:xfrm>
        </p:spPr>
        <p:txBody>
          <a:bodyPr>
            <a:noAutofit/>
          </a:bodyPr>
          <a:lstStyle/>
          <a:p>
            <a:pPr lvl="0"/>
            <a:endParaRPr lang="ru-RU" sz="1800" dirty="0" smtClean="0"/>
          </a:p>
          <a:p>
            <a:pPr lvl="0"/>
            <a:r>
              <a:rPr lang="ru-RU" sz="2000" dirty="0" smtClean="0"/>
              <a:t>Совершенствование законодательного регулирования в целях легализации существующего рынка найма жилья, защиты прав нанимателей и </a:t>
            </a:r>
            <a:r>
              <a:rPr lang="ru-RU" sz="2000" dirty="0" err="1" smtClean="0"/>
              <a:t>наймодателей</a:t>
            </a:r>
            <a:r>
              <a:rPr lang="ru-RU" sz="2000" dirty="0" smtClean="0"/>
              <a:t> жилья, развития правовых основ деятельности ЖСК и иных форм некоммерческих объединений граждан для строительства жилья</a:t>
            </a:r>
          </a:p>
          <a:p>
            <a:pPr lvl="0"/>
            <a:r>
              <a:rPr lang="ru-RU" sz="2000" dirty="0" smtClean="0"/>
              <a:t>Организационное содействие созданию и деятельности некоммерческих </a:t>
            </a:r>
            <a:r>
              <a:rPr lang="ru-RU" sz="2000" dirty="0" err="1" smtClean="0"/>
              <a:t>наймодателей</a:t>
            </a:r>
            <a:r>
              <a:rPr lang="ru-RU" sz="2000" dirty="0" smtClean="0"/>
              <a:t> и ЖСК со стороны органов государственной власти субъектов РФ и ОМСУ </a:t>
            </a:r>
          </a:p>
          <a:p>
            <a:pPr lvl="0"/>
            <a:r>
              <a:rPr lang="ru-RU" sz="2000" dirty="0" smtClean="0"/>
              <a:t>Предоставление застройщикам наемных домов социального использования, ЖСК и иным некоммерческим объединениям граждан на льготных условиях земельных участков для строительства</a:t>
            </a:r>
          </a:p>
          <a:p>
            <a:pPr lvl="0"/>
            <a:r>
              <a:rPr lang="ru-RU" sz="2000" dirty="0" smtClean="0"/>
              <a:t>Обеспечение указанным организациям долгосрочного кредитования строительства </a:t>
            </a:r>
          </a:p>
          <a:p>
            <a:pPr lvl="0"/>
            <a:r>
              <a:rPr lang="ru-RU" sz="2000" dirty="0" smtClean="0"/>
              <a:t>Поддержка приобретения первого жилья (молодым семьям) в форме субсидий на первоначальный взнос или иной форме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341754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3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79" t="14358" r="54711" b="12821"/>
          <a:stretch/>
        </p:blipFill>
        <p:spPr bwMode="auto">
          <a:xfrm>
            <a:off x="35496" y="106048"/>
            <a:ext cx="824967" cy="3971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Autofit/>
          </a:bodyPr>
          <a:lstStyle/>
          <a:p>
            <a:r>
              <a:rPr lang="ru-RU" sz="3000" b="1" dirty="0" smtClean="0"/>
              <a:t>   Реальные цены на жилье на первичном рынке и реальные доходы населения (в % к 2000 г.)</a:t>
            </a:r>
            <a:endParaRPr lang="ru-RU" sz="3000" b="1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62032193"/>
              </p:ext>
            </p:extLst>
          </p:nvPr>
        </p:nvGraphicFramePr>
        <p:xfrm>
          <a:off x="755577" y="1340768"/>
          <a:ext cx="8085212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07504" y="6530751"/>
            <a:ext cx="69847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Источник: расчеты авторов по данным Росстата</a:t>
            </a:r>
            <a:endParaRPr kumimoji="0" lang="ru-RU" sz="1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866206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3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79" t="14358" r="54711" b="12821"/>
          <a:stretch/>
        </p:blipFill>
        <p:spPr bwMode="auto">
          <a:xfrm>
            <a:off x="35496" y="106048"/>
            <a:ext cx="824967" cy="3971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920880" cy="752103"/>
          </a:xfrm>
        </p:spPr>
        <p:txBody>
          <a:bodyPr>
            <a:noAutofit/>
          </a:bodyPr>
          <a:lstStyle/>
          <a:p>
            <a:pPr lvl="0"/>
            <a:r>
              <a:rPr lang="ru-RU" sz="2800" b="1" dirty="0" smtClean="0"/>
              <a:t>Развитие конкуренции в жилищном строительстве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980728"/>
            <a:ext cx="8208912" cy="5877272"/>
          </a:xfrm>
        </p:spPr>
        <p:txBody>
          <a:bodyPr>
            <a:noAutofit/>
          </a:bodyPr>
          <a:lstStyle/>
          <a:p>
            <a:pPr lvl="0"/>
            <a:r>
              <a:rPr lang="ru-RU" sz="2200" dirty="0" smtClean="0"/>
              <a:t>Ликвидировать избыточные административные барьеры на рынке жилищного строительства </a:t>
            </a:r>
          </a:p>
          <a:p>
            <a:pPr lvl="0"/>
            <a:r>
              <a:rPr lang="ru-RU" sz="2200" dirty="0" smtClean="0"/>
              <a:t>Снизить основные издержки застройщиков, в первую очередь на подключение (технологическое присоединение) к коммунальной инфраструктуре и на строительство социальной инфраструктуры </a:t>
            </a:r>
          </a:p>
          <a:p>
            <a:pPr lvl="0"/>
            <a:r>
              <a:rPr lang="ru-RU" sz="2200" dirty="0" smtClean="0"/>
              <a:t>Внедрить различные модели реализации проектов ГЧП при реализации проектов комплексного освоения новых или развития застроенных территорий</a:t>
            </a:r>
          </a:p>
          <a:p>
            <a:pPr lvl="0"/>
            <a:r>
              <a:rPr lang="ru-RU" sz="2200" dirty="0" smtClean="0"/>
              <a:t>Развивать проектное кредитование жилищного строительства под залог земельного участка (права аренды на земельный участок), строящихся жилых объектов и других активов проектных компаний</a:t>
            </a:r>
          </a:p>
          <a:p>
            <a:pPr lvl="0"/>
            <a:r>
              <a:rPr lang="ru-RU" sz="2200" dirty="0" smtClean="0"/>
              <a:t>Осуществить законодательное регулирование процессов организации строительства и управления комплексами малоэтажной застройки</a:t>
            </a:r>
          </a:p>
          <a:p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487494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3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79" t="14358" r="54711" b="12821"/>
          <a:stretch/>
        </p:blipFill>
        <p:spPr bwMode="auto">
          <a:xfrm>
            <a:off x="35496" y="106048"/>
            <a:ext cx="824967" cy="3971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643192" cy="752103"/>
          </a:xfrm>
        </p:spPr>
        <p:txBody>
          <a:bodyPr>
            <a:noAutofit/>
          </a:bodyPr>
          <a:lstStyle/>
          <a:p>
            <a:r>
              <a:rPr lang="ru-RU" sz="2800" b="1" dirty="0" err="1" smtClean="0"/>
              <a:t>Редевелопмент</a:t>
            </a:r>
            <a:r>
              <a:rPr lang="ru-RU" sz="2800" b="1" dirty="0" smtClean="0"/>
              <a:t>  и благоустройство застроенных территорий городов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1124744"/>
            <a:ext cx="8100392" cy="5733256"/>
          </a:xfrm>
        </p:spPr>
        <p:txBody>
          <a:bodyPr>
            <a:noAutofit/>
          </a:bodyPr>
          <a:lstStyle/>
          <a:p>
            <a:r>
              <a:rPr lang="ru-RU" sz="2500" dirty="0" smtClean="0"/>
              <a:t>Аварийный, ветхий, морально устаревший жилищный фонд (как МКД дома, так индивидуальные жилые дома, гаражи, дачи и т.д.) в городах постепенно должен подлежать сносу или реконструкции в рамках реализации проектов по развитию застроенной территории </a:t>
            </a:r>
          </a:p>
          <a:p>
            <a:r>
              <a:rPr lang="ru-RU" sz="2500" dirty="0" smtClean="0"/>
              <a:t>По оценкам, в 73 российских городах с населением более 250 тыс. человек потенциальный объем жилищного строительства в рамках проектов развития застроенных территорий составляет 262 млн. кв. м</a:t>
            </a:r>
          </a:p>
          <a:p>
            <a:r>
              <a:rPr lang="ru-RU" sz="2500" dirty="0" smtClean="0"/>
              <a:t>Реорганизация бывших </a:t>
            </a:r>
            <a:r>
              <a:rPr lang="ru-RU" sz="2500" dirty="0" err="1" smtClean="0"/>
              <a:t>промзон</a:t>
            </a:r>
            <a:r>
              <a:rPr lang="ru-RU" sz="2500" dirty="0" smtClean="0"/>
              <a:t> в городах и иных неэффективно используемых территорий</a:t>
            </a:r>
          </a:p>
          <a:p>
            <a:r>
              <a:rPr lang="ru-RU" sz="2400" dirty="0"/>
              <a:t>ГЧП для привлечения частных инвестиций в </a:t>
            </a:r>
            <a:r>
              <a:rPr lang="ru-RU" sz="2400" dirty="0" smtClean="0"/>
              <a:t>модернизацию </a:t>
            </a:r>
            <a:r>
              <a:rPr lang="ru-RU" sz="2400" dirty="0"/>
              <a:t>коммунальной инфраструктуры</a:t>
            </a:r>
            <a:endParaRPr lang="ru-RU" sz="2500" dirty="0" smtClean="0"/>
          </a:p>
          <a:p>
            <a:endParaRPr lang="ru-RU" sz="2500" dirty="0" smtClean="0"/>
          </a:p>
          <a:p>
            <a:endParaRPr lang="ru-RU" sz="2500" dirty="0"/>
          </a:p>
        </p:txBody>
      </p:sp>
    </p:spTree>
    <p:extLst>
      <p:ext uri="{BB962C8B-B14F-4D97-AF65-F5344CB8AC3E}">
        <p14:creationId xmlns:p14="http://schemas.microsoft.com/office/powerpoint/2010/main" val="3341754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3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79" t="14358" r="54711" b="12821"/>
          <a:stretch/>
        </p:blipFill>
        <p:spPr bwMode="auto">
          <a:xfrm>
            <a:off x="35496" y="106048"/>
            <a:ext cx="824967" cy="3971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848872" cy="752103"/>
          </a:xfrm>
        </p:spPr>
        <p:txBody>
          <a:bodyPr>
            <a:noAutofit/>
          </a:bodyPr>
          <a:lstStyle/>
          <a:p>
            <a:pPr lvl="0"/>
            <a:r>
              <a:rPr lang="ru-RU" sz="2800" b="1" dirty="0" smtClean="0"/>
              <a:t>Капитальный ремонт многоквартирных домов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836712"/>
            <a:ext cx="8136904" cy="5877272"/>
          </a:xfrm>
        </p:spPr>
        <p:txBody>
          <a:bodyPr>
            <a:noAutofit/>
          </a:bodyPr>
          <a:lstStyle/>
          <a:p>
            <a:endParaRPr lang="ru-RU" sz="2600" dirty="0" smtClean="0"/>
          </a:p>
          <a:p>
            <a:r>
              <a:rPr lang="ru-RU" sz="2600" dirty="0" smtClean="0"/>
              <a:t>Проведение капитального ремонта и модернизации с повышением класса </a:t>
            </a:r>
            <a:r>
              <a:rPr lang="ru-RU" sz="2600" dirty="0" err="1" smtClean="0"/>
              <a:t>энергоэффективности</a:t>
            </a:r>
            <a:r>
              <a:rPr lang="ru-RU" sz="2600" dirty="0" smtClean="0"/>
              <a:t> в первую очередь в отношении  </a:t>
            </a:r>
            <a:r>
              <a:rPr lang="ru-RU" sz="2600" b="1" dirty="0" smtClean="0"/>
              <a:t>МКД, построенных в 1960–1980-е годы</a:t>
            </a:r>
            <a:r>
              <a:rPr lang="ru-RU" sz="2600" dirty="0" smtClean="0"/>
              <a:t> (около 50% всего городского жилищного фонда России)</a:t>
            </a:r>
          </a:p>
          <a:p>
            <a:pPr marL="0" indent="0">
              <a:buNone/>
            </a:pPr>
            <a:endParaRPr lang="ru-RU" sz="2600" dirty="0" smtClean="0"/>
          </a:p>
          <a:p>
            <a:r>
              <a:rPr lang="ru-RU" sz="2600" dirty="0" smtClean="0"/>
              <a:t>Развитие банковского кредитования капитального ремонта и модернизации таких МКД, в том числе банками, в которых открыты специальные счета для формирования фондов капитального ремонта МКД</a:t>
            </a:r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3397411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3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79" t="14358" r="54711" b="12821"/>
          <a:stretch/>
        </p:blipFill>
        <p:spPr bwMode="auto">
          <a:xfrm>
            <a:off x="35496" y="106048"/>
            <a:ext cx="824967" cy="3971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920880" cy="752103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Управление многоквартирным жилищным фондом</a:t>
            </a:r>
            <a:endParaRPr lang="ru-RU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692696"/>
            <a:ext cx="8172400" cy="5877272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endParaRPr lang="ru-RU" sz="2400" dirty="0" smtClean="0"/>
          </a:p>
          <a:p>
            <a:pPr lvl="0"/>
            <a:r>
              <a:rPr lang="ru-RU" sz="2400" dirty="0" smtClean="0"/>
              <a:t>Законодательно изменить организационно-правовой статус товариществ собственников жилья, основанных не на добровольном членстве, а на факте наличия доли в праве общей долевой собственности на общее имущество в МКД (по выбору собственников помещений – с образованием или без образования юридического лица) </a:t>
            </a:r>
          </a:p>
          <a:p>
            <a:pPr lvl="0"/>
            <a:r>
              <a:rPr lang="ru-RU" sz="2400" dirty="0" smtClean="0"/>
              <a:t>Установить административную ответственность собственников помещений в МКД за  его техническое состояние и постепенно вводить обязательное страхование квартир и общего имущества в МКД</a:t>
            </a:r>
          </a:p>
          <a:p>
            <a:r>
              <a:rPr lang="ru-RU" sz="2400" dirty="0" smtClean="0"/>
              <a:t>Развитие </a:t>
            </a:r>
            <a:r>
              <a:rPr lang="ru-RU" sz="2400" dirty="0"/>
              <a:t>конкуренции на рынке управляющих </a:t>
            </a:r>
            <a:r>
              <a:rPr lang="ru-RU" sz="2400" dirty="0" smtClean="0"/>
              <a:t>компаний, снижение административного давления на управляющие компании и усиление антимонопольный контроля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781883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9217024" cy="1143000"/>
          </a:xfrm>
        </p:spPr>
        <p:txBody>
          <a:bodyPr>
            <a:noAutofit/>
          </a:bodyPr>
          <a:lstStyle/>
          <a:p>
            <a:r>
              <a:rPr lang="ru-RU" sz="2500" b="1" dirty="0" smtClean="0"/>
              <a:t>Неэффективная структура источников финансирования  расходов в жилищной сфере в 2000–2012 гг.</a:t>
            </a:r>
            <a:br>
              <a:rPr lang="ru-RU" sz="2500" b="1" dirty="0" smtClean="0"/>
            </a:br>
            <a:r>
              <a:rPr lang="ru-RU" sz="2500" b="1" dirty="0" smtClean="0"/>
              <a:t> (в % и млрд. руб.)</a:t>
            </a:r>
            <a:endParaRPr lang="ru-RU" sz="25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44845688"/>
              </p:ext>
            </p:extLst>
          </p:nvPr>
        </p:nvGraphicFramePr>
        <p:xfrm>
          <a:off x="683568" y="1389583"/>
          <a:ext cx="8208912" cy="51411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7504" y="6530751"/>
            <a:ext cx="69847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Источник: расчеты авторов по данным Росстата</a:t>
            </a:r>
            <a:endParaRPr lang="ru-RU" sz="1400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79" t="14358" r="54711" b="12821"/>
          <a:stretch/>
        </p:blipFill>
        <p:spPr bwMode="auto">
          <a:xfrm>
            <a:off x="35496" y="106048"/>
            <a:ext cx="824967" cy="3971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30768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3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79" t="14358" r="54711" b="12821"/>
          <a:stretch/>
        </p:blipFill>
        <p:spPr bwMode="auto">
          <a:xfrm>
            <a:off x="35496" y="106048"/>
            <a:ext cx="824967" cy="3971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920880" cy="752103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Финансовое обеспечение реализации новой жилищной стратегии (в ценах 2012 г.) 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980728"/>
            <a:ext cx="8460432" cy="5877272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endParaRPr lang="ru-RU" sz="2200" dirty="0" smtClean="0"/>
          </a:p>
          <a:p>
            <a:endParaRPr lang="ru-RU" sz="22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1830789"/>
              </p:ext>
            </p:extLst>
          </p:nvPr>
        </p:nvGraphicFramePr>
        <p:xfrm>
          <a:off x="899591" y="1124744"/>
          <a:ext cx="7992889" cy="5582392"/>
        </p:xfrm>
        <a:graphic>
          <a:graphicData uri="http://schemas.openxmlformats.org/drawingml/2006/table">
            <a:tbl>
              <a:tblPr/>
              <a:tblGrid>
                <a:gridCol w="2376265"/>
                <a:gridCol w="792088"/>
                <a:gridCol w="720080"/>
                <a:gridCol w="1440160"/>
                <a:gridCol w="504056"/>
                <a:gridCol w="720080"/>
                <a:gridCol w="720080"/>
                <a:gridCol w="720080"/>
              </a:tblGrid>
              <a:tr h="92582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Показатель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Доля, 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Финансирующий сектор экономики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2012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2030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774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2012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2030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млрд. руб.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млрд. руб.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77745"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Инвестиции в восстановление жилищного фонда и коммунальной инфраструктуры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8%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39%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Домохозяйства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79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24%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687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29%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7774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Бизнес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113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35%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1243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52%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7774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Государство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135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41%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450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19%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7032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Всего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327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100%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2380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100%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77745"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Инвестиции в создание дополнительного жилищного фонда и коммунальной инфраструктуры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46%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28%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Домохозяйства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1441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79%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765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45%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27774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Бизнес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174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10%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680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40%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27774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Государство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200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11%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255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15%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7032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Всего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1815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100%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1700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100%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277745"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Текущие расходы на потребление жилищно-коммунальных услуг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46%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34%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Домохозяйства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1345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73%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1890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90%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7774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Бизнес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80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4%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7774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Государство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411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22%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210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10%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32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Всего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1836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100%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2100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100%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77745"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ИТОГО инвестиционные и текущие расходы в жилищной сфере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100%</a:t>
                      </a:r>
                      <a:endParaRPr lang="ru-RU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100%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Домохозяйства</a:t>
                      </a:r>
                      <a:endParaRPr lang="ru-RU" sz="1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2865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72%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3342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54%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27774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Бизнес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367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9%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1923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31%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27774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Государство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745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19%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915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15%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37032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Всего</a:t>
                      </a:r>
                      <a:endParaRPr lang="ru-RU" sz="1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3977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100%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6180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100%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1754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3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79" t="14358" r="54711" b="12821"/>
          <a:stretch/>
        </p:blipFill>
        <p:spPr bwMode="auto">
          <a:xfrm>
            <a:off x="35496" y="106048"/>
            <a:ext cx="824967" cy="3971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12601"/>
            <a:ext cx="7992888" cy="1143000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Неэффективная структура бюджетных расходов в жилищной сфере (2012 г.)</a:t>
            </a:r>
            <a:br>
              <a:rPr lang="ru-RU" sz="2800" b="1" dirty="0" smtClean="0"/>
            </a:br>
            <a:endParaRPr lang="ru-RU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980728"/>
            <a:ext cx="7920880" cy="5616624"/>
          </a:xfrm>
        </p:spPr>
        <p:txBody>
          <a:bodyPr>
            <a:normAutofit/>
          </a:bodyPr>
          <a:lstStyle/>
          <a:p>
            <a:pPr lvl="0">
              <a:buNone/>
            </a:pPr>
            <a:endParaRPr lang="ru-RU" dirty="0" smtClean="0"/>
          </a:p>
          <a:p>
            <a:pPr lvl="0"/>
            <a:endParaRPr lang="ru-RU" dirty="0"/>
          </a:p>
          <a:p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374168"/>
              </p:ext>
            </p:extLst>
          </p:nvPr>
        </p:nvGraphicFramePr>
        <p:xfrm>
          <a:off x="827582" y="764704"/>
          <a:ext cx="8064898" cy="5505493"/>
        </p:xfrm>
        <a:graphic>
          <a:graphicData uri="http://schemas.openxmlformats.org/drawingml/2006/table">
            <a:tbl>
              <a:tblPr>
                <a:tableStyleId>{22838BEF-8BB2-4498-84A7-C5851F593DF1}</a:tableStyleId>
              </a:tblPr>
              <a:tblGrid>
                <a:gridCol w="6264698"/>
                <a:gridCol w="1008112"/>
                <a:gridCol w="792088"/>
              </a:tblGrid>
              <a:tr h="355509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 ПОКАЗАТЕЛЬ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млрд. руб.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       %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508587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1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Государственные </a:t>
                      </a:r>
                      <a:r>
                        <a:rPr lang="ru-RU" sz="18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расходы на поддержку потребления </a:t>
                      </a:r>
                      <a:r>
                        <a:rPr lang="ru-RU" sz="1800" b="1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жилищно-  коммунальных </a:t>
                      </a:r>
                      <a:r>
                        <a:rPr lang="ru-RU" sz="18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услуг, в том числе: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411</a:t>
                      </a:r>
                      <a:endParaRPr lang="ru-RU" sz="24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34%</a:t>
                      </a:r>
                      <a:endParaRPr lang="ru-RU" sz="24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  <a:tr h="355509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i="1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финансирование </a:t>
                      </a:r>
                      <a:r>
                        <a:rPr lang="ru-RU" sz="1800" i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неадресных категориальных льгот</a:t>
                      </a:r>
                      <a:endParaRPr lang="ru-RU" sz="1800" b="0" i="1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i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251</a:t>
                      </a:r>
                      <a:endParaRPr lang="ru-RU" sz="2400" b="0" i="1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i="1" u="none" strike="noStrike">
                          <a:latin typeface="Times New Roman" pitchFamily="18" charset="0"/>
                          <a:cs typeface="Times New Roman" pitchFamily="18" charset="0"/>
                        </a:rPr>
                        <a:t>21%</a:t>
                      </a:r>
                      <a:endParaRPr lang="ru-RU" sz="2400" b="0" i="1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  <a:tr h="355509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i="1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дотации </a:t>
                      </a:r>
                      <a:r>
                        <a:rPr lang="ru-RU" sz="1800" i="1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ресурсоснабжающим</a:t>
                      </a:r>
                      <a:r>
                        <a:rPr lang="ru-RU" sz="1800" i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организациям</a:t>
                      </a:r>
                      <a:endParaRPr lang="ru-RU" sz="1800" b="0" i="1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i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103</a:t>
                      </a:r>
                      <a:endParaRPr lang="ru-RU" sz="2400" b="0" i="1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i="1" u="none" strike="noStrike">
                          <a:latin typeface="Times New Roman" pitchFamily="18" charset="0"/>
                          <a:cs typeface="Times New Roman" pitchFamily="18" charset="0"/>
                        </a:rPr>
                        <a:t>9%</a:t>
                      </a:r>
                      <a:endParaRPr lang="ru-RU" sz="2400" b="0" i="1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  <a:tr h="523136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i="1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адресные </a:t>
                      </a:r>
                      <a:r>
                        <a:rPr lang="ru-RU" sz="1800" i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субсидии гражданам с низкими доходами на оплату </a:t>
                      </a:r>
                      <a:r>
                        <a:rPr lang="ru-RU" sz="1800" i="1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   жилья </a:t>
                      </a:r>
                      <a:r>
                        <a:rPr lang="ru-RU" sz="1800" i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и коммунальных услуг</a:t>
                      </a:r>
                      <a:endParaRPr lang="ru-RU" sz="1800" b="0" i="1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i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58</a:t>
                      </a:r>
                      <a:endParaRPr lang="ru-RU" sz="2400" b="0" i="1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i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5%</a:t>
                      </a:r>
                      <a:endParaRPr lang="ru-RU" sz="2400" b="0" i="1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  <a:tr h="355509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Государственные </a:t>
                      </a:r>
                      <a:r>
                        <a:rPr lang="ru-RU" sz="18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расходы на </a:t>
                      </a:r>
                      <a:r>
                        <a:rPr lang="ru-RU" sz="1800" b="1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поддержку </a:t>
                      </a:r>
                      <a:r>
                        <a:rPr lang="ru-RU" sz="18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предложения жилья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1" u="none" strike="noStrike">
                          <a:latin typeface="Times New Roman" pitchFamily="18" charset="0"/>
                          <a:cs typeface="Times New Roman" pitchFamily="18" charset="0"/>
                        </a:rPr>
                        <a:t>335</a:t>
                      </a:r>
                      <a:endParaRPr lang="ru-RU" sz="2400" b="1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28%</a:t>
                      </a:r>
                      <a:endParaRPr lang="ru-RU" sz="24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  <a:tr h="577984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Государственные </a:t>
                      </a:r>
                      <a:r>
                        <a:rPr lang="ru-RU" sz="18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расходы на </a:t>
                      </a:r>
                      <a:r>
                        <a:rPr lang="ru-RU" sz="1800" b="1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поддержку </a:t>
                      </a:r>
                      <a:r>
                        <a:rPr lang="ru-RU" sz="18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спроса на жилье (социальные выплаты на приобретение жилья)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1" u="none" strike="noStrike">
                          <a:latin typeface="Times New Roman" pitchFamily="18" charset="0"/>
                          <a:cs typeface="Times New Roman" pitchFamily="18" charset="0"/>
                        </a:rPr>
                        <a:t>453</a:t>
                      </a:r>
                      <a:endParaRPr lang="ru-RU" sz="2400" b="1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38%</a:t>
                      </a:r>
                      <a:endParaRPr lang="ru-RU" sz="24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  <a:tr h="504056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ВСЕГО </a:t>
                      </a:r>
                      <a:r>
                        <a:rPr lang="ru-RU" sz="18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государственные расходы в жилищной сфере, не включая выпадающие доходы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1199</a:t>
                      </a:r>
                      <a:endParaRPr lang="ru-RU" sz="2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100%</a:t>
                      </a:r>
                      <a:endParaRPr lang="ru-RU" sz="2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rgbClr val="FFC000"/>
                    </a:solidFill>
                  </a:tcPr>
                </a:tc>
              </a:tr>
              <a:tr h="1002487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Выпадающие </a:t>
                      </a:r>
                      <a:r>
                        <a:rPr lang="ru-RU" sz="180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доходы бюджетов по налогу на имущество физических лиц </a:t>
                      </a:r>
                      <a:r>
                        <a:rPr lang="ru-RU" sz="180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(предоставление </a:t>
                      </a:r>
                      <a:r>
                        <a:rPr lang="ru-RU" sz="180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имущественных налоговых вычетов при приобретении жилья, уплате процентов по ипотечным жилищным </a:t>
                      </a:r>
                      <a:r>
                        <a:rPr lang="ru-RU" sz="180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кредитам)</a:t>
                      </a:r>
                      <a:endParaRPr lang="ru-RU" sz="1800" b="0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u="none" strike="noStrike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212</a:t>
                      </a:r>
                      <a:endParaRPr lang="ru-RU" sz="2400" b="0" i="0" u="none" strike="noStrike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2400" b="0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  <a:tr h="501243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ВСЕГО </a:t>
                      </a:r>
                      <a:r>
                        <a:rPr lang="ru-RU" sz="1800" b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государственные расходы в жилищной сфере, включая выпадающие доходы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1411</a:t>
                      </a:r>
                      <a:endParaRPr lang="ru-RU" sz="2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2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07504" y="6334780"/>
            <a:ext cx="90364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Источник: расчеты авторов по данным Росстата, отчетов об исполнении бюджетов,  федеральных целевых программ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1054584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3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79" t="14358" r="54711" b="12821"/>
          <a:stretch/>
        </p:blipFill>
        <p:spPr bwMode="auto">
          <a:xfrm>
            <a:off x="35496" y="106048"/>
            <a:ext cx="824967" cy="3971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260648"/>
            <a:ext cx="8388424" cy="752103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Оптимизация бюджетных расходов (в ценах 2012 г.) 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980728"/>
            <a:ext cx="8460432" cy="5877272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endParaRPr lang="ru-RU" sz="2200" dirty="0" smtClean="0"/>
          </a:p>
          <a:p>
            <a:endParaRPr lang="ru-RU" sz="2200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0932246"/>
              </p:ext>
            </p:extLst>
          </p:nvPr>
        </p:nvGraphicFramePr>
        <p:xfrm>
          <a:off x="722919" y="980729"/>
          <a:ext cx="8241569" cy="5772714"/>
        </p:xfrm>
        <a:graphic>
          <a:graphicData uri="http://schemas.openxmlformats.org/drawingml/2006/table">
            <a:tbl>
              <a:tblPr/>
              <a:tblGrid>
                <a:gridCol w="3620129"/>
                <a:gridCol w="1232384"/>
                <a:gridCol w="1078337"/>
                <a:gridCol w="1155360"/>
                <a:gridCol w="1155359"/>
              </a:tblGrid>
              <a:tr h="242346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Показатель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217" marR="402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2012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217" marR="402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2030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217" marR="402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1333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млрд. руб.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217" marR="402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217" marR="402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млрд. руб.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217" marR="402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217" marR="402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87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Инвестиции в восстановление жилищного фонда и коммунальной инфраструктуры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217" marR="402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335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217" marR="402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28%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217" marR="402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705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217" marR="402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37%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217" marR="402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87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Расходы на поддержку спроса на рынке жилья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217" marR="402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453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217" marR="402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38%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217" marR="402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953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217" marR="402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49%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217" marR="402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87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Финансирование текущих расходов на жилищно-коммунальных услуг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217" marR="402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411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217" marR="402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34%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217" marR="402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210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217" marR="402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11%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217" marR="402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48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Всего бюджетные расходы в жилищной сфере</a:t>
                      </a:r>
                      <a:endParaRPr lang="ru-RU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217" marR="402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1199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217" marR="402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100%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217" marR="402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1926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217" marR="402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100%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217" marR="402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80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Выпадающие доходы бюджетов по налогу на имущество физических 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лиц (предоставление 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имущественных налоговых вычетов при приобретении жилья, уплате процентов по ипотечным жилищным 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кредитам)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217" marR="402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212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217" marR="402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217" marR="402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217" marR="402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217" marR="402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87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Всего бюджетные расходы в жилищной сфере и выпадающие доходы бюджетов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217" marR="402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1411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217" marR="402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217" marR="402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1926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217" marR="402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217" marR="402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70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Отношение бюджетных расходов в жилищной сфере и выпадающих доходов бюджетов к ВВП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217" marR="402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217" marR="402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2,3%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217" marR="402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217" marR="402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2,2%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217" marR="402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1754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3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79" t="14358" r="54711" b="12821"/>
          <a:stretch/>
        </p:blipFill>
        <p:spPr bwMode="auto">
          <a:xfrm>
            <a:off x="35496" y="106048"/>
            <a:ext cx="824967" cy="3971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8208911" cy="1143000"/>
          </a:xfrm>
        </p:spPr>
        <p:txBody>
          <a:bodyPr>
            <a:noAutofit/>
          </a:bodyPr>
          <a:lstStyle/>
          <a:p>
            <a:r>
              <a:rPr lang="ru-RU" sz="3200" b="1" cap="small" dirty="0" smtClean="0"/>
              <a:t>Главные  достижения жилищной политики за 1991 – 2014 гг.</a:t>
            </a:r>
            <a:br>
              <a:rPr lang="ru-RU" sz="3200" b="1" cap="small" dirty="0" smtClean="0"/>
            </a:br>
            <a:endParaRPr lang="ru-RU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836712"/>
            <a:ext cx="8388424" cy="5904656"/>
          </a:xfrm>
        </p:spPr>
        <p:txBody>
          <a:bodyPr>
            <a:normAutofit fontScale="85000" lnSpcReduction="20000"/>
          </a:bodyPr>
          <a:lstStyle/>
          <a:p>
            <a:pPr lvl="0">
              <a:buNone/>
            </a:pPr>
            <a:endParaRPr lang="ru-RU" dirty="0" smtClean="0"/>
          </a:p>
          <a:p>
            <a:pPr lvl="0"/>
            <a:r>
              <a:rPr lang="ru-RU" dirty="0" smtClean="0"/>
              <a:t>Сформированы </a:t>
            </a:r>
            <a:r>
              <a:rPr lang="ru-RU" dirty="0"/>
              <a:t>основные базовые институты рынка жилья (сняты </a:t>
            </a:r>
            <a:r>
              <a:rPr lang="ru-RU" dirty="0" smtClean="0"/>
              <a:t>ограничения </a:t>
            </a:r>
            <a:r>
              <a:rPr lang="ru-RU" dirty="0"/>
              <a:t>на частную собственность в жилищной сфере, функционируют системы государственной регистрации прав на недвижимость, оценки и страхования </a:t>
            </a:r>
            <a:r>
              <a:rPr lang="ru-RU" dirty="0" smtClean="0"/>
              <a:t>недвижимости) </a:t>
            </a:r>
            <a:endParaRPr lang="ru-RU" dirty="0"/>
          </a:p>
          <a:p>
            <a:pPr lvl="0"/>
            <a:r>
              <a:rPr lang="ru-RU" dirty="0" smtClean="0"/>
              <a:t>Увеличилась </a:t>
            </a:r>
            <a:r>
              <a:rPr lang="ru-RU" dirty="0"/>
              <a:t>в 3 раза (по сравнению с 2004 г.) доля семей, имеющих возможность приобрести жилье с помощью собственных и заемных </a:t>
            </a:r>
            <a:r>
              <a:rPr lang="ru-RU" dirty="0" smtClean="0"/>
              <a:t>средств               (27% в 2014 г.)</a:t>
            </a:r>
            <a:endParaRPr lang="ru-RU" dirty="0"/>
          </a:p>
          <a:p>
            <a:pPr lvl="0"/>
            <a:r>
              <a:rPr lang="ru-RU" dirty="0" smtClean="0"/>
              <a:t>Быстрыми </a:t>
            </a:r>
            <a:r>
              <a:rPr lang="ru-RU" dirty="0"/>
              <a:t>темпами развивается </a:t>
            </a:r>
            <a:r>
              <a:rPr lang="ru-RU" dirty="0" smtClean="0"/>
              <a:t>ипотечное жилищное кредитование </a:t>
            </a:r>
            <a:r>
              <a:rPr lang="ru-RU" dirty="0"/>
              <a:t>(количество выданных ипотечных кредитов составило в 2014 г. около 1 млн</a:t>
            </a:r>
            <a:r>
              <a:rPr lang="ru-RU" dirty="0" smtClean="0"/>
              <a:t>)</a:t>
            </a:r>
          </a:p>
          <a:p>
            <a:pPr lvl="0"/>
            <a:r>
              <a:rPr lang="ru-RU" dirty="0" smtClean="0"/>
              <a:t>Растут </a:t>
            </a:r>
            <a:r>
              <a:rPr lang="ru-RU" dirty="0"/>
              <a:t>объемы жилищного строительства </a:t>
            </a:r>
            <a:r>
              <a:rPr lang="ru-RU" dirty="0" smtClean="0"/>
              <a:t> (81 млн. кв. м в 2014 г. - рост </a:t>
            </a:r>
            <a:r>
              <a:rPr lang="ru-RU" dirty="0"/>
              <a:t>в 2 </a:t>
            </a:r>
            <a:r>
              <a:rPr lang="ru-RU" dirty="0" smtClean="0"/>
              <a:t>раза </a:t>
            </a:r>
            <a:r>
              <a:rPr lang="ru-RU" dirty="0"/>
              <a:t>по сравнению с 2004 г</a:t>
            </a:r>
            <a:r>
              <a:rPr lang="ru-RU" dirty="0" smtClean="0"/>
              <a:t>.)</a:t>
            </a:r>
            <a:endParaRPr lang="ru-RU" dirty="0"/>
          </a:p>
          <a:p>
            <a:pPr lvl="0"/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4288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3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79" t="14358" r="54711" b="12821"/>
          <a:stretch/>
        </p:blipFill>
        <p:spPr bwMode="auto">
          <a:xfrm>
            <a:off x="35496" y="106048"/>
            <a:ext cx="824967" cy="3971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0"/>
            <a:ext cx="7848872" cy="1143000"/>
          </a:xfrm>
        </p:spPr>
        <p:txBody>
          <a:bodyPr>
            <a:noAutofit/>
          </a:bodyPr>
          <a:lstStyle/>
          <a:p>
            <a:pPr lvl="0"/>
            <a:r>
              <a:rPr lang="ru-RU" sz="3200" b="1" dirty="0" smtClean="0"/>
              <a:t>Территориальная дифференциация и децентрализация жилищной политики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1241376"/>
            <a:ext cx="8064896" cy="5616624"/>
          </a:xfrm>
        </p:spPr>
        <p:txBody>
          <a:bodyPr>
            <a:normAutofit fontScale="85000" lnSpcReduction="10000"/>
          </a:bodyPr>
          <a:lstStyle/>
          <a:p>
            <a:pPr lvl="0">
              <a:buFont typeface="Wingdings" pitchFamily="2" charset="2"/>
              <a:buChar char="Ø"/>
            </a:pPr>
            <a:r>
              <a:rPr lang="ru-RU" dirty="0" smtClean="0"/>
              <a:t>Определение потребностей каждого конкретного города:</a:t>
            </a:r>
          </a:p>
          <a:p>
            <a:pPr lvl="0"/>
            <a:r>
              <a:rPr lang="ru-RU" dirty="0" smtClean="0"/>
              <a:t>объемы и типы жилищного строительства – малоэтажное или многоэтажное жилищное строительство, комплексное освоение новых территорий или развитие ранее застроенных, капитальный ремонт жилищного фонда, строительство новой коммунальной инфраструктуры или модернизация старой и т. д. </a:t>
            </a:r>
          </a:p>
          <a:p>
            <a:pPr lvl="0"/>
            <a:r>
              <a:rPr lang="ru-RU" dirty="0" smtClean="0"/>
              <a:t>различные формы удовлетворения жилищных потребностей семей – жилье в собственности, коммерческий, некоммерческий и социальный наем, кооперативное жилье и т. д.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84451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3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79" t="14358" r="54711" b="12821"/>
          <a:stretch/>
        </p:blipFill>
        <p:spPr bwMode="auto">
          <a:xfrm>
            <a:off x="35496" y="106048"/>
            <a:ext cx="824967" cy="3971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12601"/>
            <a:ext cx="8460432" cy="752103"/>
          </a:xfrm>
        </p:spPr>
        <p:txBody>
          <a:bodyPr>
            <a:noAutofit/>
          </a:bodyPr>
          <a:lstStyle/>
          <a:p>
            <a:r>
              <a:rPr lang="ru-RU" sz="3200" b="1" cap="small" dirty="0" smtClean="0"/>
              <a:t/>
            </a:r>
            <a:br>
              <a:rPr lang="ru-RU" sz="3200" b="1" cap="small" dirty="0" smtClean="0"/>
            </a:br>
            <a:r>
              <a:rPr lang="ru-RU" sz="3200" b="1" dirty="0"/>
              <a:t>Условия территориальной </a:t>
            </a:r>
            <a:r>
              <a:rPr lang="ru-RU" sz="3200" b="1" dirty="0" smtClean="0"/>
              <a:t>дифференциации </a:t>
            </a:r>
            <a:r>
              <a:rPr lang="ru-RU" sz="3200" b="1" dirty="0"/>
              <a:t>и </a:t>
            </a:r>
            <a:r>
              <a:rPr lang="ru-RU" sz="3200" b="1" dirty="0" smtClean="0"/>
              <a:t>децентрализации жилищной политики</a:t>
            </a:r>
            <a:endParaRPr lang="ru-RU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60463" y="1196752"/>
            <a:ext cx="8283537" cy="612068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1900" dirty="0" smtClean="0"/>
              <a:t>Изменение отношений в системе местного самоуправления, повышение его финансовой состоятельности и расширение полномочий:</a:t>
            </a:r>
          </a:p>
          <a:p>
            <a:r>
              <a:rPr lang="ru-RU" sz="1900" dirty="0"/>
              <a:t>существенное расширение полномочий органов местного самоуправления по регулированию землепользования и застройки, реализации градостроительной, земельной, инфраструктурной (в том числе тарифной) и жилищной политики на </a:t>
            </a:r>
            <a:r>
              <a:rPr lang="ru-RU" sz="1900" dirty="0" smtClean="0"/>
              <a:t>местном уровне, отмена </a:t>
            </a:r>
            <a:r>
              <a:rPr lang="ru-RU" sz="1900" dirty="0"/>
              <a:t>необоснованной возможности изъятия таких полномочий у </a:t>
            </a:r>
            <a:r>
              <a:rPr lang="ru-RU" sz="1900" dirty="0" smtClean="0"/>
              <a:t>ОМСУ </a:t>
            </a:r>
            <a:r>
              <a:rPr lang="ru-RU" sz="1900" dirty="0"/>
              <a:t>субъектами Российской </a:t>
            </a:r>
            <a:r>
              <a:rPr lang="ru-RU" sz="1900" dirty="0" smtClean="0"/>
              <a:t>Федерации</a:t>
            </a:r>
            <a:endParaRPr lang="ru-RU" sz="1900" dirty="0"/>
          </a:p>
          <a:p>
            <a:pPr lvl="0"/>
            <a:r>
              <a:rPr lang="ru-RU" sz="1900" dirty="0" smtClean="0"/>
              <a:t>кардинальное повышение качества  градостроительного планирования и зонирования , использование ОМСУ градостроительного регулирования как реального механизма регулирования землепользования и застройки в городах и поселениях, подготовка и повышение квалификации градостроителей и проектировщиков</a:t>
            </a:r>
          </a:p>
          <a:p>
            <a:pPr lvl="0"/>
            <a:r>
              <a:rPr lang="ru-RU" sz="1900" dirty="0" smtClean="0"/>
              <a:t>расширение полномочий ОМСУ по созданию муниципального жилищного фонда социального использования , фонда ЖСК, предоставлению гражданам субсидий на наем частного жилья и использованию иных форм жилищного обеспечения граждан с невысокими и низкими доходами</a:t>
            </a:r>
            <a:endParaRPr lang="ru-RU" sz="1900" dirty="0"/>
          </a:p>
          <a:p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2140269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23728" y="2463279"/>
            <a:ext cx="5328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spc="5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ИНСТИТУТ ЭКОНОМИКИ ГОРОДА</a:t>
            </a:r>
            <a:endParaRPr lang="ru-RU" sz="2400" b="1" spc="5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39852" y="4365104"/>
            <a:ext cx="22322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spc="5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НАШИ КОНТАКТЫ</a:t>
            </a:r>
            <a:endParaRPr lang="ru-RU" sz="2000" b="1" spc="5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03381" y="5079698"/>
            <a:ext cx="24485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spc="5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Россия, 125009 </a:t>
            </a:r>
            <a:r>
              <a:rPr lang="ru-RU" sz="1600" b="1" spc="5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Москва </a:t>
            </a:r>
            <a:endParaRPr lang="ru-RU" sz="1600" b="1" spc="5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ru-RU" sz="1600" b="1" spc="5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ул. Тверская, </a:t>
            </a:r>
            <a:r>
              <a:rPr lang="ru-RU" sz="1600" b="1" spc="5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20/1</a:t>
            </a:r>
            <a:endParaRPr lang="ru-RU" sz="1600" b="1" spc="5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79512" y="3933056"/>
            <a:ext cx="8784976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4427451" y="5079698"/>
            <a:ext cx="417699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spc="5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mailbox@urbaneconomics.ru </a:t>
            </a:r>
            <a:endParaRPr lang="ru-RU" sz="1600" b="1" spc="5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ru-RU" sz="1600" b="1" spc="5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тел./факс: (495) 363-50-47, </a:t>
            </a:r>
            <a:r>
              <a:rPr lang="ru-RU" sz="1600" b="1" spc="5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</a:t>
            </a:r>
            <a:r>
              <a:rPr lang="ru-RU" sz="1600" b="1" spc="5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495) </a:t>
            </a:r>
            <a:r>
              <a:rPr lang="ru-RU" sz="1600" b="1" spc="5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787-45-20</a:t>
            </a:r>
          </a:p>
          <a:p>
            <a:endParaRPr lang="ru-RU" sz="1600" b="1" spc="5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ru-RU" sz="1600" b="1" spc="5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1600" b="1" spc="5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      </a:t>
            </a:r>
            <a:r>
              <a:rPr lang="en-US" sz="1600" b="1" spc="5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facebook.com/UrbanEconomics</a:t>
            </a:r>
            <a:endParaRPr lang="ru-RU" sz="1600" b="1" spc="5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ru-RU" sz="800" b="1" spc="5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ru-RU" sz="1600" b="1" spc="5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       </a:t>
            </a:r>
            <a:r>
              <a:rPr lang="en-US" sz="1600" b="1" spc="5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twitter.com/UrbanEconRu</a:t>
            </a:r>
            <a:endParaRPr lang="ru-RU" sz="1600" b="1" spc="5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2050" name="Picture 2" descr="C:\Users\bychkov\Desktop\Институт экономики города\Бланки\презентация\Facebook-App-Icon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3" y="5799778"/>
            <a:ext cx="279805" cy="2798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bychkov\Desktop\Институт экономики города\Бланки\презентация\Twitter-Button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6240052"/>
            <a:ext cx="279806" cy="2798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 rotWithShape="1">
          <a:blip r:embed="rId4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119" t="23932" r="48807" b="62224"/>
          <a:stretch/>
        </p:blipFill>
        <p:spPr bwMode="auto">
          <a:xfrm>
            <a:off x="3887803" y="590918"/>
            <a:ext cx="972108" cy="9375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43689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3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79" t="14358" r="54711" b="12821"/>
          <a:stretch/>
        </p:blipFill>
        <p:spPr bwMode="auto">
          <a:xfrm>
            <a:off x="35496" y="106048"/>
            <a:ext cx="824967" cy="3971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8208911" cy="1143000"/>
          </a:xfrm>
        </p:spPr>
        <p:txBody>
          <a:bodyPr>
            <a:noAutofit/>
          </a:bodyPr>
          <a:lstStyle/>
          <a:p>
            <a:r>
              <a:rPr lang="ru-RU" sz="3200" b="1" cap="small" dirty="0" smtClean="0"/>
              <a:t>Основные вызовы и угрозы в жилищной сфере</a:t>
            </a:r>
            <a:br>
              <a:rPr lang="ru-RU" sz="3200" b="1" cap="small" dirty="0" smtClean="0"/>
            </a:br>
            <a:endParaRPr lang="ru-RU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836712"/>
            <a:ext cx="7992888" cy="5760640"/>
          </a:xfrm>
        </p:spPr>
        <p:txBody>
          <a:bodyPr>
            <a:normAutofit fontScale="92500" lnSpcReduction="20000"/>
          </a:bodyPr>
          <a:lstStyle/>
          <a:p>
            <a:pPr lvl="0">
              <a:buNone/>
            </a:pPr>
            <a:endParaRPr lang="ru-RU" dirty="0" smtClean="0"/>
          </a:p>
          <a:p>
            <a:r>
              <a:rPr lang="ru-RU" dirty="0"/>
              <a:t>Нарастание экономических диспропорций в структуре расходов на производство жилищных благ </a:t>
            </a:r>
          </a:p>
          <a:p>
            <a:r>
              <a:rPr lang="ru-RU" dirty="0" smtClean="0"/>
              <a:t>Ограниченные возможности улучшения жилищных условий гражданами с различными уровнем доходов и потребностями </a:t>
            </a:r>
          </a:p>
          <a:p>
            <a:r>
              <a:rPr lang="ru-RU" dirty="0" smtClean="0"/>
              <a:t>Изменение требований к качеству жилья и городской среды </a:t>
            </a:r>
          </a:p>
          <a:p>
            <a:r>
              <a:rPr lang="ru-RU" dirty="0" smtClean="0"/>
              <a:t>Низкая конкуренция в жилищном строительстве </a:t>
            </a:r>
          </a:p>
          <a:p>
            <a:r>
              <a:rPr lang="ru-RU" dirty="0" smtClean="0"/>
              <a:t>Кризис системы управления многоквартирными домами </a:t>
            </a:r>
          </a:p>
          <a:p>
            <a:endParaRPr lang="ru-RU" dirty="0" smtClean="0"/>
          </a:p>
          <a:p>
            <a:pPr lvl="0"/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1754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3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79" t="14358" r="54711" b="12821"/>
          <a:stretch/>
        </p:blipFill>
        <p:spPr bwMode="auto">
          <a:xfrm>
            <a:off x="35496" y="106048"/>
            <a:ext cx="824967" cy="3971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000" b="1" dirty="0" smtClean="0"/>
              <a:t>Строительство многоквартирных и индивидуальных домов: в советское время и сегодня (млн. кв. м)</a:t>
            </a:r>
            <a:endParaRPr lang="ru-RU" sz="3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07504" y="6530751"/>
            <a:ext cx="69847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Источник: расчеты авторов по данным Росстата</a:t>
            </a:r>
            <a:endParaRPr kumimoji="0" lang="ru-RU" sz="1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idx="1"/>
          </p:nvPr>
        </p:nvGraphicFramePr>
        <p:xfrm>
          <a:off x="683568" y="1600200"/>
          <a:ext cx="8003232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418545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288" cy="1143000"/>
          </a:xfrm>
        </p:spPr>
        <p:txBody>
          <a:bodyPr>
            <a:noAutofit/>
          </a:bodyPr>
          <a:lstStyle/>
          <a:p>
            <a:r>
              <a:rPr lang="ru-RU" sz="3200" b="1" dirty="0" smtClean="0"/>
              <a:t>Инвестиции в восстановительное и дополнительное производство жилищного фонда в 2000–2012 гг. (млрд. руб.,%)</a:t>
            </a:r>
            <a:endParaRPr lang="ru-RU" sz="32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7381735"/>
              </p:ext>
            </p:extLst>
          </p:nvPr>
        </p:nvGraphicFramePr>
        <p:xfrm>
          <a:off x="899592" y="1600200"/>
          <a:ext cx="8136904" cy="5069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7504" y="6530751"/>
            <a:ext cx="69847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Источник: расчеты авторов по данным Росстата</a:t>
            </a:r>
            <a:endParaRPr lang="ru-RU" sz="1400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79" t="14358" r="54711" b="12821"/>
          <a:stretch/>
        </p:blipFill>
        <p:spPr bwMode="auto">
          <a:xfrm>
            <a:off x="35496" y="106048"/>
            <a:ext cx="824967" cy="3971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36666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16632"/>
            <a:ext cx="8424936" cy="1143000"/>
          </a:xfrm>
        </p:spPr>
        <p:txBody>
          <a:bodyPr>
            <a:noAutofit/>
          </a:bodyPr>
          <a:lstStyle/>
          <a:p>
            <a:r>
              <a:rPr lang="ru-RU" sz="3200" b="1" dirty="0" smtClean="0"/>
              <a:t>Накопленный дефицит инвестиций в жилищной сфере (млрд. руб.) </a:t>
            </a:r>
            <a:endParaRPr lang="ru-RU" sz="3200" b="1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3813826"/>
              </p:ext>
            </p:extLst>
          </p:nvPr>
        </p:nvGraphicFramePr>
        <p:xfrm>
          <a:off x="935088" y="1484784"/>
          <a:ext cx="8208912" cy="51411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07504" y="6530751"/>
            <a:ext cx="69847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Источник: расчеты авторов по данным Росстата</a:t>
            </a:r>
            <a:endParaRPr lang="ru-RU" sz="1400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79" t="14358" r="54711" b="12821"/>
          <a:stretch/>
        </p:blipFill>
        <p:spPr bwMode="auto">
          <a:xfrm>
            <a:off x="35496" y="106048"/>
            <a:ext cx="824967" cy="3971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05444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3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79" t="14358" r="54711" b="12821"/>
          <a:stretch/>
        </p:blipFill>
        <p:spPr bwMode="auto">
          <a:xfrm>
            <a:off x="35496" y="106048"/>
            <a:ext cx="824967" cy="3971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12601"/>
            <a:ext cx="7643192" cy="1143000"/>
          </a:xfrm>
        </p:spPr>
        <p:txBody>
          <a:bodyPr>
            <a:noAutofit/>
          </a:bodyPr>
          <a:lstStyle/>
          <a:p>
            <a:r>
              <a:rPr lang="ru-RU" sz="3600" b="1" cap="small" dirty="0" smtClean="0"/>
              <a:t>Новая жилищная стратегия: </a:t>
            </a:r>
            <a:br>
              <a:rPr lang="ru-RU" sz="3600" b="1" cap="small" dirty="0" smtClean="0"/>
            </a:br>
            <a:r>
              <a:rPr lang="ru-RU" sz="3600" b="1" cap="small" dirty="0" smtClean="0"/>
              <a:t>цель и приоритеты</a:t>
            </a:r>
            <a:endParaRPr lang="ru-RU" sz="33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980728"/>
            <a:ext cx="8280920" cy="5832648"/>
          </a:xfrm>
        </p:spPr>
        <p:txBody>
          <a:bodyPr>
            <a:normAutofit fontScale="70000" lnSpcReduction="20000"/>
          </a:bodyPr>
          <a:lstStyle/>
          <a:p>
            <a:pPr lvl="0">
              <a:buNone/>
            </a:pPr>
            <a:endParaRPr lang="ru-RU" dirty="0" smtClean="0"/>
          </a:p>
          <a:p>
            <a:pPr>
              <a:buFont typeface="Wingdings" pitchFamily="2" charset="2"/>
              <a:buChar char="Ø"/>
            </a:pPr>
            <a:r>
              <a:rPr lang="ru-RU" b="1" dirty="0" smtClean="0"/>
              <a:t>Основная цель</a:t>
            </a:r>
            <a:r>
              <a:rPr lang="ru-RU" dirty="0" smtClean="0"/>
              <a:t> – </a:t>
            </a:r>
            <a:r>
              <a:rPr lang="ru-RU" i="1" dirty="0" smtClean="0"/>
              <a:t>повышение </a:t>
            </a:r>
            <a:r>
              <a:rPr lang="ru-RU" i="1" u="sng" dirty="0" smtClean="0"/>
              <a:t>качества</a:t>
            </a:r>
            <a:r>
              <a:rPr lang="ru-RU" i="1" dirty="0" smtClean="0"/>
              <a:t> жилищного обеспечения граждан с различными уровнем доходов и потребностями</a:t>
            </a:r>
            <a:endParaRPr lang="ru-RU" dirty="0" smtClean="0"/>
          </a:p>
          <a:p>
            <a:pPr>
              <a:buFont typeface="Wingdings" pitchFamily="2" charset="2"/>
              <a:buChar char="Ø"/>
            </a:pPr>
            <a:r>
              <a:rPr lang="ru-RU" b="1" dirty="0" smtClean="0"/>
              <a:t>Основные стратегические приоритеты</a:t>
            </a:r>
            <a:r>
              <a:rPr lang="ru-RU" dirty="0" smtClean="0"/>
              <a:t>:</a:t>
            </a:r>
          </a:p>
          <a:p>
            <a:pPr lvl="0"/>
            <a:r>
              <a:rPr lang="ru-RU" dirty="0" smtClean="0"/>
              <a:t>создание социальных перспектив улучшения жилищных условий для различных групп населения, расширение и дифференциация мер по развитию разных форм удовлетворения жилищных потребностей граждан  - </a:t>
            </a:r>
            <a:r>
              <a:rPr lang="ru-RU" i="1" dirty="0" smtClean="0"/>
              <a:t>вместо приоритета лишь одной формы улучшения жилищных условий граждан – приобретения жилья в собственность </a:t>
            </a:r>
          </a:p>
          <a:p>
            <a:pPr lvl="0"/>
            <a:r>
              <a:rPr lang="ru-RU" i="1" dirty="0" smtClean="0"/>
              <a:t>повышение качества городской среды </a:t>
            </a:r>
            <a:r>
              <a:rPr lang="ru-RU" dirty="0" smtClean="0"/>
              <a:t>для обеспечения комфортной среды жизнедеятельности человека, которая позволяет удовлетворять как жилищные потребности, так и повышать качество жизни в целом - </a:t>
            </a:r>
            <a:r>
              <a:rPr lang="ru-RU" i="1" dirty="0" smtClean="0"/>
              <a:t>вместо приоритетов увеличения объемов жилищного строительства  (в первую очередь только в рамках комплексного освоения новых территорий ) и повышения обеспеченности населения общей площадью жилья</a:t>
            </a:r>
          </a:p>
          <a:p>
            <a:pPr marL="0" lvl="0" indent="0">
              <a:buNone/>
            </a:pPr>
            <a:endParaRPr lang="ru-RU" b="1" dirty="0"/>
          </a:p>
          <a:p>
            <a:pPr lvl="0"/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1754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3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79" t="14358" r="54711" b="12821"/>
          <a:stretch/>
        </p:blipFill>
        <p:spPr bwMode="auto">
          <a:xfrm>
            <a:off x="35496" y="106048"/>
            <a:ext cx="824967" cy="3971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12601"/>
            <a:ext cx="7643192" cy="1143000"/>
          </a:xfrm>
        </p:spPr>
        <p:txBody>
          <a:bodyPr>
            <a:noAutofit/>
          </a:bodyPr>
          <a:lstStyle/>
          <a:p>
            <a:r>
              <a:rPr lang="ru-RU" sz="3600" b="1" cap="small" dirty="0" smtClean="0"/>
              <a:t>Новая жилищная стратегия: </a:t>
            </a:r>
            <a:br>
              <a:rPr lang="ru-RU" sz="3600" b="1" cap="small" dirty="0" smtClean="0"/>
            </a:br>
            <a:r>
              <a:rPr lang="ru-RU" sz="3600" b="1" cap="small" dirty="0" smtClean="0"/>
              <a:t>основные направления</a:t>
            </a:r>
            <a:endParaRPr lang="ru-RU" sz="33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980728"/>
            <a:ext cx="8280920" cy="5832648"/>
          </a:xfrm>
        </p:spPr>
        <p:txBody>
          <a:bodyPr>
            <a:normAutofit lnSpcReduction="10000"/>
          </a:bodyPr>
          <a:lstStyle/>
          <a:p>
            <a:pPr lvl="0">
              <a:buNone/>
            </a:pPr>
            <a:endParaRPr lang="ru-RU" dirty="0" smtClean="0"/>
          </a:p>
          <a:p>
            <a:pPr lvl="0">
              <a:buFont typeface="Wingdings" pitchFamily="2" charset="2"/>
              <a:buChar char="Ø"/>
            </a:pPr>
            <a:r>
              <a:rPr lang="ru-RU" dirty="0"/>
              <a:t>Обеспечение доступности различных форм жилищного обеспечения для всех групп </a:t>
            </a:r>
            <a:r>
              <a:rPr lang="ru-RU" dirty="0" smtClean="0"/>
              <a:t>населения</a:t>
            </a:r>
          </a:p>
          <a:p>
            <a:pPr lvl="0">
              <a:buFont typeface="Wingdings" pitchFamily="2" charset="2"/>
              <a:buChar char="Ø"/>
            </a:pPr>
            <a:r>
              <a:rPr lang="ru-RU" dirty="0" smtClean="0"/>
              <a:t>Модернизация </a:t>
            </a:r>
            <a:r>
              <a:rPr lang="ru-RU" dirty="0"/>
              <a:t>жилой застройки и формирование комфортной городской среды </a:t>
            </a:r>
            <a:endParaRPr lang="ru-RU" dirty="0" smtClean="0"/>
          </a:p>
          <a:p>
            <a:pPr lvl="0">
              <a:buFont typeface="Wingdings" pitchFamily="2" charset="2"/>
              <a:buChar char="Ø"/>
            </a:pPr>
            <a:r>
              <a:rPr lang="ru-RU" dirty="0" smtClean="0"/>
              <a:t>Оптимизация финансового обеспечения жилищной политики</a:t>
            </a:r>
          </a:p>
          <a:p>
            <a:pPr lvl="0">
              <a:buFont typeface="Wingdings" pitchFamily="2" charset="2"/>
              <a:buChar char="Ø"/>
            </a:pPr>
            <a:r>
              <a:rPr lang="ru-RU" dirty="0" smtClean="0"/>
              <a:t>Территориальная дифференциация и децентрализация жилищной политики</a:t>
            </a:r>
            <a:endParaRPr lang="ru-RU" dirty="0"/>
          </a:p>
          <a:p>
            <a:pPr lvl="0"/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28675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3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79" t="14358" r="54711" b="12821"/>
          <a:stretch/>
        </p:blipFill>
        <p:spPr bwMode="auto">
          <a:xfrm>
            <a:off x="35496" y="106048"/>
            <a:ext cx="824967" cy="3971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7979" y="332656"/>
            <a:ext cx="9164581" cy="752103"/>
          </a:xfrm>
        </p:spPr>
        <p:txBody>
          <a:bodyPr>
            <a:noAutofit/>
          </a:bodyPr>
          <a:lstStyle/>
          <a:p>
            <a:pPr lvl="0"/>
            <a:r>
              <a:rPr lang="ru-RU" sz="2500" b="1" dirty="0" smtClean="0"/>
              <a:t>Обеспечение доступности различных форм жилищного обеспечения для всех групп населения</a:t>
            </a:r>
            <a:br>
              <a:rPr lang="ru-RU" sz="2500" b="1" dirty="0" smtClean="0"/>
            </a:br>
            <a:r>
              <a:rPr lang="ru-RU" sz="2000" b="1" dirty="0" smtClean="0"/>
              <a:t>( в 2013 г. – условное распределение, 2030 г. – целевое распределение) </a:t>
            </a:r>
            <a:br>
              <a:rPr lang="ru-RU" sz="2000" b="1" dirty="0" smtClean="0"/>
            </a:br>
            <a:endParaRPr lang="ru-RU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52996702"/>
              </p:ext>
            </p:extLst>
          </p:nvPr>
        </p:nvGraphicFramePr>
        <p:xfrm>
          <a:off x="1043607" y="1124743"/>
          <a:ext cx="7920881" cy="5294571"/>
        </p:xfrm>
        <a:graphic>
          <a:graphicData uri="http://schemas.openxmlformats.org/drawingml/2006/table">
            <a:tbl>
              <a:tblPr/>
              <a:tblGrid>
                <a:gridCol w="5400601"/>
                <a:gridCol w="1440160"/>
                <a:gridCol w="1080120"/>
              </a:tblGrid>
              <a:tr h="537575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ГРУППЫ НАСЕЛЕНИЯ ПО ДОСТУПНОСТИ ФОРМ ЖИЛИЩНОГО ОБЕСПЕЧЕНИЯ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297" marR="632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Доля семей в общей численности семей, %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297" marR="632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75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в 2013 </a:t>
                      </a:r>
                      <a:r>
                        <a:rPr lang="ru-RU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г.</a:t>
                      </a:r>
                    </a:p>
                  </a:txBody>
                  <a:tcPr marL="63297" marR="632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в 2030 г.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297" marR="632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69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Приобретение жилья 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в собственность с помощью ипотечного кредита или наем жилого </a:t>
                      </a: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помещения 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на рыночных условиях 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63297" marR="632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/>
                          <a:ea typeface="Times New Roman"/>
                          <a:cs typeface="Times New Roman"/>
                        </a:rPr>
                        <a:t>27</a:t>
                      </a:r>
                      <a:endParaRPr lang="ru-RU" sz="2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297" marR="632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ru-RU" sz="2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297" marR="632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42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Участие 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в ЖСК при льготных условиях предоставления земельного участка 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297" marR="632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latin typeface="Times New Roman"/>
                          <a:ea typeface="Times New Roman"/>
                          <a:cs typeface="Times New Roman"/>
                        </a:rPr>
                        <a:t>26</a:t>
                      </a:r>
                      <a:endParaRPr lang="ru-RU" sz="2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297" marR="632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2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297" marR="632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60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Наем 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жилого помещения по договору </a:t>
                      </a:r>
                      <a:r>
                        <a:rPr lang="ru-RU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некоммерческого найма 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в случае льготных условий предоставления земельных участков и освобождения </a:t>
                      </a:r>
                      <a:r>
                        <a:rPr lang="ru-RU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собственников наемных домов социального использования 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от налога на имущество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297" marR="632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2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297" marR="632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/>
                          <a:ea typeface="Times New Roman"/>
                          <a:cs typeface="Times New Roman"/>
                        </a:rPr>
                        <a:t>25</a:t>
                      </a:r>
                      <a:endParaRPr lang="ru-RU" sz="2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297" marR="632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Требуется 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предоставление жилых помещений по договорам социального найма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297" marR="632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latin typeface="Times New Roman"/>
                          <a:ea typeface="Times New Roman"/>
                          <a:cs typeface="Times New Roman"/>
                        </a:rPr>
                        <a:t>33</a:t>
                      </a:r>
                      <a:endParaRPr lang="ru-RU" sz="2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297" marR="632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2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297" marR="632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5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ВСЕ ГРУППЫ НАСЕЛЕНИЯ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297" marR="632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2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297" marR="632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2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297" marR="632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1754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7674</TotalTime>
  <Words>1693</Words>
  <Application>Microsoft Office PowerPoint</Application>
  <PresentationFormat>Экран (4:3)</PresentationFormat>
  <Paragraphs>297</Paragraphs>
  <Slides>22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8" baseType="lpstr">
      <vt:lpstr>Angsana New</vt:lpstr>
      <vt:lpstr>Arial</vt:lpstr>
      <vt:lpstr>Calibri</vt:lpstr>
      <vt:lpstr>Times New Roman</vt:lpstr>
      <vt:lpstr>Wingdings</vt:lpstr>
      <vt:lpstr>Тема Office</vt:lpstr>
      <vt:lpstr> Новая стратегия жилищной политики в России </vt:lpstr>
      <vt:lpstr>Главные  достижения жилищной политики за 1991 – 2014 гг. </vt:lpstr>
      <vt:lpstr>Основные вызовы и угрозы в жилищной сфере </vt:lpstr>
      <vt:lpstr>Строительство многоквартирных и индивидуальных домов: в советское время и сегодня (млн. кв. м)</vt:lpstr>
      <vt:lpstr>Инвестиции в восстановительное и дополнительное производство жилищного фонда в 2000–2012 гг. (млрд. руб.,%)</vt:lpstr>
      <vt:lpstr>Накопленный дефицит инвестиций в жилищной сфере (млрд. руб.) </vt:lpstr>
      <vt:lpstr>Новая жилищная стратегия:  цель и приоритеты</vt:lpstr>
      <vt:lpstr>Новая жилищная стратегия:  основные направления</vt:lpstr>
      <vt:lpstr>Обеспечение доступности различных форм жилищного обеспечения для всех групп населения ( в 2013 г. – условное распределение, 2030 г. – целевое распределение)  </vt:lpstr>
      <vt:lpstr>Развитие институтов долгосрочного найма жилья, жилищно-строительной кооперации и поддержка приобретения первого жилья  </vt:lpstr>
      <vt:lpstr>   Реальные цены на жилье на первичном рынке и реальные доходы населения (в % к 2000 г.)</vt:lpstr>
      <vt:lpstr>Развитие конкуренции в жилищном строительстве</vt:lpstr>
      <vt:lpstr>Редевелопмент  и благоустройство застроенных территорий городов</vt:lpstr>
      <vt:lpstr>Капитальный ремонт многоквартирных домов</vt:lpstr>
      <vt:lpstr>Управление многоквартирным жилищным фондом</vt:lpstr>
      <vt:lpstr>Неэффективная структура источников финансирования  расходов в жилищной сфере в 2000–2012 гг.  (в % и млрд. руб.)</vt:lpstr>
      <vt:lpstr>Финансовое обеспечение реализации новой жилищной стратегии (в ценах 2012 г.) </vt:lpstr>
      <vt:lpstr>Неэффективная структура бюджетных расходов в жилищной сфере (2012 г.) </vt:lpstr>
      <vt:lpstr>Оптимизация бюджетных расходов (в ценах 2012 г.) </vt:lpstr>
      <vt:lpstr>Территориальная дифференциация и децентрализация жилищной политики</vt:lpstr>
      <vt:lpstr> Условия территориальной дифференциации и децентрализации жилищной политики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Alexander G. Bychkov</dc:creator>
  <cp:lastModifiedBy>secretar</cp:lastModifiedBy>
  <cp:revision>242</cp:revision>
  <cp:lastPrinted>2014-09-29T05:03:32Z</cp:lastPrinted>
  <dcterms:created xsi:type="dcterms:W3CDTF">2013-04-29T11:47:52Z</dcterms:created>
  <dcterms:modified xsi:type="dcterms:W3CDTF">2015-04-03T06:27:32Z</dcterms:modified>
</cp:coreProperties>
</file>