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72" r:id="rId4"/>
    <p:sldId id="269" r:id="rId5"/>
    <p:sldId id="283" r:id="rId6"/>
    <p:sldId id="264" r:id="rId7"/>
    <p:sldId id="279" r:id="rId8"/>
    <p:sldId id="280" r:id="rId9"/>
    <p:sldId id="281" r:id="rId10"/>
    <p:sldId id="282" r:id="rId11"/>
    <p:sldId id="266" r:id="rId12"/>
    <p:sldId id="270" r:id="rId13"/>
    <p:sldId id="27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6CB668-4B6A-4A05-9E01-4C8F08711CB7}">
          <p14:sldIdLst>
            <p14:sldId id="256"/>
            <p14:sldId id="260"/>
            <p14:sldId id="272"/>
            <p14:sldId id="269"/>
          </p14:sldIdLst>
        </p14:section>
        <p14:section name="Раздел без заголовка" id="{3686F1CD-10D5-4C74-B6DB-B404C482D85C}">
          <p14:sldIdLst>
            <p14:sldId id="283"/>
            <p14:sldId id="264"/>
            <p14:sldId id="279"/>
            <p14:sldId id="280"/>
            <p14:sldId id="281"/>
            <p14:sldId id="282"/>
            <p14:sldId id="266"/>
            <p14:sldId id="270"/>
            <p14:sldId id="275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7" autoAdjust="0"/>
    <p:restoredTop sz="94632" autoAdjust="0"/>
  </p:normalViewPr>
  <p:slideViewPr>
    <p:cSldViewPr snapToGrid="0" snapToObjects="1">
      <p:cViewPr>
        <p:scale>
          <a:sx n="80" d="100"/>
          <a:sy n="80" d="100"/>
        </p:scale>
        <p:origin x="-326" y="-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98266-88B9-4F1B-A8E5-5AC9770500EF}" type="datetimeFigureOut">
              <a:rPr lang="ru-RU" smtClean="0"/>
              <a:t>09.06.2015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17EA5-2E8A-4653-953E-790E4B3E0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5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17EA5-2E8A-4653-953E-790E4B3E085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7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09032" y="1300445"/>
            <a:ext cx="10429332" cy="1985042"/>
          </a:xfrm>
          <a:ln>
            <a:noFill/>
          </a:ln>
        </p:spPr>
        <p:txBody>
          <a:bodyPr/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Roboto Bk" pitchFamily="2" charset="0"/>
                <a:ea typeface="Roboto Bk" pitchFamily="2" charset="0"/>
              </a:rPr>
              <a:t>	</a:t>
            </a:r>
            <a:r>
              <a:rPr lang="ru-RU" sz="2400" b="1" dirty="0" smtClean="0">
                <a:solidFill>
                  <a:srgbClr val="00B050"/>
                </a:solidFill>
                <a:latin typeface="Roboto Bk" pitchFamily="2" charset="0"/>
                <a:ea typeface="Roboto Bk" pitchFamily="2" charset="0"/>
              </a:rPr>
              <a:t>	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  <a:t>Современный подход к анализу стоимости объекта, 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  <a:t>             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  <a:t>ф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  <a:t>ормула успешных сделок, 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</a:b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  <a:t>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  <a:t>     успешные технологии работы в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dobe Arabic" pitchFamily="18" charset="-78"/>
              </a:rPr>
              <a:t>street-retail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  <a:cs typeface="Adobe Arabic" pitchFamily="18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149445"/>
            <a:ext cx="7766936" cy="109689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Корытный Валентин Маркович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Президент Региональной Гильдии Риэлторов «Южный Урал»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Генеральный директор АН «Дан-Инвест»</a:t>
            </a:r>
          </a:p>
          <a:p>
            <a:endParaRPr lang="ru-RU" dirty="0"/>
          </a:p>
        </p:txBody>
      </p:sp>
      <p:pic>
        <p:nvPicPr>
          <p:cNvPr id="6" name="Изображение 5" descr="rgr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88" y="6055889"/>
            <a:ext cx="1481867" cy="698947"/>
          </a:xfrm>
          <a:prstGeom prst="rect">
            <a:avLst/>
          </a:prstGeom>
        </p:spPr>
      </p:pic>
      <p:pic>
        <p:nvPicPr>
          <p:cNvPr id="7" name="Изображение 6" descr="lo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5" y="5120556"/>
            <a:ext cx="1438166" cy="1634280"/>
          </a:xfrm>
          <a:prstGeom prst="rect">
            <a:avLst/>
          </a:prstGeom>
        </p:spPr>
      </p:pic>
      <p:pic>
        <p:nvPicPr>
          <p:cNvPr id="1026" name="Picture 2" descr="C:\Users\Ольга Дорохова\Desktop\Анна\Валентин Презентация\новый лого Дан-Инвес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93" y="6095544"/>
            <a:ext cx="1815889" cy="6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6" y="133177"/>
            <a:ext cx="8930195" cy="617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Формула успешной сделки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367" y="1633322"/>
            <a:ext cx="4014409" cy="59349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Коммерческая недвижимость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259589" y="1637745"/>
            <a:ext cx="4014409" cy="593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Жилая недвижимость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Ольга Дорохова\Desktop\Анна\Валентин Презентация\215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743486"/>
            <a:ext cx="26003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685925" y="2474697"/>
            <a:ext cx="1190625" cy="41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продажа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398118" y="2824737"/>
            <a:ext cx="2011864" cy="403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Покупка + аренда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000376" y="4036689"/>
            <a:ext cx="884767" cy="296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аренда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961668" y="3594049"/>
            <a:ext cx="1715108" cy="442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управление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806606" y="3228359"/>
            <a:ext cx="1870170" cy="438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инвестирование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2961666" y="4851018"/>
            <a:ext cx="1943709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продажа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801158" y="2400300"/>
            <a:ext cx="1075267" cy="371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аренда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000375" y="4431240"/>
            <a:ext cx="1676401" cy="419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аналитика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191124" y="4851019"/>
            <a:ext cx="1250065" cy="296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продажа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8389235" y="4727988"/>
            <a:ext cx="1250065" cy="296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ипотека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5259589" y="5583247"/>
            <a:ext cx="4501020" cy="1189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Срок повторного обращения клиента  7-12 лет</a:t>
            </a:r>
          </a:p>
          <a:p>
            <a:pPr marL="0" indent="0" algn="ctr">
              <a:buFont typeface="Wingdings 3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3-4 человека по рекомендации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Ольга Дорохова\Desktop\Анна\Валентин Презентация\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78" y="2743321"/>
            <a:ext cx="3522035" cy="198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6824409" y="2326323"/>
            <a:ext cx="1250065" cy="296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покупка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 build="p"/>
      <p:bldP spid="10" grpId="0" build="p"/>
      <p:bldP spid="11" grpId="0" build="p"/>
      <p:bldP spid="12" grpId="0" build="p"/>
      <p:bldP spid="13" grpId="0" build="p"/>
      <p:bldP spid="15" grpId="0" build="p"/>
      <p:bldP spid="16" grpId="0" build="p"/>
      <p:bldP spid="17" grpId="0" build="p"/>
      <p:bldP spid="19" grpId="0" build="p"/>
      <p:bldP spid="20" grpId="0" build="p"/>
      <p:bldP spid="21" grpId="0"/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321098" y="95158"/>
            <a:ext cx="8908628" cy="1069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rial" pitchFamily="34" charset="0"/>
              </a:rPr>
              <a:t>Успешные технологии работы в сегменте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  <a:cs typeface="Arial" pitchFamily="34" charset="0"/>
              </a:rPr>
              <a:t>street-retail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  <a:cs typeface="Arial" pitchFamily="34" charset="0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361928" y="1168401"/>
            <a:ext cx="9236334" cy="49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На примере Комсомольского пр. г. Челябинск</a:t>
            </a:r>
            <a:endParaRPr lang="ru-RU" sz="2400" b="1" dirty="0">
              <a:solidFill>
                <a:schemeClr val="tx1"/>
              </a:solidFill>
              <a:latin typeface="Arial" pitchFamily="34" charset="0"/>
              <a:ea typeface="Roboto Bk" pitchFamily="2" charset="0"/>
              <a:cs typeface="Arial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51" y="2377469"/>
            <a:ext cx="3527328" cy="243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 descr="C:\Users\Ольга Дорохова\Desktop\Downloads\5 -   20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r="6876"/>
          <a:stretch/>
        </p:blipFill>
        <p:spPr bwMode="auto">
          <a:xfrm>
            <a:off x="295278" y="1893540"/>
            <a:ext cx="7559308" cy="292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525269"/>
              </p:ext>
            </p:extLst>
          </p:nvPr>
        </p:nvGraphicFramePr>
        <p:xfrm>
          <a:off x="295278" y="4861135"/>
          <a:ext cx="11468101" cy="1920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58234"/>
                <a:gridCol w="692037"/>
                <a:gridCol w="716756"/>
                <a:gridCol w="716756"/>
                <a:gridCol w="716756"/>
                <a:gridCol w="721236"/>
                <a:gridCol w="712278"/>
                <a:gridCol w="716756"/>
                <a:gridCol w="716756"/>
                <a:gridCol w="716756"/>
                <a:gridCol w="716756"/>
                <a:gridCol w="716756"/>
                <a:gridCol w="716756"/>
                <a:gridCol w="716756"/>
                <a:gridCol w="716756"/>
              </a:tblGrid>
              <a:tr h="25612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№ Дома</a:t>
                      </a:r>
                      <a:endParaRPr lang="ru-RU" sz="1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93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85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83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69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61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47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37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612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Года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2015</a:t>
                      </a:r>
                      <a:endParaRPr lang="ru-RU" sz="1200" b="1" dirty="0"/>
                    </a:p>
                  </a:txBody>
                  <a:tcPr/>
                </a:tc>
              </a:tr>
              <a:tr h="44619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Жилой фонд на 1 этаже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431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Предлагается в аренду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431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Кол-во нежилых</a:t>
                      </a:r>
                      <a:r>
                        <a:rPr lang="ru-RU" sz="1200" b="1" baseline="0" dirty="0" smtClean="0"/>
                        <a:t> помещений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17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18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16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16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14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17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17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</a:t>
                      </a:r>
                      <a:endParaRPr lang="ru-RU" sz="1200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465151"/>
              </p:ext>
            </p:extLst>
          </p:nvPr>
        </p:nvGraphicFramePr>
        <p:xfrm>
          <a:off x="7964763" y="1893540"/>
          <a:ext cx="4193787" cy="422656"/>
        </p:xfrm>
        <a:graphic>
          <a:graphicData uri="http://schemas.openxmlformats.org/drawingml/2006/table">
            <a:tbl>
              <a:tblPr firstRow="1" firstCol="1" bandRow="1"/>
              <a:tblGrid>
                <a:gridCol w="886457"/>
                <a:gridCol w="369633"/>
                <a:gridCol w="369080"/>
                <a:gridCol w="369633"/>
                <a:gridCol w="369633"/>
                <a:gridCol w="369633"/>
                <a:gridCol w="369080"/>
                <a:gridCol w="369633"/>
                <a:gridCol w="369633"/>
                <a:gridCol w="351372"/>
              </a:tblGrid>
              <a:tr h="142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Ставка аренды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руб</a:t>
                      </a: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кв.м</a:t>
                      </a: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900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Овал 16"/>
          <p:cNvSpPr/>
          <p:nvPr/>
        </p:nvSpPr>
        <p:spPr>
          <a:xfrm>
            <a:off x="6181426" y="2038027"/>
            <a:ext cx="1529076" cy="55633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6339693" y="2134080"/>
            <a:ext cx="1212541" cy="3642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b="1" dirty="0" smtClean="0">
                <a:solidFill>
                  <a:schemeClr val="tx1"/>
                </a:solidFill>
              </a:rPr>
              <a:t>2015 год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7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Работа с возражениями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Все риэлторы обманщики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Я сам хорошо продаю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Ваши услуги слишком дорого стоят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Не хочу обременять себя договором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Не буду подписывать договор пока не найдете арендатора</a:t>
            </a:r>
            <a:endParaRPr lang="ru-RU" sz="2000" b="1" dirty="0">
              <a:solidFill>
                <a:schemeClr val="tx1"/>
              </a:solidFill>
              <a:latin typeface="Arial" pitchFamily="34" charset="0"/>
              <a:ea typeface="Roboto Bk" pitchFamily="2" charset="0"/>
              <a:cs typeface="Arial" pitchFamily="34" charset="0"/>
            </a:endParaRPr>
          </a:p>
        </p:txBody>
      </p:sp>
      <p:pic>
        <p:nvPicPr>
          <p:cNvPr id="6" name="Picture 2" descr="C:\Users\Ольга Дорохова\Desktop\Анна\Валентин Презентация\возр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29" y="1141639"/>
            <a:ext cx="2584485" cy="268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Ольга Дорохова\Desktop\Анна\Валентин Презентация\vozrazheni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76" y="4395560"/>
            <a:ext cx="3118069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Ольга Дорохова\Desktop\Анна\Валентин Презентация\60-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60" y="4395560"/>
            <a:ext cx="2839603" cy="188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4095749"/>
            <a:ext cx="8596668" cy="2507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СПАСИБО ЗА ВНИМАНИЕ!</a:t>
            </a:r>
            <a:endParaRPr lang="ru-RU" sz="44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307042" y="5025745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Корытный Валентин Маркович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Президент Региональной Гильдии Риэлторов «Южный Урал»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Генеральный директор АН «Дан-Инвест»</a:t>
            </a:r>
          </a:p>
          <a:p>
            <a:endParaRPr lang="ru-RU" dirty="0"/>
          </a:p>
        </p:txBody>
      </p:sp>
      <p:pic>
        <p:nvPicPr>
          <p:cNvPr id="4098" name="Picture 2" descr="C:\Users\Ольга Дорохова\Desktop\Downloads\1465190_223858627788325_1708637430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1" b="6526"/>
          <a:stretch/>
        </p:blipFill>
        <p:spPr bwMode="auto">
          <a:xfrm>
            <a:off x="2651381" y="218705"/>
            <a:ext cx="6096000" cy="38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rot="16200000">
            <a:off x="2833683" y="541776"/>
            <a:ext cx="1491996" cy="190044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613281" y="793623"/>
            <a:ext cx="1949754" cy="1838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Всем </a:t>
            </a:r>
            <a:r>
              <a:rPr lang="ru-RU" sz="1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успехов     </a:t>
            </a:r>
            <a:r>
              <a:rPr lang="ru-RU" sz="1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океане коммерческой недвижимости!</a:t>
            </a:r>
            <a:endParaRPr lang="ru-RU" sz="1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Ольга Дорохова\Desktop\Downloads\домкорабль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46922"/>
            <a:ext cx="1296892" cy="15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1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ьга Дорохова\Desktop\Анна\Валентин Презентация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84" y="-61232"/>
            <a:ext cx="4552641" cy="64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6571"/>
            <a:ext cx="5209116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Челябинская область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755" y="1136196"/>
            <a:ext cx="5867400" cy="50332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Челябинская область образована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17 января 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1934 г.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севере граничит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</a:t>
            </a:r>
            <a:r>
              <a:rPr lang="ru-RU" sz="1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Свердловской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областью,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востоке — с 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Курганской,          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юге — с Оренбургской,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западе —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Башкортостаном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юго-востоке — с Казахстаном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Челябинск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входит в десятку крупнейших городов России.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основания 1736 г.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Население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1 182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221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Идёт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метро.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Пусковой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участок длиной 8,5 км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    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эксплуатационная длина — 7,4 км)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будет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состоять из 5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станций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Ольга Дорохова\Desktop\Анна\Валентин Презентация\meteorit_by_morsprinstock-d5c5ti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7" y="-2376981"/>
            <a:ext cx="2572923" cy="257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849" y="3171826"/>
            <a:ext cx="45719" cy="11144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0.15903 L 0.35104 0.409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301343"/>
            <a:ext cx="12192000" cy="1556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2" y="195940"/>
            <a:ext cx="8588830" cy="90895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Население Челябинской области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41575" y="2101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14814" r="24203" b="38951"/>
          <a:stretch/>
        </p:blipFill>
        <p:spPr bwMode="auto">
          <a:xfrm>
            <a:off x="1250649" y="938718"/>
            <a:ext cx="745792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9902"/>
              </p:ext>
            </p:extLst>
          </p:nvPr>
        </p:nvGraphicFramePr>
        <p:xfrm>
          <a:off x="119742" y="4982932"/>
          <a:ext cx="11996055" cy="134983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  <a:gridCol w="799737"/>
              </a:tblGrid>
              <a:tr h="30084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1959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1970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1979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1989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1990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1991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1992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1993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1994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1995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1996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1997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1998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1999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2000</a:t>
                      </a:r>
                      <a:endParaRPr lang="ru-RU" sz="1100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9586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2 976 625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↗3 288 801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↗3 438 866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↗3 623 732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↗3 701 694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↗3 706 378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↘3 703 516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↘3 700 052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↘3 682 673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↗3 690 940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↘3 679 343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↘3 668 236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↗3 670 174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↗3 671 985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↘3 660 112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</a:tr>
              <a:tr h="28981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2001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2002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2003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2004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2005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2006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2007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2008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2009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2010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2011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2012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2013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2014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2015</a:t>
                      </a:r>
                      <a:endParaRPr lang="ru-RU" sz="1100" b="1" dirty="0">
                        <a:effectLst/>
                      </a:endParaRP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9586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↘3 643 949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↘3 603 339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↘3 597 659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effectLst/>
                        </a:rPr>
                        <a:t>↘3 573 514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↘3 551 424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↘3 531 272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↘3 516 355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↘3 510 990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↘3 508 733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↘3 476 217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↘3 475 634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↗3 480 142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↗3 485 272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↗3 490 053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↗3 497 274</a:t>
                      </a:r>
                    </a:p>
                  </a:txBody>
                  <a:tcPr marL="53909" marR="53909" marT="26954" marB="2695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476" y="179841"/>
            <a:ext cx="9147023" cy="81642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Основные отрасли промышленности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877" y="996270"/>
            <a:ext cx="8070698" cy="5861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Чёрная </a:t>
            </a:r>
            <a:r>
              <a:rPr lang="ru-RU" sz="1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металлургия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Магнитогорск,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Челябинск, Златоуст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6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ферросплавов и стальных труб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(Челябинск).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Цветная металлургия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(Карабаш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Кыштым,Челябинск,Верхний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Уфалей).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Металлургии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сопутствует производство огнеупоров из магнезита (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Сатка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Атомная промышленность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Снежинск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Озёрск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и Трёхгорный.</a:t>
            </a:r>
          </a:p>
          <a:p>
            <a:pPr marL="0" indent="0">
              <a:buNone/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На территории области производятся: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изучение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испытание материалов, конструкций и устройств требуемых для атомной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промышленности;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переработка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утилизация облученного ядерного топлива;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радиоактивных изотопов, применяемых в том числе и в медицине;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приборов для атомной промышленности.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238" y="873580"/>
            <a:ext cx="3191585" cy="549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4930" y="3396538"/>
            <a:ext cx="78105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3682" y="3974305"/>
            <a:ext cx="78105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3489" y="5841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История и особенности рынка коммерческой недвижимости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186922" y="1287341"/>
            <a:ext cx="2747967" cy="1057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Основная часть производственных и складских помещений были построены в 70 </a:t>
            </a:r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ые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годы.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Users\Ольга Дорохова\Desktop\Анна\Валентин Презентация\do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136" y="1220657"/>
            <a:ext cx="2681753" cy="21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Ольга Дорохова\Desktop\Анна\Валентин Презентация\14282051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3310" b="6985"/>
          <a:stretch/>
        </p:blipFill>
        <p:spPr bwMode="auto">
          <a:xfrm>
            <a:off x="998610" y="1183312"/>
            <a:ext cx="3288372" cy="21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393897" y="1611287"/>
            <a:ext cx="2579112" cy="8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Наиболее часто встречающиеся примеры складских помещений .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C:\Users\Ольга Дорохова\Desktop\Анна\Валентин Презентация\20120531_184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08" y="1387905"/>
            <a:ext cx="3379220" cy="13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Ольга Дорохова\Desktop\Анна\Валентин Презентация\63c85d8fea3a65f4a0888e30607c53a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2"/>
          <a:stretch/>
        </p:blipFill>
        <p:spPr bwMode="auto">
          <a:xfrm>
            <a:off x="6205698" y="1124658"/>
            <a:ext cx="3379220" cy="215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00427" y="4972768"/>
            <a:ext cx="3832029" cy="57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Центральный гастроном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1" descr="C:\Users\Ольга Дорохова\Desktop\Downloads\28-05-2015_19-56-25\гастро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8"/>
          <a:stretch/>
        </p:blipFill>
        <p:spPr bwMode="auto">
          <a:xfrm>
            <a:off x="105177" y="3691806"/>
            <a:ext cx="3739490" cy="125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Ольга Дорохова\Desktop\Анна\Валентин Презентация\gb_32d48ae433219221ea4f3ece9d0069b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528" b="23796"/>
          <a:stretch/>
        </p:blipFill>
        <p:spPr bwMode="auto">
          <a:xfrm>
            <a:off x="96031" y="3691806"/>
            <a:ext cx="3936425" cy="228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432057" y="6047214"/>
            <a:ext cx="2347158" cy="271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Бизнес дом Спиридонов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740658" y="6059137"/>
            <a:ext cx="1464272" cy="419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ТРК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РОДНИК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829494" y="3988961"/>
            <a:ext cx="1249134" cy="124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1968 г.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2000 г.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2011 г.</a:t>
            </a:r>
          </a:p>
          <a:p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Ольга Дорохова\Desktop\Анна\Валентин Презентация\slid_about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r="5851"/>
          <a:stretch/>
        </p:blipFill>
        <p:spPr bwMode="auto">
          <a:xfrm>
            <a:off x="64992" y="3484918"/>
            <a:ext cx="4631479" cy="299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Ольга Дорохова\Desktop\Downloads\28-05-2015_19-56-25\P8040002_sredniy_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54" y="3587602"/>
            <a:ext cx="2374073" cy="17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ъект 2"/>
          <p:cNvSpPr txBox="1">
            <a:spLocks/>
          </p:cNvSpPr>
          <p:nvPr/>
        </p:nvSpPr>
        <p:spPr>
          <a:xfrm>
            <a:off x="7261421" y="5334800"/>
            <a:ext cx="3407228" cy="500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Теплотехнический институт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7336921" y="6102826"/>
            <a:ext cx="1998347" cy="40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Челябинск сити</a:t>
            </a:r>
            <a:endParaRPr lang="ru-RU" sz="1600" dirty="0"/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6057734" y="4654143"/>
            <a:ext cx="1196617" cy="65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Greenplex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 descr="C:\Users\Ольга Дорохова\Desktop\Downloads\28-05-2015_19-56-25\Челябинск-это интересно-познавательно-картинки_3254231659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9"/>
          <a:stretch/>
        </p:blipFill>
        <p:spPr bwMode="auto">
          <a:xfrm>
            <a:off x="7302154" y="3396538"/>
            <a:ext cx="2684725" cy="26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6204930" y="3396538"/>
            <a:ext cx="868812" cy="1155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70 -</a:t>
            </a:r>
            <a:r>
              <a:rPr lang="ru-RU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ые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2008г.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2013г.</a:t>
            </a:r>
          </a:p>
          <a:p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3" descr="C:\Users\Ольга Дорохова\Desktop\Downloads\28-05-2015_19-56-25\greenplex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09"/>
          <a:stretch/>
        </p:blipFill>
        <p:spPr bwMode="auto">
          <a:xfrm>
            <a:off x="7138224" y="3396538"/>
            <a:ext cx="3430539" cy="30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build="p"/>
      <p:bldP spid="10" grpId="0"/>
      <p:bldP spid="13" grpId="0"/>
      <p:bldP spid="16" grpId="0"/>
      <p:bldP spid="17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506" y="152400"/>
            <a:ext cx="8596668" cy="5334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Стандартный подход к анализу стоимости объекта</a:t>
            </a:r>
            <a:r>
              <a:rPr lang="ru-RU" sz="3200" dirty="0" smtClean="0">
                <a:latin typeface="Arial Black" pitchFamily="34" charset="0"/>
              </a:rPr>
              <a:t/>
            </a:r>
            <a:br>
              <a:rPr lang="ru-RU" sz="3200" dirty="0" smtClean="0">
                <a:latin typeface="Arial Black" pitchFamily="34" charset="0"/>
              </a:rPr>
            </a:b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057" y="1627386"/>
            <a:ext cx="3851123" cy="74022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Сравнительный подход</a:t>
            </a:r>
          </a:p>
          <a:p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29058" y="5042220"/>
            <a:ext cx="3622521" cy="794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Затратный подход</a:t>
            </a:r>
          </a:p>
          <a:p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29057" y="3093679"/>
            <a:ext cx="4079722" cy="96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Инвестиционный подход</a:t>
            </a:r>
          </a:p>
          <a:p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020092" y="1356400"/>
            <a:ext cx="3851123" cy="12736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Сроки экспозиции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Цена (была/стала)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 помещения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Характеристика района</a:t>
            </a:r>
          </a:p>
          <a:p>
            <a:pPr marL="0" indent="0">
              <a:buNone/>
            </a:pP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charset="2"/>
              <a:buNone/>
            </a:pP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017694" y="2933228"/>
            <a:ext cx="4848376" cy="1382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Ставка аренды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Инвестиционная привлекательность объекта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Перспектива развития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Архитектурные особенности</a:t>
            </a:r>
          </a:p>
          <a:p>
            <a:pPr marL="0" indent="0">
              <a:buFont typeface="Wingdings 3" charset="2"/>
              <a:buNone/>
            </a:pP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996963" y="5204089"/>
            <a:ext cx="4199466" cy="1077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Коммуникации объекта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Входная группа (затраты на нее)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Ремонт</a:t>
            </a:r>
          </a:p>
          <a:p>
            <a:pPr>
              <a:buFontTx/>
              <a:buChar char="-"/>
            </a:pP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3" charset="2"/>
              <a:buNone/>
            </a:pPr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Ольга Дорохова\Desktop\Анна\Валентин Презентация\rub_si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12" y="1606075"/>
            <a:ext cx="211520" cy="25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Ольга Дорохова\Desktop\Анна\Валентин Презентация\стадии строительств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04" y="1321442"/>
            <a:ext cx="1550175" cy="13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Ольга Дорохова\Desktop\Анна\Валентин Презентация\zamena-trub-v-vanno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04" y="4574746"/>
            <a:ext cx="1529444" cy="9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Ольга Дорохова\Desktop\Анна\Валентин Презентация\3cce1be5-594a-4ce6-971b-81385d4586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85" y="4887952"/>
            <a:ext cx="2292306" cy="153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льга Дорохова\Desktop\Анна\Валентин Презентация\Проектирование зданий общественнного и жилого назначения_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7" b="21528"/>
          <a:stretch/>
        </p:blipFill>
        <p:spPr bwMode="auto">
          <a:xfrm>
            <a:off x="8674164" y="3213663"/>
            <a:ext cx="880198" cy="13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Ольга Дорохова\Desktop\Анна\Валентин Презентация\Проектирование зданий общественнного и жилого назначения_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26" b="21528"/>
          <a:stretch/>
        </p:blipFill>
        <p:spPr bwMode="auto">
          <a:xfrm>
            <a:off x="7840001" y="3213663"/>
            <a:ext cx="834163" cy="13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Ольга Дорохова\Desktop\Анна\Валентин Презентация\Проектирование зданий общественнного и жилого назначения_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9" r="-519" b="21528"/>
          <a:stretch/>
        </p:blipFill>
        <p:spPr bwMode="auto">
          <a:xfrm>
            <a:off x="9554362" y="3213663"/>
            <a:ext cx="962544" cy="13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ьга Дорохова\Desktop\Анна\Валентин Презентация\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90" y="898035"/>
            <a:ext cx="2245190" cy="146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ьга Дорохова\Desktop\Анна\Валентин Презентация\foto.cheb.ru-3299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01" y="821701"/>
            <a:ext cx="2433368" cy="16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льга Дорохова\Desktop\Анна\Валентин Презентация\max_6fc0183a75865527177e6dfed0f851b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34" y="4889918"/>
            <a:ext cx="2045164" cy="15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5" y="102014"/>
            <a:ext cx="9582150" cy="139341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Современный подход к анализу инвестиционной привлекательности объекта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132" y="2125585"/>
            <a:ext cx="9203118" cy="498959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Портрет жителя района (возраст, образование, где работает, семейное положение..)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квартир в доме ( на этаже)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Этажность дома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Год постройки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Уровень качества жилья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Плотность застройки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Перспектива застройки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Перспективы миграции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Средний возраст жителя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Средний доход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Трафик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17132" y="1706342"/>
            <a:ext cx="4532843" cy="596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  <a:ea typeface="Roboto Bk" pitchFamily="2" charset="0"/>
              </a:rPr>
              <a:t>Принцип светофора</a:t>
            </a:r>
            <a:endParaRPr lang="ru-RU" sz="2000" dirty="0">
              <a:solidFill>
                <a:schemeClr val="tx1"/>
              </a:solidFill>
              <a:latin typeface="Arial Black" pitchFamily="34" charset="0"/>
              <a:ea typeface="Roboto Bk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59" y="2458817"/>
            <a:ext cx="1685315" cy="399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279889"/>
            <a:ext cx="9460522" cy="762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Roboto Bk" pitchFamily="2" charset="0"/>
              </a:rPr>
              <a:t>Исследование трафика 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Roboto Bk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7708" y="5732272"/>
            <a:ext cx="8465767" cy="8415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Специалисты              провели анализ трафика на самых оживлённых перекрестках города</a:t>
            </a:r>
            <a:endParaRPr lang="ru-RU" b="1" dirty="0">
              <a:solidFill>
                <a:schemeClr val="tx1"/>
              </a:solidFill>
              <a:latin typeface="Arial" pitchFamily="34" charset="0"/>
              <a:ea typeface="Roboto Bk" pitchFamily="2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7"/>
          <a:stretch/>
        </p:blipFill>
        <p:spPr bwMode="auto">
          <a:xfrm>
            <a:off x="2622551" y="5808298"/>
            <a:ext cx="774702" cy="20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Ольга Дорохова\Desktop\Анна\Валентин Презентация\трафик граф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30" y="1137139"/>
            <a:ext cx="6727796" cy="450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078426" y="952500"/>
            <a:ext cx="3132124" cy="293516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105150" y="1485900"/>
            <a:ext cx="1682988" cy="169188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086225" y="3161995"/>
            <a:ext cx="2746053" cy="253723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2" y="2914651"/>
            <a:ext cx="3602204" cy="344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80" y="933451"/>
            <a:ext cx="3542045" cy="18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9" y="933451"/>
            <a:ext cx="3650850" cy="18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04801" y="442304"/>
            <a:ext cx="3964012" cy="3536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УТРЕННИЙ ТРАФИК</a:t>
            </a:r>
            <a:endParaRPr lang="ru-RU" sz="1600" b="1" dirty="0">
              <a:solidFill>
                <a:schemeClr val="tx1"/>
              </a:solidFill>
              <a:latin typeface="Arial" pitchFamily="34" charset="0"/>
              <a:ea typeface="Roboto Bk" pitchFamily="2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79002" y="423253"/>
            <a:ext cx="3964012" cy="3155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Roboto Bk" pitchFamily="2" charset="0"/>
                <a:cs typeface="Arial" pitchFamily="34" charset="0"/>
              </a:rPr>
              <a:t>ВЕЧЕРНИЙ ТРАФИК</a:t>
            </a:r>
            <a:endParaRPr lang="ru-RU" sz="1600" b="1" dirty="0">
              <a:solidFill>
                <a:schemeClr val="tx1"/>
              </a:solidFill>
              <a:latin typeface="Arial" pitchFamily="34" charset="0"/>
              <a:ea typeface="Roboto Bk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88" y="2905126"/>
            <a:ext cx="3531573" cy="337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Ольга Дорохова\Desktop\Анна\Валентин Презентация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521" y="91878"/>
            <a:ext cx="791226" cy="7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ьга Дорохова\Desktop\Анна\Валентин Презентация\7706fd0b9ba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12" y="106137"/>
            <a:ext cx="792510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76200" y="6457950"/>
            <a:ext cx="12268200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0" y="6457950"/>
            <a:ext cx="12192000" cy="42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dan-invest.ru</a:t>
            </a:r>
            <a:endParaRPr lang="ru-RU" sz="2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7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2281</TotalTime>
  <Words>581</Words>
  <Application>Microsoft Office PowerPoint</Application>
  <PresentationFormat>Произвольный</PresentationFormat>
  <Paragraphs>275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  Современный подход к анализу стоимости объекта,                формула успешных сделок,        успешные технологии работы в street-retail</vt:lpstr>
      <vt:lpstr>Челябинская область</vt:lpstr>
      <vt:lpstr>Население Челябинской области</vt:lpstr>
      <vt:lpstr>Основные отрасли промышленности </vt:lpstr>
      <vt:lpstr>История и особенности рынка коммерческой недвижимости</vt:lpstr>
      <vt:lpstr>Стандартный подход к анализу стоимости объекта </vt:lpstr>
      <vt:lpstr>Современный подход к анализу инвестиционной привлекательности объекта </vt:lpstr>
      <vt:lpstr>Исследование трафика </vt:lpstr>
      <vt:lpstr>Презентация PowerPoint</vt:lpstr>
      <vt:lpstr>Презентация PowerPoint</vt:lpstr>
      <vt:lpstr>Формула успешной сделки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 (тема доклада)</dc:title>
  <dc:creator>Пользователь Microsoft Office</dc:creator>
  <cp:lastModifiedBy>Ольга Дорохова</cp:lastModifiedBy>
  <cp:revision>145</cp:revision>
  <dcterms:created xsi:type="dcterms:W3CDTF">2015-03-12T13:47:22Z</dcterms:created>
  <dcterms:modified xsi:type="dcterms:W3CDTF">2015-06-09T09:34:59Z</dcterms:modified>
</cp:coreProperties>
</file>