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3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8146617-2EDD-4305-A4DD-DB2597F04312}">
          <p14:sldIdLst>
            <p14:sldId id="256"/>
            <p14:sldId id="263"/>
            <p14:sldId id="270"/>
            <p14:sldId id="257"/>
            <p14:sldId id="258"/>
            <p14:sldId id="259"/>
            <p14:sldId id="260"/>
            <p14:sldId id="261"/>
            <p14:sldId id="262"/>
            <p14:sldId id="264"/>
            <p14:sldId id="265"/>
          </p14:sldIdLst>
        </p14:section>
        <p14:section name="Раздел без заголовка" id="{C1C5CCF4-07F6-4D16-97CB-6E8469C7B8F3}">
          <p14:sldIdLst>
            <p14:sldId id="266"/>
            <p14:sldId id="267"/>
            <p14:sldId id="268"/>
            <p14:sldId id="269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0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56;&#1072;&#1089;&#1095;&#1077;&#1090;%20&#1087;&#1072;&#1088;&#1072;&#1084;&#1077;&#1090;&#1088;&#1086;&#1074;%20&#1052;&#1056;&#1053;%20-%20&#1080;&#1087;&#1086;&#1090;&#1077;&#1082;&#1072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57;&#1077;&#1079;&#1086;&#1085;&#1085;&#1086;&#1089;&#1082;&#1086;&#1088;&#1088;&#1077;&#1082;&#1090;&#1080;&#1088;&#1086;&#1074;&#1072;&#1085;&#1085;&#1099;&#1081;%20&#1052;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56;&#1077;&#1075;&#1088;&#1077;&#1089;&#1089;&#1080;&#1086;&#1085;&#1085;&#1099;&#1081;%20&#1072;&#1085;&#1072;&#1083;&#1080;&#1079;%20&#1052;&#1056;&#1053;%20(version%201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.Kochetkov\Desktop\Documents\Docs\&#1054;&#1094;&#1077;&#1085;&#1082;&#1072;%20&#1076;&#1086;&#1093;&#1086;&#1076;&#1086;&#107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56;&#1077;&#1075;&#1088;&#1077;&#1089;&#1089;&#1080;&#1086;&#1085;&#1085;&#1099;&#1081;%20&#1072;&#1085;&#1072;&#1083;&#1080;&#1079;%20&#1052;&#1056;&#1053;%20(version%201)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Y.Kochetkov\Desktop\Documents\Fort\&#1048;&#1089;&#1093;&#1086;&#1076;&#1085;&#1080;&#1082;&#1080;\&#1040;&#1085;&#1072;&#1083;&#1080;&#1079;%20&#1052;&#1056;&#1053;\&#1062;&#1080;&#1092;&#1088;&#1099;%20&#1087;&#1086;%20&#1089;&#1090;&#1088;&#1074;&#1091;%20&#1074;%20&#1052;&#1057;&#105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Лист2!$H$50:$H$63</c:f>
              <c:strCache>
                <c:ptCount val="14"/>
                <c:pt idx="0">
                  <c:v>1кв.12</c:v>
                </c:pt>
                <c:pt idx="1">
                  <c:v>2кв.12</c:v>
                </c:pt>
                <c:pt idx="2">
                  <c:v>3кв.12</c:v>
                </c:pt>
                <c:pt idx="3">
                  <c:v>4кв.12</c:v>
                </c:pt>
                <c:pt idx="4">
                  <c:v>1кв.13</c:v>
                </c:pt>
                <c:pt idx="5">
                  <c:v>2кв.13</c:v>
                </c:pt>
                <c:pt idx="6">
                  <c:v>3кв.13</c:v>
                </c:pt>
                <c:pt idx="7">
                  <c:v>4кв.13</c:v>
                </c:pt>
                <c:pt idx="8">
                  <c:v>1кв.14</c:v>
                </c:pt>
                <c:pt idx="9">
                  <c:v>2кв.14</c:v>
                </c:pt>
                <c:pt idx="10">
                  <c:v>3кв.14</c:v>
                </c:pt>
                <c:pt idx="11">
                  <c:v>4кв.14</c:v>
                </c:pt>
                <c:pt idx="12">
                  <c:v>1кв.15</c:v>
                </c:pt>
                <c:pt idx="13">
                  <c:v>2кв.15</c:v>
                </c:pt>
              </c:strCache>
            </c:strRef>
          </c:cat>
          <c:val>
            <c:numRef>
              <c:f>Лист2!$M$50:$M$63</c:f>
              <c:numCache>
                <c:formatCode>0.0</c:formatCode>
                <c:ptCount val="14"/>
                <c:pt idx="0">
                  <c:v>0.99999979200004341</c:v>
                </c:pt>
                <c:pt idx="1">
                  <c:v>1.2772941799282562</c:v>
                </c:pt>
                <c:pt idx="2">
                  <c:v>1.1884019988216588</c:v>
                </c:pt>
                <c:pt idx="3">
                  <c:v>1.5120038817384294</c:v>
                </c:pt>
                <c:pt idx="4">
                  <c:v>1.0308865770448279</c:v>
                </c:pt>
                <c:pt idx="5">
                  <c:v>1.3086529932554811</c:v>
                </c:pt>
                <c:pt idx="6">
                  <c:v>1.4024398137038721</c:v>
                </c:pt>
                <c:pt idx="7">
                  <c:v>1.7215719966542053</c:v>
                </c:pt>
                <c:pt idx="8">
                  <c:v>1.470674181809037</c:v>
                </c:pt>
                <c:pt idx="9">
                  <c:v>1.6951016031907851</c:v>
                </c:pt>
                <c:pt idx="10">
                  <c:v>1.4706685610167738</c:v>
                </c:pt>
                <c:pt idx="11">
                  <c:v>1.522367039985604</c:v>
                </c:pt>
                <c:pt idx="12">
                  <c:v>1.0694331821152312</c:v>
                </c:pt>
                <c:pt idx="13">
                  <c:v>0.89082216551370452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17088"/>
        <c:axId val="101018624"/>
      </c:barChart>
      <c:catAx>
        <c:axId val="101017088"/>
        <c:scaling>
          <c:orientation val="minMax"/>
        </c:scaling>
        <c:delete val="0"/>
        <c:axPos val="b"/>
        <c:majorTickMark val="out"/>
        <c:minorTickMark val="none"/>
        <c:tickLblPos val="nextTo"/>
        <c:crossAx val="101018624"/>
        <c:crosses val="autoZero"/>
        <c:auto val="1"/>
        <c:lblAlgn val="ctr"/>
        <c:lblOffset val="100"/>
        <c:noMultiLvlLbl val="0"/>
      </c:catAx>
      <c:valAx>
        <c:axId val="101018624"/>
        <c:scaling>
          <c:orientation val="minMax"/>
          <c:min val="0.2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01017088"/>
        <c:crosses val="autoZero"/>
        <c:crossBetween val="between"/>
        <c:majorUnit val="0.4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'M2x data'!$I$2</c:f>
              <c:strCache>
                <c:ptCount val="1"/>
                <c:pt idx="0">
                  <c:v>Refined Price index</c:v>
                </c:pt>
              </c:strCache>
            </c:strRef>
          </c:tx>
          <c:cat>
            <c:numRef>
              <c:f>'M2x data'!$A$173:$A$248</c:f>
              <c:numCache>
                <c:formatCode>m/d/yyyy</c:formatCode>
                <c:ptCount val="76"/>
                <c:pt idx="0">
                  <c:v>40057</c:v>
                </c:pt>
                <c:pt idx="1">
                  <c:v>40087</c:v>
                </c:pt>
                <c:pt idx="2">
                  <c:v>40118</c:v>
                </c:pt>
                <c:pt idx="3">
                  <c:v>40148</c:v>
                </c:pt>
                <c:pt idx="4">
                  <c:v>40179</c:v>
                </c:pt>
                <c:pt idx="5">
                  <c:v>40210</c:v>
                </c:pt>
                <c:pt idx="6">
                  <c:v>40238</c:v>
                </c:pt>
                <c:pt idx="7">
                  <c:v>40269</c:v>
                </c:pt>
                <c:pt idx="8">
                  <c:v>40299</c:v>
                </c:pt>
                <c:pt idx="9">
                  <c:v>40330</c:v>
                </c:pt>
                <c:pt idx="10">
                  <c:v>40360</c:v>
                </c:pt>
                <c:pt idx="11">
                  <c:v>40391</c:v>
                </c:pt>
                <c:pt idx="12">
                  <c:v>40422</c:v>
                </c:pt>
                <c:pt idx="13">
                  <c:v>40452</c:v>
                </c:pt>
                <c:pt idx="14">
                  <c:v>40483</c:v>
                </c:pt>
                <c:pt idx="15">
                  <c:v>40513</c:v>
                </c:pt>
                <c:pt idx="16">
                  <c:v>40544</c:v>
                </c:pt>
                <c:pt idx="17">
                  <c:v>40575</c:v>
                </c:pt>
                <c:pt idx="18">
                  <c:v>40603</c:v>
                </c:pt>
                <c:pt idx="19">
                  <c:v>40634</c:v>
                </c:pt>
                <c:pt idx="20">
                  <c:v>40664</c:v>
                </c:pt>
                <c:pt idx="21">
                  <c:v>40695</c:v>
                </c:pt>
                <c:pt idx="22">
                  <c:v>40725</c:v>
                </c:pt>
                <c:pt idx="23">
                  <c:v>40756</c:v>
                </c:pt>
                <c:pt idx="24">
                  <c:v>40787</c:v>
                </c:pt>
                <c:pt idx="25">
                  <c:v>40817</c:v>
                </c:pt>
                <c:pt idx="26">
                  <c:v>40848</c:v>
                </c:pt>
                <c:pt idx="27">
                  <c:v>40878</c:v>
                </c:pt>
                <c:pt idx="28">
                  <c:v>40909</c:v>
                </c:pt>
                <c:pt idx="29">
                  <c:v>40940</c:v>
                </c:pt>
                <c:pt idx="30">
                  <c:v>40969</c:v>
                </c:pt>
                <c:pt idx="31">
                  <c:v>41000</c:v>
                </c:pt>
                <c:pt idx="32">
                  <c:v>41030</c:v>
                </c:pt>
                <c:pt idx="33">
                  <c:v>41061</c:v>
                </c:pt>
                <c:pt idx="34">
                  <c:v>41091</c:v>
                </c:pt>
                <c:pt idx="35">
                  <c:v>41122</c:v>
                </c:pt>
                <c:pt idx="36">
                  <c:v>41153</c:v>
                </c:pt>
                <c:pt idx="37">
                  <c:v>41183</c:v>
                </c:pt>
                <c:pt idx="38">
                  <c:v>41214</c:v>
                </c:pt>
                <c:pt idx="39">
                  <c:v>41244</c:v>
                </c:pt>
                <c:pt idx="40">
                  <c:v>41275</c:v>
                </c:pt>
                <c:pt idx="41">
                  <c:v>41306</c:v>
                </c:pt>
                <c:pt idx="42">
                  <c:v>41334</c:v>
                </c:pt>
                <c:pt idx="43">
                  <c:v>41365</c:v>
                </c:pt>
                <c:pt idx="44">
                  <c:v>41395</c:v>
                </c:pt>
                <c:pt idx="45">
                  <c:v>41426</c:v>
                </c:pt>
                <c:pt idx="46">
                  <c:v>41456</c:v>
                </c:pt>
                <c:pt idx="47">
                  <c:v>41487</c:v>
                </c:pt>
                <c:pt idx="48">
                  <c:v>41518</c:v>
                </c:pt>
                <c:pt idx="49">
                  <c:v>41548</c:v>
                </c:pt>
                <c:pt idx="50">
                  <c:v>41579</c:v>
                </c:pt>
                <c:pt idx="51">
                  <c:v>41609</c:v>
                </c:pt>
                <c:pt idx="52">
                  <c:v>41640</c:v>
                </c:pt>
                <c:pt idx="53">
                  <c:v>41671</c:v>
                </c:pt>
                <c:pt idx="54">
                  <c:v>41699</c:v>
                </c:pt>
                <c:pt idx="55">
                  <c:v>41730</c:v>
                </c:pt>
                <c:pt idx="56">
                  <c:v>41760</c:v>
                </c:pt>
                <c:pt idx="57">
                  <c:v>41791</c:v>
                </c:pt>
                <c:pt idx="58">
                  <c:v>41821</c:v>
                </c:pt>
                <c:pt idx="59">
                  <c:v>41852</c:v>
                </c:pt>
                <c:pt idx="60">
                  <c:v>41883</c:v>
                </c:pt>
                <c:pt idx="61">
                  <c:v>41913</c:v>
                </c:pt>
                <c:pt idx="62">
                  <c:v>41944</c:v>
                </c:pt>
                <c:pt idx="63">
                  <c:v>41974</c:v>
                </c:pt>
                <c:pt idx="64">
                  <c:v>42005</c:v>
                </c:pt>
                <c:pt idx="65">
                  <c:v>42036</c:v>
                </c:pt>
                <c:pt idx="66">
                  <c:v>42064</c:v>
                </c:pt>
                <c:pt idx="67">
                  <c:v>42095</c:v>
                </c:pt>
                <c:pt idx="68">
                  <c:v>42125</c:v>
                </c:pt>
                <c:pt idx="69">
                  <c:v>42156</c:v>
                </c:pt>
                <c:pt idx="70">
                  <c:v>42186</c:v>
                </c:pt>
                <c:pt idx="71">
                  <c:v>42217</c:v>
                </c:pt>
                <c:pt idx="72">
                  <c:v>42248</c:v>
                </c:pt>
                <c:pt idx="73">
                  <c:v>42278</c:v>
                </c:pt>
                <c:pt idx="74">
                  <c:v>42309</c:v>
                </c:pt>
                <c:pt idx="75">
                  <c:v>42339</c:v>
                </c:pt>
              </c:numCache>
            </c:numRef>
          </c:cat>
          <c:val>
            <c:numRef>
              <c:f>'M2x data'!$I$173:$I$248</c:f>
              <c:numCache>
                <c:formatCode>General</c:formatCode>
                <c:ptCount val="76"/>
                <c:pt idx="0">
                  <c:v>834.992625515084</c:v>
                </c:pt>
                <c:pt idx="1">
                  <c:v>804.59997897560368</c:v>
                </c:pt>
                <c:pt idx="2">
                  <c:v>791.10537664735227</c:v>
                </c:pt>
                <c:pt idx="3">
                  <c:v>820.20814782322623</c:v>
                </c:pt>
                <c:pt idx="4">
                  <c:v>783.26117106625134</c:v>
                </c:pt>
                <c:pt idx="5">
                  <c:v>812.1319546451731</c:v>
                </c:pt>
                <c:pt idx="6">
                  <c:v>796.51307313621123</c:v>
                </c:pt>
                <c:pt idx="7">
                  <c:v>806.29464198267431</c:v>
                </c:pt>
                <c:pt idx="8">
                  <c:v>829.19447950824826</c:v>
                </c:pt>
                <c:pt idx="9">
                  <c:v>856.57817122976371</c:v>
                </c:pt>
                <c:pt idx="10">
                  <c:v>835.96766321547602</c:v>
                </c:pt>
                <c:pt idx="11">
                  <c:v>840.4214204933445</c:v>
                </c:pt>
                <c:pt idx="12">
                  <c:v>847.27952926342653</c:v>
                </c:pt>
                <c:pt idx="13">
                  <c:v>838.22292590791233</c:v>
                </c:pt>
                <c:pt idx="14">
                  <c:v>839.07442407031385</c:v>
                </c:pt>
                <c:pt idx="15">
                  <c:v>826.21341420106774</c:v>
                </c:pt>
                <c:pt idx="16">
                  <c:v>798.56439207815083</c:v>
                </c:pt>
                <c:pt idx="17">
                  <c:v>801.36965612661004</c:v>
                </c:pt>
                <c:pt idx="18">
                  <c:v>795.9939104066957</c:v>
                </c:pt>
                <c:pt idx="19">
                  <c:v>801.94830162088635</c:v>
                </c:pt>
                <c:pt idx="20">
                  <c:v>802.34209023867936</c:v>
                </c:pt>
                <c:pt idx="21">
                  <c:v>803.53349382484851</c:v>
                </c:pt>
                <c:pt idx="22">
                  <c:v>815.2424959957159</c:v>
                </c:pt>
                <c:pt idx="23">
                  <c:v>857.4306491662386</c:v>
                </c:pt>
                <c:pt idx="24">
                  <c:v>852.04177490378959</c:v>
                </c:pt>
                <c:pt idx="25">
                  <c:v>829.99136485353756</c:v>
                </c:pt>
                <c:pt idx="26">
                  <c:v>818.683634415244</c:v>
                </c:pt>
                <c:pt idx="27">
                  <c:v>857.52112566203255</c:v>
                </c:pt>
                <c:pt idx="28">
                  <c:v>836.75487001077772</c:v>
                </c:pt>
                <c:pt idx="29">
                  <c:v>832.53677877434552</c:v>
                </c:pt>
                <c:pt idx="30">
                  <c:v>831.62288208429459</c:v>
                </c:pt>
                <c:pt idx="31">
                  <c:v>835.56812545926186</c:v>
                </c:pt>
                <c:pt idx="32">
                  <c:v>843.19440638835442</c:v>
                </c:pt>
                <c:pt idx="33">
                  <c:v>867.08753901905095</c:v>
                </c:pt>
                <c:pt idx="34">
                  <c:v>864.55063943221387</c:v>
                </c:pt>
                <c:pt idx="35">
                  <c:v>841.42176419274369</c:v>
                </c:pt>
                <c:pt idx="36">
                  <c:v>823.12362445258077</c:v>
                </c:pt>
                <c:pt idx="37">
                  <c:v>835.05851983701132</c:v>
                </c:pt>
                <c:pt idx="38">
                  <c:v>844.91288349668173</c:v>
                </c:pt>
                <c:pt idx="39">
                  <c:v>830.16199190734994</c:v>
                </c:pt>
                <c:pt idx="40">
                  <c:v>816.44164468422707</c:v>
                </c:pt>
                <c:pt idx="41">
                  <c:v>812.62901764251899</c:v>
                </c:pt>
                <c:pt idx="42">
                  <c:v>817.46072688106551</c:v>
                </c:pt>
                <c:pt idx="43">
                  <c:v>805.65866731086942</c:v>
                </c:pt>
                <c:pt idx="44">
                  <c:v>800.02000798017832</c:v>
                </c:pt>
                <c:pt idx="45">
                  <c:v>817.37349680072907</c:v>
                </c:pt>
                <c:pt idx="46">
                  <c:v>796.37390534025644</c:v>
                </c:pt>
                <c:pt idx="47">
                  <c:v>794.65866746073073</c:v>
                </c:pt>
                <c:pt idx="48">
                  <c:v>785.85454924637622</c:v>
                </c:pt>
                <c:pt idx="49">
                  <c:v>784.62943808797513</c:v>
                </c:pt>
                <c:pt idx="50">
                  <c:v>794.27426805544553</c:v>
                </c:pt>
                <c:pt idx="51">
                  <c:v>784.17979784994259</c:v>
                </c:pt>
                <c:pt idx="52">
                  <c:v>778.96081575604978</c:v>
                </c:pt>
                <c:pt idx="53">
                  <c:v>795.99225675955927</c:v>
                </c:pt>
                <c:pt idx="54">
                  <c:v>805.43807285405921</c:v>
                </c:pt>
                <c:pt idx="55">
                  <c:v>816.05859099899624</c:v>
                </c:pt>
                <c:pt idx="56">
                  <c:v>799.49044179513749</c:v>
                </c:pt>
                <c:pt idx="57">
                  <c:v>799.14208545047688</c:v>
                </c:pt>
                <c:pt idx="58">
                  <c:v>805.89787277351434</c:v>
                </c:pt>
                <c:pt idx="59">
                  <c:v>837.72222076002686</c:v>
                </c:pt>
                <c:pt idx="60">
                  <c:v>840.12631106953143</c:v>
                </c:pt>
                <c:pt idx="61">
                  <c:v>835.00313381744706</c:v>
                </c:pt>
                <c:pt idx="62">
                  <c:v>854.90308060957386</c:v>
                </c:pt>
                <c:pt idx="63">
                  <c:v>867.70934064502444</c:v>
                </c:pt>
                <c:pt idx="64">
                  <c:v>858.60232477356487</c:v>
                </c:pt>
                <c:pt idx="65">
                  <c:v>798.95949473050871</c:v>
                </c:pt>
                <c:pt idx="66">
                  <c:v>810.89983371146695</c:v>
                </c:pt>
                <c:pt idx="67">
                  <c:v>790.14053177721757</c:v>
                </c:pt>
                <c:pt idx="68">
                  <c:v>828.17235778478869</c:v>
                </c:pt>
                <c:pt idx="69">
                  <c:v>804.76219016174139</c:v>
                </c:pt>
                <c:pt idx="70">
                  <c:v>795.57492540515477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81888"/>
        <c:axId val="54183424"/>
      </c:lineChart>
      <c:dateAx>
        <c:axId val="54181888"/>
        <c:scaling>
          <c:orientation val="minMax"/>
        </c:scaling>
        <c:delete val="0"/>
        <c:axPos val="b"/>
        <c:numFmt formatCode="[$-419]mmmm\ yyyy;@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4183424"/>
        <c:crosses val="autoZero"/>
        <c:auto val="1"/>
        <c:lblOffset val="100"/>
        <c:baseTimeUnit val="months"/>
        <c:majorUnit val="6"/>
        <c:majorTimeUnit val="months"/>
      </c:dateAx>
      <c:valAx>
        <c:axId val="5418342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181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Msk!$AJ$1</c:f>
              <c:strCache>
                <c:ptCount val="1"/>
                <c:pt idx="0">
                  <c:v>ПП к уровню предложения winner</c:v>
                </c:pt>
              </c:strCache>
            </c:strRef>
          </c:tx>
          <c:spPr>
            <a:ln>
              <a:noFill/>
            </a:ln>
          </c:spPr>
          <c:trendline>
            <c:spPr>
              <a:ln w="28575">
                <a:solidFill>
                  <a:srgbClr val="C00000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cat>
            <c:numRef>
              <c:f>Msk!$A$164:$A$190</c:f>
              <c:numCache>
                <c:formatCode>dd/mm/yy;@</c:formatCode>
                <c:ptCount val="27"/>
                <c:pt idx="0">
                  <c:v>41470</c:v>
                </c:pt>
                <c:pt idx="1">
                  <c:v>41501</c:v>
                </c:pt>
                <c:pt idx="2">
                  <c:v>41532</c:v>
                </c:pt>
                <c:pt idx="3">
                  <c:v>41562</c:v>
                </c:pt>
                <c:pt idx="4">
                  <c:v>41593</c:v>
                </c:pt>
                <c:pt idx="5">
                  <c:v>41623</c:v>
                </c:pt>
                <c:pt idx="6">
                  <c:v>41654</c:v>
                </c:pt>
                <c:pt idx="7">
                  <c:v>41685</c:v>
                </c:pt>
                <c:pt idx="8">
                  <c:v>41713</c:v>
                </c:pt>
                <c:pt idx="9">
                  <c:v>41744</c:v>
                </c:pt>
                <c:pt idx="10">
                  <c:v>41774</c:v>
                </c:pt>
                <c:pt idx="11">
                  <c:v>41805</c:v>
                </c:pt>
                <c:pt idx="12">
                  <c:v>41835</c:v>
                </c:pt>
                <c:pt idx="13">
                  <c:v>41866</c:v>
                </c:pt>
                <c:pt idx="14">
                  <c:v>41897</c:v>
                </c:pt>
                <c:pt idx="15">
                  <c:v>41927</c:v>
                </c:pt>
                <c:pt idx="16">
                  <c:v>41958</c:v>
                </c:pt>
                <c:pt idx="17">
                  <c:v>41988</c:v>
                </c:pt>
                <c:pt idx="18">
                  <c:v>42019</c:v>
                </c:pt>
                <c:pt idx="19">
                  <c:v>42050</c:v>
                </c:pt>
                <c:pt idx="20">
                  <c:v>42078</c:v>
                </c:pt>
                <c:pt idx="21">
                  <c:v>42109</c:v>
                </c:pt>
                <c:pt idx="22">
                  <c:v>42139</c:v>
                </c:pt>
                <c:pt idx="23">
                  <c:v>42170</c:v>
                </c:pt>
                <c:pt idx="24">
                  <c:v>42200</c:v>
                </c:pt>
                <c:pt idx="25">
                  <c:v>42231</c:v>
                </c:pt>
                <c:pt idx="26">
                  <c:v>42262</c:v>
                </c:pt>
              </c:numCache>
            </c:numRef>
          </c:cat>
          <c:val>
            <c:numRef>
              <c:f>Msk!$AJ$164:$AJ$190</c:f>
              <c:numCache>
                <c:formatCode>0.0%</c:formatCode>
                <c:ptCount val="27"/>
                <c:pt idx="0">
                  <c:v>7.1613673501950456E-2</c:v>
                </c:pt>
                <c:pt idx="1">
                  <c:v>6.573515055329221E-2</c:v>
                </c:pt>
                <c:pt idx="2">
                  <c:v>6.6480632148974969E-2</c:v>
                </c:pt>
                <c:pt idx="3">
                  <c:v>6.9523314192308922E-2</c:v>
                </c:pt>
                <c:pt idx="4">
                  <c:v>6.9362422783716765E-2</c:v>
                </c:pt>
                <c:pt idx="5">
                  <c:v>7.9610969719004832E-2</c:v>
                </c:pt>
                <c:pt idx="6">
                  <c:v>3.4777489120455189E-2</c:v>
                </c:pt>
                <c:pt idx="7">
                  <c:v>6.9837888051375002E-2</c:v>
                </c:pt>
                <c:pt idx="8">
                  <c:v>7.3762557077625565E-2</c:v>
                </c:pt>
                <c:pt idx="9">
                  <c:v>8.0429718875502001E-2</c:v>
                </c:pt>
                <c:pt idx="10">
                  <c:v>4.7659533702954171E-2</c:v>
                </c:pt>
                <c:pt idx="11">
                  <c:v>5.6634069303489812E-2</c:v>
                </c:pt>
                <c:pt idx="12">
                  <c:v>6.1562428129434278E-2</c:v>
                </c:pt>
                <c:pt idx="13">
                  <c:v>5.096468279921517E-2</c:v>
                </c:pt>
                <c:pt idx="14">
                  <c:v>4.8077453087965481E-2</c:v>
                </c:pt>
                <c:pt idx="15">
                  <c:v>4.1180535667592236E-2</c:v>
                </c:pt>
                <c:pt idx="16">
                  <c:v>3.0580991919109755E-2</c:v>
                </c:pt>
                <c:pt idx="17">
                  <c:v>5.2267945544554453E-2</c:v>
                </c:pt>
                <c:pt idx="18">
                  <c:v>1.8413500956545505E-2</c:v>
                </c:pt>
                <c:pt idx="19">
                  <c:v>3.9814794020107652E-2</c:v>
                </c:pt>
                <c:pt idx="20">
                  <c:v>4.9200757575757578E-2</c:v>
                </c:pt>
                <c:pt idx="21">
                  <c:v>4.0433970653623835E-2</c:v>
                </c:pt>
                <c:pt idx="22">
                  <c:v>2.19266434492804E-2</c:v>
                </c:pt>
                <c:pt idx="23">
                  <c:v>2.7074831691748531E-2</c:v>
                </c:pt>
                <c:pt idx="24">
                  <c:v>2.7567329473949156E-2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41536"/>
        <c:axId val="43043456"/>
      </c:lineChart>
      <c:dateAx>
        <c:axId val="43041536"/>
        <c:scaling>
          <c:orientation val="minMax"/>
        </c:scaling>
        <c:delete val="0"/>
        <c:axPos val="b"/>
        <c:numFmt formatCode="[$-419]mmmm\ yyyy;@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3043456"/>
        <c:crosses val="autoZero"/>
        <c:auto val="1"/>
        <c:lblOffset val="100"/>
        <c:baseTimeUnit val="months"/>
      </c:dateAx>
      <c:valAx>
        <c:axId val="43043456"/>
        <c:scaling>
          <c:orientation val="minMax"/>
          <c:min val="1.0000000000000002E-2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3041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554859214026813E-2"/>
          <c:y val="4.8757125698270766E-2"/>
          <c:w val="0.87842019747531563"/>
          <c:h val="0.72227895241908324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Лист1!$A$158:$A$200</c:f>
              <c:numCache>
                <c:formatCode>[$-419]mmmm\ yyyy;@</c:formatCode>
                <c:ptCount val="43"/>
                <c:pt idx="0">
                  <c:v>40923</c:v>
                </c:pt>
                <c:pt idx="1">
                  <c:v>40954</c:v>
                </c:pt>
                <c:pt idx="2">
                  <c:v>40983</c:v>
                </c:pt>
                <c:pt idx="3">
                  <c:v>41014</c:v>
                </c:pt>
                <c:pt idx="4">
                  <c:v>41044</c:v>
                </c:pt>
                <c:pt idx="5">
                  <c:v>41075</c:v>
                </c:pt>
                <c:pt idx="6">
                  <c:v>41105</c:v>
                </c:pt>
                <c:pt idx="7">
                  <c:v>41136</c:v>
                </c:pt>
                <c:pt idx="8">
                  <c:v>41167</c:v>
                </c:pt>
                <c:pt idx="9">
                  <c:v>41197</c:v>
                </c:pt>
                <c:pt idx="10">
                  <c:v>41228</c:v>
                </c:pt>
                <c:pt idx="11">
                  <c:v>41258</c:v>
                </c:pt>
                <c:pt idx="12">
                  <c:v>41289</c:v>
                </c:pt>
                <c:pt idx="13">
                  <c:v>41320</c:v>
                </c:pt>
                <c:pt idx="14">
                  <c:v>41348</c:v>
                </c:pt>
                <c:pt idx="15">
                  <c:v>41379</c:v>
                </c:pt>
                <c:pt idx="16">
                  <c:v>41409</c:v>
                </c:pt>
                <c:pt idx="17">
                  <c:v>41440</c:v>
                </c:pt>
                <c:pt idx="18">
                  <c:v>41470</c:v>
                </c:pt>
                <c:pt idx="19">
                  <c:v>41501</c:v>
                </c:pt>
                <c:pt idx="20">
                  <c:v>41532</c:v>
                </c:pt>
                <c:pt idx="21">
                  <c:v>41562</c:v>
                </c:pt>
                <c:pt idx="22">
                  <c:v>41593</c:v>
                </c:pt>
                <c:pt idx="23">
                  <c:v>41623</c:v>
                </c:pt>
                <c:pt idx="24">
                  <c:v>41654</c:v>
                </c:pt>
                <c:pt idx="25">
                  <c:v>41685</c:v>
                </c:pt>
                <c:pt idx="26">
                  <c:v>41713</c:v>
                </c:pt>
                <c:pt idx="27">
                  <c:v>41744</c:v>
                </c:pt>
                <c:pt idx="28">
                  <c:v>41774</c:v>
                </c:pt>
                <c:pt idx="29">
                  <c:v>41805</c:v>
                </c:pt>
                <c:pt idx="30">
                  <c:v>41835</c:v>
                </c:pt>
                <c:pt idx="31">
                  <c:v>41866</c:v>
                </c:pt>
                <c:pt idx="32">
                  <c:v>41897</c:v>
                </c:pt>
                <c:pt idx="33">
                  <c:v>41927</c:v>
                </c:pt>
                <c:pt idx="34">
                  <c:v>41958</c:v>
                </c:pt>
                <c:pt idx="35">
                  <c:v>41988</c:v>
                </c:pt>
                <c:pt idx="36">
                  <c:v>42019</c:v>
                </c:pt>
                <c:pt idx="37">
                  <c:v>42050</c:v>
                </c:pt>
                <c:pt idx="38">
                  <c:v>42078</c:v>
                </c:pt>
                <c:pt idx="39">
                  <c:v>42109</c:v>
                </c:pt>
                <c:pt idx="40">
                  <c:v>42139</c:v>
                </c:pt>
                <c:pt idx="41">
                  <c:v>42170</c:v>
                </c:pt>
                <c:pt idx="42">
                  <c:v>42200</c:v>
                </c:pt>
              </c:numCache>
            </c:numRef>
          </c:cat>
          <c:val>
            <c:numRef>
              <c:f>Лист1!$D$158:$D$200</c:f>
              <c:numCache>
                <c:formatCode>General</c:formatCode>
                <c:ptCount val="43"/>
                <c:pt idx="0">
                  <c:v>185840.68859999999</c:v>
                </c:pt>
                <c:pt idx="1">
                  <c:v>184185.37224</c:v>
                </c:pt>
                <c:pt idx="2">
                  <c:v>184375.52900000001</c:v>
                </c:pt>
                <c:pt idx="3">
                  <c:v>186089.36673000001</c:v>
                </c:pt>
                <c:pt idx="4">
                  <c:v>188037.24</c:v>
                </c:pt>
                <c:pt idx="5">
                  <c:v>193785.84</c:v>
                </c:pt>
                <c:pt idx="6">
                  <c:v>194255.73199999999</c:v>
                </c:pt>
                <c:pt idx="7">
                  <c:v>190421.58199999999</c:v>
                </c:pt>
                <c:pt idx="8">
                  <c:v>187897.95570000002</c:v>
                </c:pt>
                <c:pt idx="9">
                  <c:v>190550.81760000001</c:v>
                </c:pt>
                <c:pt idx="10">
                  <c:v>193513.83398</c:v>
                </c:pt>
                <c:pt idx="11">
                  <c:v>191112.79034845799</c:v>
                </c:pt>
                <c:pt idx="12">
                  <c:v>192406.85732090048</c:v>
                </c:pt>
                <c:pt idx="13">
                  <c:v>191446.57399999999</c:v>
                </c:pt>
                <c:pt idx="14">
                  <c:v>193930.6</c:v>
                </c:pt>
                <c:pt idx="15">
                  <c:v>193336.10919420916</c:v>
                </c:pt>
                <c:pt idx="16">
                  <c:v>193958.00580000001</c:v>
                </c:pt>
                <c:pt idx="17">
                  <c:v>197792.85832599999</c:v>
                </c:pt>
                <c:pt idx="18">
                  <c:v>196080.62039999999</c:v>
                </c:pt>
                <c:pt idx="19">
                  <c:v>196827.42183698158</c:v>
                </c:pt>
                <c:pt idx="20">
                  <c:v>195965.5158003479</c:v>
                </c:pt>
                <c:pt idx="21">
                  <c:v>195747.92615860002</c:v>
                </c:pt>
                <c:pt idx="22">
                  <c:v>197602.78419244741</c:v>
                </c:pt>
                <c:pt idx="23">
                  <c:v>197151.11808982625</c:v>
                </c:pt>
                <c:pt idx="24">
                  <c:v>199483.2</c:v>
                </c:pt>
                <c:pt idx="25">
                  <c:v>203187.3792</c:v>
                </c:pt>
                <c:pt idx="26">
                  <c:v>206644.524</c:v>
                </c:pt>
                <c:pt idx="27">
                  <c:v>207404.60699999999</c:v>
                </c:pt>
                <c:pt idx="28">
                  <c:v>205164.899</c:v>
                </c:pt>
                <c:pt idx="29">
                  <c:v>208988.03377516699</c:v>
                </c:pt>
                <c:pt idx="30">
                  <c:v>208171.0373783785</c:v>
                </c:pt>
                <c:pt idx="31">
                  <c:v>212579.60806919305</c:v>
                </c:pt>
                <c:pt idx="32">
                  <c:v>212808.45641779961</c:v>
                </c:pt>
                <c:pt idx="33">
                  <c:v>215301.67136957578</c:v>
                </c:pt>
                <c:pt idx="34">
                  <c:v>221437.76900360867</c:v>
                </c:pt>
                <c:pt idx="35">
                  <c:v>226885.13812109744</c:v>
                </c:pt>
                <c:pt idx="36">
                  <c:v>229789.26788904748</c:v>
                </c:pt>
                <c:pt idx="37">
                  <c:v>225019.64953710546</c:v>
                </c:pt>
                <c:pt idx="38">
                  <c:v>224614.61416793868</c:v>
                </c:pt>
                <c:pt idx="39">
                  <c:v>219381.09365782572</c:v>
                </c:pt>
                <c:pt idx="40">
                  <c:v>225216.63074912387</c:v>
                </c:pt>
                <c:pt idx="41">
                  <c:v>221225.30265651079</c:v>
                </c:pt>
                <c:pt idx="42">
                  <c:v>222486.28688165289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54720"/>
        <c:axId val="109993984"/>
      </c:lineChart>
      <c:dateAx>
        <c:axId val="101054720"/>
        <c:scaling>
          <c:orientation val="minMax"/>
        </c:scaling>
        <c:delete val="0"/>
        <c:axPos val="b"/>
        <c:numFmt formatCode="[$-419]mmmm\ yyyy;@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9993984"/>
        <c:crosses val="autoZero"/>
        <c:auto val="1"/>
        <c:lblOffset val="100"/>
        <c:baseTimeUnit val="months"/>
      </c:dateAx>
      <c:valAx>
        <c:axId val="109993984"/>
        <c:scaling>
          <c:orientation val="minMax"/>
          <c:min val="17500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1054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554859214026813E-2"/>
          <c:y val="4.8757125698270766E-2"/>
          <c:w val="0.87842019747531563"/>
          <c:h val="0.72227895241908324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4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Лист1!$A$158:$A$200</c:f>
              <c:numCache>
                <c:formatCode>[$-419]mmmm\ yyyy;@</c:formatCode>
                <c:ptCount val="43"/>
                <c:pt idx="0">
                  <c:v>40923</c:v>
                </c:pt>
                <c:pt idx="1">
                  <c:v>40954</c:v>
                </c:pt>
                <c:pt idx="2">
                  <c:v>40983</c:v>
                </c:pt>
                <c:pt idx="3">
                  <c:v>41014</c:v>
                </c:pt>
                <c:pt idx="4">
                  <c:v>41044</c:v>
                </c:pt>
                <c:pt idx="5">
                  <c:v>41075</c:v>
                </c:pt>
                <c:pt idx="6">
                  <c:v>41105</c:v>
                </c:pt>
                <c:pt idx="7">
                  <c:v>41136</c:v>
                </c:pt>
                <c:pt idx="8">
                  <c:v>41167</c:v>
                </c:pt>
                <c:pt idx="9">
                  <c:v>41197</c:v>
                </c:pt>
                <c:pt idx="10">
                  <c:v>41228</c:v>
                </c:pt>
                <c:pt idx="11">
                  <c:v>41258</c:v>
                </c:pt>
                <c:pt idx="12">
                  <c:v>41289</c:v>
                </c:pt>
                <c:pt idx="13">
                  <c:v>41320</c:v>
                </c:pt>
                <c:pt idx="14">
                  <c:v>41348</c:v>
                </c:pt>
                <c:pt idx="15">
                  <c:v>41379</c:v>
                </c:pt>
                <c:pt idx="16">
                  <c:v>41409</c:v>
                </c:pt>
                <c:pt idx="17">
                  <c:v>41440</c:v>
                </c:pt>
                <c:pt idx="18">
                  <c:v>41470</c:v>
                </c:pt>
                <c:pt idx="19">
                  <c:v>41501</c:v>
                </c:pt>
                <c:pt idx="20">
                  <c:v>41532</c:v>
                </c:pt>
                <c:pt idx="21">
                  <c:v>41562</c:v>
                </c:pt>
                <c:pt idx="22">
                  <c:v>41593</c:v>
                </c:pt>
                <c:pt idx="23">
                  <c:v>41623</c:v>
                </c:pt>
                <c:pt idx="24">
                  <c:v>41654</c:v>
                </c:pt>
                <c:pt idx="25">
                  <c:v>41685</c:v>
                </c:pt>
                <c:pt idx="26">
                  <c:v>41713</c:v>
                </c:pt>
                <c:pt idx="27">
                  <c:v>41744</c:v>
                </c:pt>
                <c:pt idx="28">
                  <c:v>41774</c:v>
                </c:pt>
                <c:pt idx="29">
                  <c:v>41805</c:v>
                </c:pt>
                <c:pt idx="30">
                  <c:v>41835</c:v>
                </c:pt>
                <c:pt idx="31">
                  <c:v>41866</c:v>
                </c:pt>
                <c:pt idx="32">
                  <c:v>41897</c:v>
                </c:pt>
                <c:pt idx="33">
                  <c:v>41927</c:v>
                </c:pt>
                <c:pt idx="34">
                  <c:v>41958</c:v>
                </c:pt>
                <c:pt idx="35">
                  <c:v>41988</c:v>
                </c:pt>
                <c:pt idx="36">
                  <c:v>42019</c:v>
                </c:pt>
                <c:pt idx="37">
                  <c:v>42050</c:v>
                </c:pt>
                <c:pt idx="38">
                  <c:v>42078</c:v>
                </c:pt>
                <c:pt idx="39">
                  <c:v>42109</c:v>
                </c:pt>
                <c:pt idx="40">
                  <c:v>42139</c:v>
                </c:pt>
                <c:pt idx="41">
                  <c:v>42170</c:v>
                </c:pt>
                <c:pt idx="42">
                  <c:v>42200</c:v>
                </c:pt>
              </c:numCache>
            </c:numRef>
          </c:cat>
          <c:val>
            <c:numRef>
              <c:f>Лист1!$E$158:$E$200</c:f>
              <c:numCache>
                <c:formatCode>General</c:formatCode>
                <c:ptCount val="43"/>
                <c:pt idx="0">
                  <c:v>54.483333333333334</c:v>
                </c:pt>
                <c:pt idx="1">
                  <c:v>55.551724137931032</c:v>
                </c:pt>
                <c:pt idx="2">
                  <c:v>52.547518923465091</c:v>
                </c:pt>
                <c:pt idx="3">
                  <c:v>52.619166666666665</c:v>
                </c:pt>
                <c:pt idx="4">
                  <c:v>54.158674803836092</c:v>
                </c:pt>
                <c:pt idx="5">
                  <c:v>54.072727272727271</c:v>
                </c:pt>
                <c:pt idx="6">
                  <c:v>63.229509939406832</c:v>
                </c:pt>
                <c:pt idx="7">
                  <c:v>57.431720172496412</c:v>
                </c:pt>
                <c:pt idx="8">
                  <c:v>54.4375</c:v>
                </c:pt>
                <c:pt idx="9">
                  <c:v>55.674208144796381</c:v>
                </c:pt>
                <c:pt idx="10">
                  <c:v>55.957798165137611</c:v>
                </c:pt>
                <c:pt idx="11">
                  <c:v>57.393555098617504</c:v>
                </c:pt>
                <c:pt idx="12">
                  <c:v>59.092083757727899</c:v>
                </c:pt>
                <c:pt idx="13">
                  <c:v>56.898243110675111</c:v>
                </c:pt>
                <c:pt idx="14">
                  <c:v>55.273444667111988</c:v>
                </c:pt>
                <c:pt idx="15">
                  <c:v>58.146635446645213</c:v>
                </c:pt>
                <c:pt idx="16">
                  <c:v>61.3970297029703</c:v>
                </c:pt>
                <c:pt idx="17">
                  <c:v>58.911741682974558</c:v>
                </c:pt>
                <c:pt idx="18">
                  <c:v>57.905252918287935</c:v>
                </c:pt>
                <c:pt idx="19">
                  <c:v>54.962893999999999</c:v>
                </c:pt>
                <c:pt idx="20">
                  <c:v>53.536653112793346</c:v>
                </c:pt>
                <c:pt idx="21">
                  <c:v>54.978981981981988</c:v>
                </c:pt>
                <c:pt idx="22">
                  <c:v>56.021702624409237</c:v>
                </c:pt>
                <c:pt idx="23">
                  <c:v>55.894331364700761</c:v>
                </c:pt>
                <c:pt idx="24">
                  <c:v>54.031670913724064</c:v>
                </c:pt>
                <c:pt idx="25">
                  <c:v>54.150145635629045</c:v>
                </c:pt>
                <c:pt idx="26">
                  <c:v>52.969547626862671</c:v>
                </c:pt>
                <c:pt idx="27">
                  <c:v>54.108124776020951</c:v>
                </c:pt>
                <c:pt idx="28">
                  <c:v>55.646138111432087</c:v>
                </c:pt>
                <c:pt idx="29">
                  <c:v>56.53589508277436</c:v>
                </c:pt>
                <c:pt idx="30">
                  <c:v>55.69391967996232</c:v>
                </c:pt>
                <c:pt idx="31">
                  <c:v>55.910114966455794</c:v>
                </c:pt>
                <c:pt idx="32">
                  <c:v>55.906692531836825</c:v>
                </c:pt>
                <c:pt idx="33">
                  <c:v>55.426787297095295</c:v>
                </c:pt>
                <c:pt idx="34">
                  <c:v>54.092052479221408</c:v>
                </c:pt>
                <c:pt idx="35">
                  <c:v>49.640604543823486</c:v>
                </c:pt>
                <c:pt idx="36">
                  <c:v>55.508186639248677</c:v>
                </c:pt>
                <c:pt idx="37">
                  <c:v>74.226001388168086</c:v>
                </c:pt>
                <c:pt idx="38">
                  <c:v>63.929986683060115</c:v>
                </c:pt>
                <c:pt idx="39">
                  <c:v>77.405033245425088</c:v>
                </c:pt>
                <c:pt idx="40">
                  <c:v>70.613450858248513</c:v>
                </c:pt>
                <c:pt idx="41">
                  <c:v>66.129719385809409</c:v>
                </c:pt>
                <c:pt idx="42">
                  <c:v>70.344377884390255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029824"/>
        <c:axId val="111035136"/>
      </c:lineChart>
      <c:dateAx>
        <c:axId val="110029824"/>
        <c:scaling>
          <c:orientation val="minMax"/>
        </c:scaling>
        <c:delete val="0"/>
        <c:axPos val="b"/>
        <c:numFmt formatCode="[$-419]mmmm\ yyyy;@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1035136"/>
        <c:crosses val="autoZero"/>
        <c:auto val="1"/>
        <c:lblOffset val="100"/>
        <c:baseTimeUnit val="months"/>
      </c:dateAx>
      <c:valAx>
        <c:axId val="111035136"/>
        <c:scaling>
          <c:orientation val="minMax"/>
          <c:min val="5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00298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554859214026813E-2"/>
          <c:y val="4.8757125698270766E-2"/>
          <c:w val="0.87842019747531563"/>
          <c:h val="0.72227895241908324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Лист1!$A$158:$A$200</c:f>
              <c:numCache>
                <c:formatCode>[$-419]mmmm\ yyyy;@</c:formatCode>
                <c:ptCount val="43"/>
                <c:pt idx="0">
                  <c:v>40923</c:v>
                </c:pt>
                <c:pt idx="1">
                  <c:v>40954</c:v>
                </c:pt>
                <c:pt idx="2">
                  <c:v>40983</c:v>
                </c:pt>
                <c:pt idx="3">
                  <c:v>41014</c:v>
                </c:pt>
                <c:pt idx="4">
                  <c:v>41044</c:v>
                </c:pt>
                <c:pt idx="5">
                  <c:v>41075</c:v>
                </c:pt>
                <c:pt idx="6">
                  <c:v>41105</c:v>
                </c:pt>
                <c:pt idx="7">
                  <c:v>41136</c:v>
                </c:pt>
                <c:pt idx="8">
                  <c:v>41167</c:v>
                </c:pt>
                <c:pt idx="9">
                  <c:v>41197</c:v>
                </c:pt>
                <c:pt idx="10">
                  <c:v>41228</c:v>
                </c:pt>
                <c:pt idx="11">
                  <c:v>41258</c:v>
                </c:pt>
                <c:pt idx="12">
                  <c:v>41289</c:v>
                </c:pt>
                <c:pt idx="13">
                  <c:v>41320</c:v>
                </c:pt>
                <c:pt idx="14">
                  <c:v>41348</c:v>
                </c:pt>
                <c:pt idx="15">
                  <c:v>41379</c:v>
                </c:pt>
                <c:pt idx="16">
                  <c:v>41409</c:v>
                </c:pt>
                <c:pt idx="17">
                  <c:v>41440</c:v>
                </c:pt>
                <c:pt idx="18">
                  <c:v>41470</c:v>
                </c:pt>
                <c:pt idx="19">
                  <c:v>41501</c:v>
                </c:pt>
                <c:pt idx="20">
                  <c:v>41532</c:v>
                </c:pt>
                <c:pt idx="21">
                  <c:v>41562</c:v>
                </c:pt>
                <c:pt idx="22">
                  <c:v>41593</c:v>
                </c:pt>
                <c:pt idx="23">
                  <c:v>41623</c:v>
                </c:pt>
                <c:pt idx="24">
                  <c:v>41654</c:v>
                </c:pt>
                <c:pt idx="25">
                  <c:v>41685</c:v>
                </c:pt>
                <c:pt idx="26">
                  <c:v>41713</c:v>
                </c:pt>
                <c:pt idx="27">
                  <c:v>41744</c:v>
                </c:pt>
                <c:pt idx="28">
                  <c:v>41774</c:v>
                </c:pt>
                <c:pt idx="29">
                  <c:v>41805</c:v>
                </c:pt>
                <c:pt idx="30">
                  <c:v>41835</c:v>
                </c:pt>
                <c:pt idx="31">
                  <c:v>41866</c:v>
                </c:pt>
                <c:pt idx="32">
                  <c:v>41897</c:v>
                </c:pt>
                <c:pt idx="33">
                  <c:v>41927</c:v>
                </c:pt>
                <c:pt idx="34">
                  <c:v>41958</c:v>
                </c:pt>
                <c:pt idx="35">
                  <c:v>41988</c:v>
                </c:pt>
                <c:pt idx="36">
                  <c:v>42019</c:v>
                </c:pt>
                <c:pt idx="37">
                  <c:v>42050</c:v>
                </c:pt>
                <c:pt idx="38">
                  <c:v>42078</c:v>
                </c:pt>
                <c:pt idx="39">
                  <c:v>42109</c:v>
                </c:pt>
                <c:pt idx="40">
                  <c:v>42139</c:v>
                </c:pt>
                <c:pt idx="41">
                  <c:v>42170</c:v>
                </c:pt>
                <c:pt idx="42">
                  <c:v>42200</c:v>
                </c:pt>
              </c:numCache>
            </c:numRef>
          </c:cat>
          <c:val>
            <c:numRef>
              <c:f>Лист1!$B$158:$B$200</c:f>
              <c:numCache>
                <c:formatCode>General</c:formatCode>
                <c:ptCount val="43"/>
                <c:pt idx="0">
                  <c:v>5884.2</c:v>
                </c:pt>
                <c:pt idx="1">
                  <c:v>6121.8</c:v>
                </c:pt>
                <c:pt idx="2">
                  <c:v>6247.9</c:v>
                </c:pt>
                <c:pt idx="3">
                  <c:v>6314.3</c:v>
                </c:pt>
                <c:pt idx="4">
                  <c:v>6212</c:v>
                </c:pt>
                <c:pt idx="5">
                  <c:v>5948</c:v>
                </c:pt>
                <c:pt idx="6">
                  <c:v>5948</c:v>
                </c:pt>
                <c:pt idx="7">
                  <c:v>5993</c:v>
                </c:pt>
                <c:pt idx="8">
                  <c:v>6097</c:v>
                </c:pt>
                <c:pt idx="9">
                  <c:v>6152</c:v>
                </c:pt>
                <c:pt idx="10">
                  <c:v>6099.4</c:v>
                </c:pt>
                <c:pt idx="11">
                  <c:v>6227.2007281999995</c:v>
                </c:pt>
                <c:pt idx="12">
                  <c:v>6358.3082123315216</c:v>
                </c:pt>
                <c:pt idx="13">
                  <c:v>6380</c:v>
                </c:pt>
                <c:pt idx="14">
                  <c:v>6301.1726920507663</c:v>
                </c:pt>
                <c:pt idx="15">
                  <c:v>6250.7633105143605</c:v>
                </c:pt>
                <c:pt idx="16">
                  <c:v>6201.1</c:v>
                </c:pt>
                <c:pt idx="17">
                  <c:v>6020.78</c:v>
                </c:pt>
                <c:pt idx="18">
                  <c:v>5952.66</c:v>
                </c:pt>
                <c:pt idx="19">
                  <c:v>5935.9925519999997</c:v>
                </c:pt>
                <c:pt idx="20">
                  <c:v>5985.3978180102959</c:v>
                </c:pt>
                <c:pt idx="21">
                  <c:v>6102.6670000000004</c:v>
                </c:pt>
                <c:pt idx="22">
                  <c:v>6045.3019302000002</c:v>
                </c:pt>
                <c:pt idx="23">
                  <c:v>5998.5796420596853</c:v>
                </c:pt>
                <c:pt idx="24">
                  <c:v>5937</c:v>
                </c:pt>
                <c:pt idx="25">
                  <c:v>5763.2</c:v>
                </c:pt>
                <c:pt idx="26">
                  <c:v>5640</c:v>
                </c:pt>
                <c:pt idx="27">
                  <c:v>5763</c:v>
                </c:pt>
                <c:pt idx="28">
                  <c:v>5911</c:v>
                </c:pt>
                <c:pt idx="29">
                  <c:v>6088.9159004147987</c:v>
                </c:pt>
                <c:pt idx="30">
                  <c:v>6066.7386707382957</c:v>
                </c:pt>
                <c:pt idx="31">
                  <c:v>5898.5171289610862</c:v>
                </c:pt>
                <c:pt idx="32">
                  <c:v>5651.6075480433847</c:v>
                </c:pt>
                <c:pt idx="33">
                  <c:v>5312.1032945536135</c:v>
                </c:pt>
                <c:pt idx="34">
                  <c:v>4672.4714931551453</c:v>
                </c:pt>
                <c:pt idx="35">
                  <c:v>3888.3485539176936</c:v>
                </c:pt>
                <c:pt idx="36">
                  <c:v>3476.4777292161448</c:v>
                </c:pt>
                <c:pt idx="37">
                  <c:v>3457.4471446608691</c:v>
                </c:pt>
                <c:pt idx="38">
                  <c:v>3663.1882369393443</c:v>
                </c:pt>
                <c:pt idx="39">
                  <c:v>4220.89646287303</c:v>
                </c:pt>
                <c:pt idx="40">
                  <c:v>4497.3706851618472</c:v>
                </c:pt>
                <c:pt idx="41">
                  <c:v>4057.058284319407</c:v>
                </c:pt>
                <c:pt idx="42">
                  <c:v>3904.8164163625029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074688"/>
        <c:axId val="109642880"/>
      </c:lineChart>
      <c:dateAx>
        <c:axId val="111074688"/>
        <c:scaling>
          <c:orientation val="minMax"/>
        </c:scaling>
        <c:delete val="0"/>
        <c:axPos val="b"/>
        <c:numFmt formatCode="[$-419]mmmm\ yyyy;@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9642880"/>
        <c:crosses val="autoZero"/>
        <c:auto val="1"/>
        <c:lblOffset val="100"/>
        <c:baseTimeUnit val="months"/>
      </c:dateAx>
      <c:valAx>
        <c:axId val="109642880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10746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554859214026813E-2"/>
          <c:y val="4.8757125698270766E-2"/>
          <c:w val="0.87842019747531563"/>
          <c:h val="0.72227895241908324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Лист1!$A$194:$A$198</c:f>
              <c:numCache>
                <c:formatCode>[$-419]mmmm\ yyyy;@</c:formatCode>
                <c:ptCount val="5"/>
                <c:pt idx="0">
                  <c:v>42019</c:v>
                </c:pt>
                <c:pt idx="1">
                  <c:v>42050</c:v>
                </c:pt>
                <c:pt idx="2">
                  <c:v>42078</c:v>
                </c:pt>
                <c:pt idx="3">
                  <c:v>42109</c:v>
                </c:pt>
                <c:pt idx="4">
                  <c:v>42139</c:v>
                </c:pt>
              </c:numCache>
            </c:numRef>
          </c:cat>
          <c:val>
            <c:numRef>
              <c:f>Лист1!$B$194:$B$198</c:f>
              <c:numCache>
                <c:formatCode>General</c:formatCode>
                <c:ptCount val="5"/>
                <c:pt idx="0">
                  <c:v>3476.4777292161448</c:v>
                </c:pt>
                <c:pt idx="1">
                  <c:v>3457.4471446608691</c:v>
                </c:pt>
                <c:pt idx="2">
                  <c:v>3663.1882369393443</c:v>
                </c:pt>
                <c:pt idx="3">
                  <c:v>4220.89646287303</c:v>
                </c:pt>
                <c:pt idx="4">
                  <c:v>4497.3706851618472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662976"/>
        <c:axId val="109664512"/>
      </c:lineChart>
      <c:dateAx>
        <c:axId val="109662976"/>
        <c:scaling>
          <c:orientation val="minMax"/>
        </c:scaling>
        <c:delete val="1"/>
        <c:axPos val="b"/>
        <c:numFmt formatCode="[$-419]mmmm\ yyyy;@" sourceLinked="0"/>
        <c:majorTickMark val="out"/>
        <c:minorTickMark val="none"/>
        <c:tickLblPos val="nextTo"/>
        <c:crossAx val="109664512"/>
        <c:crosses val="autoZero"/>
        <c:auto val="1"/>
        <c:lblOffset val="100"/>
        <c:baseTimeUnit val="months"/>
      </c:dateAx>
      <c:valAx>
        <c:axId val="109664512"/>
        <c:scaling>
          <c:orientation val="minMax"/>
          <c:min val="3400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crossAx val="1096629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solidFill>
        <a:schemeClr val="accent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cat>
            <c:numRef>
              <c:f>Лист1!$A$26:$A$236</c:f>
              <c:numCache>
                <c:formatCode>dd/mm/yy;@</c:formatCode>
                <c:ptCount val="211"/>
                <c:pt idx="0">
                  <c:v>35810</c:v>
                </c:pt>
                <c:pt idx="1">
                  <c:v>35841</c:v>
                </c:pt>
                <c:pt idx="2">
                  <c:v>35869</c:v>
                </c:pt>
                <c:pt idx="3">
                  <c:v>35900</c:v>
                </c:pt>
                <c:pt idx="4">
                  <c:v>35930</c:v>
                </c:pt>
                <c:pt idx="5">
                  <c:v>35961</c:v>
                </c:pt>
                <c:pt idx="6">
                  <c:v>35991</c:v>
                </c:pt>
                <c:pt idx="7">
                  <c:v>36022</c:v>
                </c:pt>
                <c:pt idx="8">
                  <c:v>36053</c:v>
                </c:pt>
                <c:pt idx="9">
                  <c:v>36083</c:v>
                </c:pt>
                <c:pt idx="10">
                  <c:v>36114</c:v>
                </c:pt>
                <c:pt idx="11">
                  <c:v>36144</c:v>
                </c:pt>
                <c:pt idx="12">
                  <c:v>36175</c:v>
                </c:pt>
                <c:pt idx="13">
                  <c:v>36206</c:v>
                </c:pt>
                <c:pt idx="14">
                  <c:v>36234</c:v>
                </c:pt>
                <c:pt idx="15">
                  <c:v>36265</c:v>
                </c:pt>
                <c:pt idx="16">
                  <c:v>36295</c:v>
                </c:pt>
                <c:pt idx="17">
                  <c:v>36326</c:v>
                </c:pt>
                <c:pt idx="18">
                  <c:v>36356</c:v>
                </c:pt>
                <c:pt idx="19">
                  <c:v>36387</c:v>
                </c:pt>
                <c:pt idx="20">
                  <c:v>36418</c:v>
                </c:pt>
                <c:pt idx="21">
                  <c:v>36448</c:v>
                </c:pt>
                <c:pt idx="22">
                  <c:v>36479</c:v>
                </c:pt>
                <c:pt idx="23">
                  <c:v>36509</c:v>
                </c:pt>
                <c:pt idx="24">
                  <c:v>36540</c:v>
                </c:pt>
                <c:pt idx="25">
                  <c:v>36571</c:v>
                </c:pt>
                <c:pt idx="26">
                  <c:v>36600</c:v>
                </c:pt>
                <c:pt idx="27">
                  <c:v>36631</c:v>
                </c:pt>
                <c:pt idx="28">
                  <c:v>36661</c:v>
                </c:pt>
                <c:pt idx="29">
                  <c:v>36692</c:v>
                </c:pt>
                <c:pt idx="30">
                  <c:v>36722</c:v>
                </c:pt>
                <c:pt idx="31">
                  <c:v>36753</c:v>
                </c:pt>
                <c:pt idx="32">
                  <c:v>36784</c:v>
                </c:pt>
                <c:pt idx="33">
                  <c:v>36814</c:v>
                </c:pt>
                <c:pt idx="34">
                  <c:v>36845</c:v>
                </c:pt>
                <c:pt idx="35">
                  <c:v>36875</c:v>
                </c:pt>
                <c:pt idx="36">
                  <c:v>36906</c:v>
                </c:pt>
                <c:pt idx="37">
                  <c:v>36937</c:v>
                </c:pt>
                <c:pt idx="38">
                  <c:v>36965</c:v>
                </c:pt>
                <c:pt idx="39">
                  <c:v>36996</c:v>
                </c:pt>
                <c:pt idx="40">
                  <c:v>37026</c:v>
                </c:pt>
                <c:pt idx="41">
                  <c:v>37057</c:v>
                </c:pt>
                <c:pt idx="42">
                  <c:v>37087</c:v>
                </c:pt>
                <c:pt idx="43">
                  <c:v>37118</c:v>
                </c:pt>
                <c:pt idx="44">
                  <c:v>37149</c:v>
                </c:pt>
                <c:pt idx="45">
                  <c:v>37179</c:v>
                </c:pt>
                <c:pt idx="46">
                  <c:v>37210</c:v>
                </c:pt>
                <c:pt idx="47">
                  <c:v>37240</c:v>
                </c:pt>
                <c:pt idx="48">
                  <c:v>37271</c:v>
                </c:pt>
                <c:pt idx="49">
                  <c:v>37302</c:v>
                </c:pt>
                <c:pt idx="50">
                  <c:v>37330</c:v>
                </c:pt>
                <c:pt idx="51">
                  <c:v>37361</c:v>
                </c:pt>
                <c:pt idx="52">
                  <c:v>37391</c:v>
                </c:pt>
                <c:pt idx="53">
                  <c:v>37422</c:v>
                </c:pt>
                <c:pt idx="54">
                  <c:v>37452</c:v>
                </c:pt>
                <c:pt idx="55">
                  <c:v>37483</c:v>
                </c:pt>
                <c:pt idx="56">
                  <c:v>37514</c:v>
                </c:pt>
                <c:pt idx="57">
                  <c:v>37544</c:v>
                </c:pt>
                <c:pt idx="58">
                  <c:v>37575</c:v>
                </c:pt>
                <c:pt idx="59">
                  <c:v>37605</c:v>
                </c:pt>
                <c:pt idx="60">
                  <c:v>37636</c:v>
                </c:pt>
                <c:pt idx="61">
                  <c:v>37667</c:v>
                </c:pt>
                <c:pt idx="62">
                  <c:v>37695</c:v>
                </c:pt>
                <c:pt idx="63">
                  <c:v>37726</c:v>
                </c:pt>
                <c:pt idx="64">
                  <c:v>37756</c:v>
                </c:pt>
                <c:pt idx="65">
                  <c:v>37787</c:v>
                </c:pt>
                <c:pt idx="66">
                  <c:v>37817</c:v>
                </c:pt>
                <c:pt idx="67">
                  <c:v>37848</c:v>
                </c:pt>
                <c:pt idx="68">
                  <c:v>37879</c:v>
                </c:pt>
                <c:pt idx="69">
                  <c:v>37909</c:v>
                </c:pt>
                <c:pt idx="70">
                  <c:v>37940</c:v>
                </c:pt>
                <c:pt idx="71">
                  <c:v>37970</c:v>
                </c:pt>
                <c:pt idx="72">
                  <c:v>38001</c:v>
                </c:pt>
                <c:pt idx="73">
                  <c:v>38032</c:v>
                </c:pt>
                <c:pt idx="74">
                  <c:v>38061</c:v>
                </c:pt>
                <c:pt idx="75">
                  <c:v>38092</c:v>
                </c:pt>
                <c:pt idx="76">
                  <c:v>38122</c:v>
                </c:pt>
                <c:pt idx="77">
                  <c:v>38153</c:v>
                </c:pt>
                <c:pt idx="78">
                  <c:v>38183</c:v>
                </c:pt>
                <c:pt idx="79">
                  <c:v>38214</c:v>
                </c:pt>
                <c:pt idx="80">
                  <c:v>38245</c:v>
                </c:pt>
                <c:pt idx="81">
                  <c:v>38275</c:v>
                </c:pt>
                <c:pt idx="82">
                  <c:v>38306</c:v>
                </c:pt>
                <c:pt idx="83">
                  <c:v>38336</c:v>
                </c:pt>
                <c:pt idx="84">
                  <c:v>38367</c:v>
                </c:pt>
                <c:pt idx="85">
                  <c:v>38398</c:v>
                </c:pt>
                <c:pt idx="86">
                  <c:v>38426</c:v>
                </c:pt>
                <c:pt idx="87">
                  <c:v>38457</c:v>
                </c:pt>
                <c:pt idx="88">
                  <c:v>38487</c:v>
                </c:pt>
                <c:pt idx="89">
                  <c:v>38518</c:v>
                </c:pt>
                <c:pt idx="90">
                  <c:v>38548</c:v>
                </c:pt>
                <c:pt idx="91">
                  <c:v>38579</c:v>
                </c:pt>
                <c:pt idx="92">
                  <c:v>38610</c:v>
                </c:pt>
                <c:pt idx="93">
                  <c:v>38640</c:v>
                </c:pt>
                <c:pt idx="94">
                  <c:v>38671</c:v>
                </c:pt>
                <c:pt idx="95">
                  <c:v>38701</c:v>
                </c:pt>
                <c:pt idx="96">
                  <c:v>38732</c:v>
                </c:pt>
                <c:pt idx="97">
                  <c:v>38763</c:v>
                </c:pt>
                <c:pt idx="98">
                  <c:v>38791</c:v>
                </c:pt>
                <c:pt idx="99">
                  <c:v>38822</c:v>
                </c:pt>
                <c:pt idx="100">
                  <c:v>38852</c:v>
                </c:pt>
                <c:pt idx="101">
                  <c:v>38883</c:v>
                </c:pt>
                <c:pt idx="102">
                  <c:v>38913</c:v>
                </c:pt>
                <c:pt idx="103">
                  <c:v>38944</c:v>
                </c:pt>
                <c:pt idx="104">
                  <c:v>38975</c:v>
                </c:pt>
                <c:pt idx="105">
                  <c:v>39005</c:v>
                </c:pt>
                <c:pt idx="106">
                  <c:v>39036</c:v>
                </c:pt>
                <c:pt idx="107">
                  <c:v>39066</c:v>
                </c:pt>
                <c:pt idx="108">
                  <c:v>39097</c:v>
                </c:pt>
                <c:pt idx="109">
                  <c:v>39128</c:v>
                </c:pt>
                <c:pt idx="110">
                  <c:v>39156</c:v>
                </c:pt>
                <c:pt idx="111">
                  <c:v>39187</c:v>
                </c:pt>
                <c:pt idx="112">
                  <c:v>39217</c:v>
                </c:pt>
                <c:pt idx="113">
                  <c:v>39248</c:v>
                </c:pt>
                <c:pt idx="114">
                  <c:v>39278</c:v>
                </c:pt>
                <c:pt idx="115">
                  <c:v>39309</c:v>
                </c:pt>
                <c:pt idx="116">
                  <c:v>39340</c:v>
                </c:pt>
                <c:pt idx="117">
                  <c:v>39370</c:v>
                </c:pt>
                <c:pt idx="118">
                  <c:v>39401</c:v>
                </c:pt>
                <c:pt idx="119">
                  <c:v>39431</c:v>
                </c:pt>
                <c:pt idx="120">
                  <c:v>39462</c:v>
                </c:pt>
                <c:pt idx="121">
                  <c:v>39493</c:v>
                </c:pt>
                <c:pt idx="122">
                  <c:v>39522</c:v>
                </c:pt>
                <c:pt idx="123">
                  <c:v>39553</c:v>
                </c:pt>
                <c:pt idx="124">
                  <c:v>39583</c:v>
                </c:pt>
                <c:pt idx="125">
                  <c:v>39614</c:v>
                </c:pt>
                <c:pt idx="126">
                  <c:v>39644</c:v>
                </c:pt>
                <c:pt idx="127">
                  <c:v>39675</c:v>
                </c:pt>
                <c:pt idx="128">
                  <c:v>39706</c:v>
                </c:pt>
                <c:pt idx="129">
                  <c:v>39736</c:v>
                </c:pt>
                <c:pt idx="130">
                  <c:v>39767</c:v>
                </c:pt>
                <c:pt idx="131">
                  <c:v>39797</c:v>
                </c:pt>
                <c:pt idx="132">
                  <c:v>39828</c:v>
                </c:pt>
                <c:pt idx="133">
                  <c:v>39859</c:v>
                </c:pt>
                <c:pt idx="134">
                  <c:v>39887</c:v>
                </c:pt>
                <c:pt idx="135">
                  <c:v>39918</c:v>
                </c:pt>
                <c:pt idx="136">
                  <c:v>39948</c:v>
                </c:pt>
                <c:pt idx="137">
                  <c:v>39979</c:v>
                </c:pt>
                <c:pt idx="138">
                  <c:v>40009</c:v>
                </c:pt>
                <c:pt idx="139">
                  <c:v>40040</c:v>
                </c:pt>
                <c:pt idx="140">
                  <c:v>40071</c:v>
                </c:pt>
                <c:pt idx="141">
                  <c:v>40101</c:v>
                </c:pt>
                <c:pt idx="142">
                  <c:v>40132</c:v>
                </c:pt>
                <c:pt idx="143">
                  <c:v>40162</c:v>
                </c:pt>
                <c:pt idx="144">
                  <c:v>40193</c:v>
                </c:pt>
                <c:pt idx="145">
                  <c:v>40224</c:v>
                </c:pt>
                <c:pt idx="146">
                  <c:v>40252</c:v>
                </c:pt>
                <c:pt idx="147">
                  <c:v>40283</c:v>
                </c:pt>
                <c:pt idx="148">
                  <c:v>40313</c:v>
                </c:pt>
                <c:pt idx="149">
                  <c:v>40344</c:v>
                </c:pt>
                <c:pt idx="150">
                  <c:v>40374</c:v>
                </c:pt>
                <c:pt idx="151">
                  <c:v>40405</c:v>
                </c:pt>
                <c:pt idx="152">
                  <c:v>40436</c:v>
                </c:pt>
                <c:pt idx="153">
                  <c:v>40466</c:v>
                </c:pt>
                <c:pt idx="154">
                  <c:v>40497</c:v>
                </c:pt>
                <c:pt idx="155">
                  <c:v>40527</c:v>
                </c:pt>
                <c:pt idx="156">
                  <c:v>40558</c:v>
                </c:pt>
                <c:pt idx="157">
                  <c:v>40589</c:v>
                </c:pt>
                <c:pt idx="158">
                  <c:v>40617</c:v>
                </c:pt>
                <c:pt idx="159">
                  <c:v>40648</c:v>
                </c:pt>
                <c:pt idx="160">
                  <c:v>40678</c:v>
                </c:pt>
                <c:pt idx="161">
                  <c:v>40709</c:v>
                </c:pt>
                <c:pt idx="162">
                  <c:v>40739</c:v>
                </c:pt>
                <c:pt idx="163">
                  <c:v>40770</c:v>
                </c:pt>
                <c:pt idx="164">
                  <c:v>40801</c:v>
                </c:pt>
                <c:pt idx="165">
                  <c:v>40831</c:v>
                </c:pt>
                <c:pt idx="166">
                  <c:v>40862</c:v>
                </c:pt>
                <c:pt idx="167">
                  <c:v>40892</c:v>
                </c:pt>
                <c:pt idx="168">
                  <c:v>40923</c:v>
                </c:pt>
                <c:pt idx="169">
                  <c:v>40954</c:v>
                </c:pt>
                <c:pt idx="170">
                  <c:v>40983</c:v>
                </c:pt>
                <c:pt idx="171">
                  <c:v>41014</c:v>
                </c:pt>
                <c:pt idx="172">
                  <c:v>41044</c:v>
                </c:pt>
                <c:pt idx="173">
                  <c:v>41075</c:v>
                </c:pt>
                <c:pt idx="174">
                  <c:v>41105</c:v>
                </c:pt>
                <c:pt idx="175">
                  <c:v>41136</c:v>
                </c:pt>
                <c:pt idx="176">
                  <c:v>41167</c:v>
                </c:pt>
                <c:pt idx="177">
                  <c:v>41197</c:v>
                </c:pt>
                <c:pt idx="178">
                  <c:v>41228</c:v>
                </c:pt>
                <c:pt idx="179">
                  <c:v>41258</c:v>
                </c:pt>
                <c:pt idx="180">
                  <c:v>41289</c:v>
                </c:pt>
                <c:pt idx="181">
                  <c:v>41320</c:v>
                </c:pt>
                <c:pt idx="182">
                  <c:v>41348</c:v>
                </c:pt>
                <c:pt idx="183">
                  <c:v>41379</c:v>
                </c:pt>
                <c:pt idx="184">
                  <c:v>41409</c:v>
                </c:pt>
                <c:pt idx="185">
                  <c:v>41440</c:v>
                </c:pt>
                <c:pt idx="186">
                  <c:v>41470</c:v>
                </c:pt>
                <c:pt idx="187">
                  <c:v>41501</c:v>
                </c:pt>
                <c:pt idx="188">
                  <c:v>41532</c:v>
                </c:pt>
                <c:pt idx="189">
                  <c:v>41562</c:v>
                </c:pt>
                <c:pt idx="190">
                  <c:v>41593</c:v>
                </c:pt>
                <c:pt idx="191">
                  <c:v>41623</c:v>
                </c:pt>
                <c:pt idx="192">
                  <c:v>41654</c:v>
                </c:pt>
                <c:pt idx="193">
                  <c:v>41685</c:v>
                </c:pt>
                <c:pt idx="194">
                  <c:v>41713</c:v>
                </c:pt>
                <c:pt idx="195">
                  <c:v>41744</c:v>
                </c:pt>
                <c:pt idx="196">
                  <c:v>41774</c:v>
                </c:pt>
                <c:pt idx="197">
                  <c:v>41805</c:v>
                </c:pt>
                <c:pt idx="198">
                  <c:v>41835</c:v>
                </c:pt>
                <c:pt idx="199">
                  <c:v>41866</c:v>
                </c:pt>
                <c:pt idx="200">
                  <c:v>41897</c:v>
                </c:pt>
                <c:pt idx="201">
                  <c:v>41927</c:v>
                </c:pt>
                <c:pt idx="202">
                  <c:v>41958</c:v>
                </c:pt>
                <c:pt idx="203">
                  <c:v>41988</c:v>
                </c:pt>
                <c:pt idx="204">
                  <c:v>42019</c:v>
                </c:pt>
                <c:pt idx="205">
                  <c:v>42050</c:v>
                </c:pt>
                <c:pt idx="206">
                  <c:v>42078</c:v>
                </c:pt>
                <c:pt idx="207">
                  <c:v>42109</c:v>
                </c:pt>
                <c:pt idx="208">
                  <c:v>42139</c:v>
                </c:pt>
                <c:pt idx="209">
                  <c:v>42170</c:v>
                </c:pt>
                <c:pt idx="210">
                  <c:v>42200</c:v>
                </c:pt>
              </c:numCache>
            </c:numRef>
          </c:cat>
          <c:val>
            <c:numRef>
              <c:f>Лист1!$G$26:$G$236</c:f>
              <c:numCache>
                <c:formatCode>General</c:formatCode>
                <c:ptCount val="211"/>
                <c:pt idx="0">
                  <c:v>0.94043887147335425</c:v>
                </c:pt>
                <c:pt idx="1">
                  <c:v>0.9355509355509356</c:v>
                </c:pt>
                <c:pt idx="2">
                  <c:v>0.92592592592592593</c:v>
                </c:pt>
                <c:pt idx="3">
                  <c:v>0.90090090090090091</c:v>
                </c:pt>
                <c:pt idx="4">
                  <c:v>0.91930541368743612</c:v>
                </c:pt>
                <c:pt idx="5">
                  <c:v>0.92402464065708423</c:v>
                </c:pt>
                <c:pt idx="6">
                  <c:v>0.91001011122345798</c:v>
                </c:pt>
                <c:pt idx="7">
                  <c:v>0.91649694501018331</c:v>
                </c:pt>
                <c:pt idx="8">
                  <c:v>0.94438614900314799</c:v>
                </c:pt>
                <c:pt idx="9">
                  <c:v>0.97192224622030232</c:v>
                </c:pt>
                <c:pt idx="10">
                  <c:v>0.99778270509977829</c:v>
                </c:pt>
                <c:pt idx="11">
                  <c:v>1.0123734533183353</c:v>
                </c:pt>
                <c:pt idx="12">
                  <c:v>0.52083333333333337</c:v>
                </c:pt>
                <c:pt idx="13">
                  <c:v>0.53444180522565321</c:v>
                </c:pt>
                <c:pt idx="14">
                  <c:v>0.54744525547445255</c:v>
                </c:pt>
                <c:pt idx="15">
                  <c:v>0.59760956175298807</c:v>
                </c:pt>
                <c:pt idx="16">
                  <c:v>0.625</c:v>
                </c:pt>
                <c:pt idx="17">
                  <c:v>0.6559766763848397</c:v>
                </c:pt>
                <c:pt idx="18">
                  <c:v>0.67264573991031396</c:v>
                </c:pt>
                <c:pt idx="19">
                  <c:v>0.68597560975609762</c:v>
                </c:pt>
                <c:pt idx="20">
                  <c:v>0.68702290076335881</c:v>
                </c:pt>
                <c:pt idx="21">
                  <c:v>0.68597560975609762</c:v>
                </c:pt>
                <c:pt idx="22">
                  <c:v>0.68493150684931503</c:v>
                </c:pt>
                <c:pt idx="23">
                  <c:v>0.68597560975609762</c:v>
                </c:pt>
                <c:pt idx="24">
                  <c:v>0.74404761904761907</c:v>
                </c:pt>
                <c:pt idx="25">
                  <c:v>0.75187969924812026</c:v>
                </c:pt>
                <c:pt idx="26">
                  <c:v>0.75528700906344415</c:v>
                </c:pt>
                <c:pt idx="27">
                  <c:v>0.76569678407350694</c:v>
                </c:pt>
                <c:pt idx="28">
                  <c:v>0.76804915514592931</c:v>
                </c:pt>
                <c:pt idx="29">
                  <c:v>0.76687116564417179</c:v>
                </c:pt>
                <c:pt idx="30">
                  <c:v>0.75872534142640369</c:v>
                </c:pt>
                <c:pt idx="31">
                  <c:v>0.75642965204236001</c:v>
                </c:pt>
                <c:pt idx="32">
                  <c:v>0.74294205052005946</c:v>
                </c:pt>
                <c:pt idx="33">
                  <c:v>0.72992700729927007</c:v>
                </c:pt>
                <c:pt idx="34">
                  <c:v>0.71942446043165464</c:v>
                </c:pt>
                <c:pt idx="35">
                  <c:v>0.71530758226037194</c:v>
                </c:pt>
                <c:pt idx="36">
                  <c:v>0.71326676176890158</c:v>
                </c:pt>
                <c:pt idx="37">
                  <c:v>0.70621468926553677</c:v>
                </c:pt>
                <c:pt idx="38">
                  <c:v>0.69541029207232263</c:v>
                </c:pt>
                <c:pt idx="39">
                  <c:v>0.68587105624142664</c:v>
                </c:pt>
                <c:pt idx="40">
                  <c:v>0.67204301075268813</c:v>
                </c:pt>
                <c:pt idx="41">
                  <c:v>0.65530799475753609</c:v>
                </c:pt>
                <c:pt idx="42">
                  <c:v>0.63694267515923564</c:v>
                </c:pt>
                <c:pt idx="43">
                  <c:v>0.61652281134401976</c:v>
                </c:pt>
                <c:pt idx="44">
                  <c:v>0.60240963855421692</c:v>
                </c:pt>
                <c:pt idx="45">
                  <c:v>0.5780346820809249</c:v>
                </c:pt>
                <c:pt idx="46">
                  <c:v>0.5580357142857143</c:v>
                </c:pt>
                <c:pt idx="47">
                  <c:v>0.55309734513274333</c:v>
                </c:pt>
                <c:pt idx="48">
                  <c:v>0.54644808743169404</c:v>
                </c:pt>
                <c:pt idx="49">
                  <c:v>1.6163793103448276</c:v>
                </c:pt>
                <c:pt idx="50">
                  <c:v>1.6042780748663101</c:v>
                </c:pt>
                <c:pt idx="51">
                  <c:v>1.5991471215351811</c:v>
                </c:pt>
                <c:pt idx="52">
                  <c:v>1.5940488841657812</c:v>
                </c:pt>
                <c:pt idx="53">
                  <c:v>1.5806111696522656</c:v>
                </c:pt>
                <c:pt idx="54">
                  <c:v>1.5756302521008403</c:v>
                </c:pt>
                <c:pt idx="55">
                  <c:v>1.5384615384615385</c:v>
                </c:pt>
                <c:pt idx="56">
                  <c:v>1.4925373134328359</c:v>
                </c:pt>
                <c:pt idx="57">
                  <c:v>1.652089407191448</c:v>
                </c:pt>
                <c:pt idx="58">
                  <c:v>1.6113744075829384</c:v>
                </c:pt>
                <c:pt idx="59">
                  <c:v>1.5799256505576209</c:v>
                </c:pt>
                <c:pt idx="60">
                  <c:v>2.033271719038817</c:v>
                </c:pt>
                <c:pt idx="61">
                  <c:v>2.0295202952029521</c:v>
                </c:pt>
                <c:pt idx="62">
                  <c:v>2.0018198362147408</c:v>
                </c:pt>
                <c:pt idx="63">
                  <c:v>1.9366197183098592</c:v>
                </c:pt>
                <c:pt idx="64">
                  <c:v>1.8867924528301887</c:v>
                </c:pt>
                <c:pt idx="65">
                  <c:v>1.8487394957983194</c:v>
                </c:pt>
                <c:pt idx="66">
                  <c:v>1.7871649065800161</c:v>
                </c:pt>
                <c:pt idx="67">
                  <c:v>1.7147310989867499</c:v>
                </c:pt>
                <c:pt idx="68">
                  <c:v>1.6284233900814211</c:v>
                </c:pt>
                <c:pt idx="69">
                  <c:v>1.5331010452961673</c:v>
                </c:pt>
                <c:pt idx="70">
                  <c:v>1.4656895403064623</c:v>
                </c:pt>
                <c:pt idx="71">
                  <c:v>1.4102564102564104</c:v>
                </c:pt>
                <c:pt idx="72">
                  <c:v>1.5863689776733254</c:v>
                </c:pt>
                <c:pt idx="73">
                  <c:v>1.5463917525773196</c:v>
                </c:pt>
                <c:pt idx="74">
                  <c:v>1.4778325123152709</c:v>
                </c:pt>
                <c:pt idx="75">
                  <c:v>1.4278159703860391</c:v>
                </c:pt>
                <c:pt idx="76">
                  <c:v>1.3931888544891642</c:v>
                </c:pt>
                <c:pt idx="77">
                  <c:v>1.3846153846153846</c:v>
                </c:pt>
                <c:pt idx="78">
                  <c:v>1.3888888888888888</c:v>
                </c:pt>
                <c:pt idx="79">
                  <c:v>1.3831967213114753</c:v>
                </c:pt>
                <c:pt idx="80">
                  <c:v>1.3910355486862442</c:v>
                </c:pt>
                <c:pt idx="81">
                  <c:v>1.3888888888888888</c:v>
                </c:pt>
                <c:pt idx="82">
                  <c:v>1.3896037056098816</c:v>
                </c:pt>
                <c:pt idx="83">
                  <c:v>1.3782542113323124</c:v>
                </c:pt>
                <c:pt idx="84">
                  <c:v>1.3629480060575467</c:v>
                </c:pt>
                <c:pt idx="85">
                  <c:v>1.344621513944223</c:v>
                </c:pt>
                <c:pt idx="86">
                  <c:v>1.331360946745562</c:v>
                </c:pt>
                <c:pt idx="87">
                  <c:v>1.3100436681222707</c:v>
                </c:pt>
                <c:pt idx="88">
                  <c:v>1.2881679389312977</c:v>
                </c:pt>
                <c:pt idx="89">
                  <c:v>1.2453874538745386</c:v>
                </c:pt>
                <c:pt idx="90">
                  <c:v>1.2032085561497325</c:v>
                </c:pt>
                <c:pt idx="91">
                  <c:v>1.1528608027327072</c:v>
                </c:pt>
                <c:pt idx="92">
                  <c:v>1.125</c:v>
                </c:pt>
                <c:pt idx="93">
                  <c:v>1.0869565217391304</c:v>
                </c:pt>
                <c:pt idx="94">
                  <c:v>1.0207939508506616</c:v>
                </c:pt>
                <c:pt idx="95">
                  <c:v>0.97297297297297303</c:v>
                </c:pt>
                <c:pt idx="96">
                  <c:v>0.93199861926130478</c:v>
                </c:pt>
                <c:pt idx="97">
                  <c:v>0.82808877111626367</c:v>
                </c:pt>
                <c:pt idx="98">
                  <c:v>0.76970443349753692</c:v>
                </c:pt>
                <c:pt idx="99">
                  <c:v>0.71818442976156271</c:v>
                </c:pt>
                <c:pt idx="100">
                  <c:v>0.64516129032258063</c:v>
                </c:pt>
                <c:pt idx="101">
                  <c:v>0.60096153846153844</c:v>
                </c:pt>
                <c:pt idx="102">
                  <c:v>0.56548292241574305</c:v>
                </c:pt>
                <c:pt idx="103">
                  <c:v>0.53682628301481639</c:v>
                </c:pt>
                <c:pt idx="104">
                  <c:v>0.50916496945010181</c:v>
                </c:pt>
                <c:pt idx="105">
                  <c:v>0.49771053155484768</c:v>
                </c:pt>
                <c:pt idx="106">
                  <c:v>0.48875855327468232</c:v>
                </c:pt>
                <c:pt idx="107">
                  <c:v>0.48676012461059193</c:v>
                </c:pt>
                <c:pt idx="108">
                  <c:v>1.005582502435409</c:v>
                </c:pt>
                <c:pt idx="109">
                  <c:v>0.99961225498784634</c:v>
                </c:pt>
                <c:pt idx="110">
                  <c:v>1.0079147733871996</c:v>
                </c:pt>
                <c:pt idx="111">
                  <c:v>1.0246056108161079</c:v>
                </c:pt>
                <c:pt idx="112">
                  <c:v>1.035836636157184</c:v>
                </c:pt>
                <c:pt idx="113">
                  <c:v>1.034080379959301</c:v>
                </c:pt>
                <c:pt idx="114">
                  <c:v>1.0463801250880149</c:v>
                </c:pt>
                <c:pt idx="115">
                  <c:v>1.045977663060834</c:v>
                </c:pt>
                <c:pt idx="116">
                  <c:v>1.0365355620556373</c:v>
                </c:pt>
                <c:pt idx="117">
                  <c:v>1.0346695631243992</c:v>
                </c:pt>
                <c:pt idx="118">
                  <c:v>1.0326060572722819</c:v>
                </c:pt>
                <c:pt idx="119">
                  <c:v>0.97212290869086249</c:v>
                </c:pt>
                <c:pt idx="120">
                  <c:v>1.0786904300546001</c:v>
                </c:pt>
                <c:pt idx="121">
                  <c:v>1.0163399839760079</c:v>
                </c:pt>
                <c:pt idx="122">
                  <c:v>1.0033966175630842</c:v>
                </c:pt>
                <c:pt idx="123">
                  <c:v>0.96699788712934209</c:v>
                </c:pt>
                <c:pt idx="124">
                  <c:v>0.93569320819463275</c:v>
                </c:pt>
                <c:pt idx="125">
                  <c:v>0.908348919979861</c:v>
                </c:pt>
                <c:pt idx="126">
                  <c:v>0.89319186213659885</c:v>
                </c:pt>
                <c:pt idx="127">
                  <c:v>0.84995527434225582</c:v>
                </c:pt>
                <c:pt idx="128">
                  <c:v>0.80354951819669751</c:v>
                </c:pt>
                <c:pt idx="129">
                  <c:v>0.80597973200492845</c:v>
                </c:pt>
                <c:pt idx="130">
                  <c:v>0.81516159673645172</c:v>
                </c:pt>
                <c:pt idx="131">
                  <c:v>0.86222711378291428</c:v>
                </c:pt>
                <c:pt idx="132">
                  <c:v>0.85368109377190748</c:v>
                </c:pt>
                <c:pt idx="133">
                  <c:v>0.42847228009426402</c:v>
                </c:pt>
                <c:pt idx="134">
                  <c:v>0.44489963385263115</c:v>
                </c:pt>
                <c:pt idx="135">
                  <c:v>0.46845143746671719</c:v>
                </c:pt>
                <c:pt idx="136">
                  <c:v>0.48839259918882716</c:v>
                </c:pt>
                <c:pt idx="137">
                  <c:v>0.51150966773664286</c:v>
                </c:pt>
                <c:pt idx="138">
                  <c:v>0.51238650830189081</c:v>
                </c:pt>
                <c:pt idx="139">
                  <c:v>0.51997141977091232</c:v>
                </c:pt>
                <c:pt idx="140">
                  <c:v>6.7211412611852053E-2</c:v>
                </c:pt>
                <c:pt idx="141">
                  <c:v>8.2911537468768462E-2</c:v>
                </c:pt>
                <c:pt idx="142">
                  <c:v>9.7398091724409386E-2</c:v>
                </c:pt>
                <c:pt idx="143">
                  <c:v>0.13365451582722743</c:v>
                </c:pt>
                <c:pt idx="144">
                  <c:v>6.8108514102592513E-2</c:v>
                </c:pt>
                <c:pt idx="145">
                  <c:v>6.6010448655295692E-2</c:v>
                </c:pt>
                <c:pt idx="146">
                  <c:v>6.6624591016619966E-2</c:v>
                </c:pt>
                <c:pt idx="147">
                  <c:v>6.5587284569004478E-2</c:v>
                </c:pt>
                <c:pt idx="148">
                  <c:v>6.3461262115201159E-2</c:v>
                </c:pt>
                <c:pt idx="149">
                  <c:v>6.1318040352445799E-2</c:v>
                </c:pt>
                <c:pt idx="150">
                  <c:v>6.2028820934895777E-2</c:v>
                </c:pt>
                <c:pt idx="151">
                  <c:v>6.1318988614412831E-2</c:v>
                </c:pt>
                <c:pt idx="152">
                  <c:v>6.055780154348514E-2</c:v>
                </c:pt>
                <c:pt idx="153">
                  <c:v>9.0903955661995592E-2</c:v>
                </c:pt>
                <c:pt idx="154">
                  <c:v>0.10220115804252412</c:v>
                </c:pt>
                <c:pt idx="155">
                  <c:v>0.10250935051100608</c:v>
                </c:pt>
                <c:pt idx="156">
                  <c:v>9.1252968040807597E-2</c:v>
                </c:pt>
                <c:pt idx="157">
                  <c:v>9.1421761987465225E-2</c:v>
                </c:pt>
                <c:pt idx="158">
                  <c:v>9.1244339201195956E-2</c:v>
                </c:pt>
                <c:pt idx="159">
                  <c:v>9.0430885426517629E-2</c:v>
                </c:pt>
                <c:pt idx="160">
                  <c:v>9.0127115283395703E-2</c:v>
                </c:pt>
                <c:pt idx="161">
                  <c:v>8.9566090696515083E-2</c:v>
                </c:pt>
                <c:pt idx="162">
                  <c:v>8.7890452308994088E-2</c:v>
                </c:pt>
                <c:pt idx="163">
                  <c:v>8.4065617922363473E-2</c:v>
                </c:pt>
                <c:pt idx="164">
                  <c:v>8.382564448232882E-2</c:v>
                </c:pt>
                <c:pt idx="165">
                  <c:v>8.4338612342907002E-2</c:v>
                </c:pt>
                <c:pt idx="166">
                  <c:v>8.5226329554601007E-2</c:v>
                </c:pt>
                <c:pt idx="167">
                  <c:v>8.1342349189169716E-2</c:v>
                </c:pt>
                <c:pt idx="168">
                  <c:v>8.0714294124715175E-2</c:v>
                </c:pt>
                <c:pt idx="169">
                  <c:v>0.1628793841505988</c:v>
                </c:pt>
                <c:pt idx="170">
                  <c:v>0.16271139756295969</c:v>
                </c:pt>
                <c:pt idx="171">
                  <c:v>8.0606432616667112E-2</c:v>
                </c:pt>
                <c:pt idx="172">
                  <c:v>0.39885716254929077</c:v>
                </c:pt>
                <c:pt idx="173">
                  <c:v>0.38702518202568365</c:v>
                </c:pt>
                <c:pt idx="174">
                  <c:v>0.26768836865004325</c:v>
                </c:pt>
                <c:pt idx="175">
                  <c:v>0.23631775099946389</c:v>
                </c:pt>
                <c:pt idx="176">
                  <c:v>0.2394916955448281</c:v>
                </c:pt>
                <c:pt idx="177">
                  <c:v>0.23615747529597583</c:v>
                </c:pt>
                <c:pt idx="178">
                  <c:v>0.93016605737139868</c:v>
                </c:pt>
                <c:pt idx="179">
                  <c:v>0.9418521893370092</c:v>
                </c:pt>
                <c:pt idx="180">
                  <c:v>0.94591223272492997</c:v>
                </c:pt>
                <c:pt idx="181">
                  <c:v>0.95065686576350017</c:v>
                </c:pt>
                <c:pt idx="182">
                  <c:v>0.83535054235221584</c:v>
                </c:pt>
                <c:pt idx="183">
                  <c:v>0.8379190037245885</c:v>
                </c:pt>
                <c:pt idx="184">
                  <c:v>0.83523234491824205</c:v>
                </c:pt>
                <c:pt idx="185">
                  <c:v>0.81903867192714008</c:v>
                </c:pt>
                <c:pt idx="186">
                  <c:v>0.8261907763731251</c:v>
                </c:pt>
                <c:pt idx="187">
                  <c:v>0.82305604822773781</c:v>
                </c:pt>
                <c:pt idx="188">
                  <c:v>0.82667605746027084</c:v>
                </c:pt>
                <c:pt idx="189">
                  <c:v>0.82759497471632681</c:v>
                </c:pt>
                <c:pt idx="190">
                  <c:v>0.81982650528965484</c:v>
                </c:pt>
                <c:pt idx="191">
                  <c:v>0.82170469825177128</c:v>
                </c:pt>
                <c:pt idx="192">
                  <c:v>0.90859781675850393</c:v>
                </c:pt>
                <c:pt idx="193">
                  <c:v>0.89203375088367698</c:v>
                </c:pt>
                <c:pt idx="194">
                  <c:v>0.87711010430646585</c:v>
                </c:pt>
                <c:pt idx="195">
                  <c:v>0.87249459646760563</c:v>
                </c:pt>
                <c:pt idx="196">
                  <c:v>0.88065675911914909</c:v>
                </c:pt>
                <c:pt idx="197">
                  <c:v>1.1203655815619336</c:v>
                </c:pt>
                <c:pt idx="198">
                  <c:v>1.1247626132275741</c:v>
                </c:pt>
                <c:pt idx="199">
                  <c:v>1.1014367846787461</c:v>
                </c:pt>
                <c:pt idx="200">
                  <c:v>1.1002523299182951</c:v>
                </c:pt>
                <c:pt idx="201">
                  <c:v>1.0875112975694563</c:v>
                </c:pt>
                <c:pt idx="202">
                  <c:v>1.0573760793091456</c:v>
                </c:pt>
                <c:pt idx="203">
                  <c:v>1.0319891463099218</c:v>
                </c:pt>
                <c:pt idx="204">
                  <c:v>0.64842018675973956</c:v>
                </c:pt>
                <c:pt idx="205">
                  <c:v>0.66216439456070741</c:v>
                </c:pt>
                <c:pt idx="206">
                  <c:v>0.6633584397522615</c:v>
                </c:pt>
                <c:pt idx="207">
                  <c:v>0.6791834132817256</c:v>
                </c:pt>
                <c:pt idx="208">
                  <c:v>0.66158524574491095</c:v>
                </c:pt>
                <c:pt idx="209">
                  <c:v>0.67352151047273001</c:v>
                </c:pt>
                <c:pt idx="210">
                  <c:v>0.80781958491929218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092480"/>
        <c:axId val="111094016"/>
      </c:lineChart>
      <c:dateAx>
        <c:axId val="111092480"/>
        <c:scaling>
          <c:orientation val="minMax"/>
        </c:scaling>
        <c:delete val="0"/>
        <c:axPos val="b"/>
        <c:numFmt formatCode="[$-419]mmmm\ yyyy;@" sourceLinked="0"/>
        <c:majorTickMark val="out"/>
        <c:minorTickMark val="none"/>
        <c:tickLblPos val="nextTo"/>
        <c:txPr>
          <a:bodyPr/>
          <a:lstStyle/>
          <a:p>
            <a:pPr>
              <a:defRPr sz="900" b="1" cap="small" baseline="0"/>
            </a:pPr>
            <a:endParaRPr lang="ru-RU"/>
          </a:p>
        </c:txPr>
        <c:crossAx val="111094016"/>
        <c:crosses val="autoZero"/>
        <c:auto val="1"/>
        <c:lblOffset val="100"/>
        <c:baseTimeUnit val="months"/>
        <c:majorUnit val="10"/>
        <c:majorTimeUnit val="months"/>
        <c:minorUnit val="5"/>
        <c:minorTimeUnit val="months"/>
      </c:dateAx>
      <c:valAx>
        <c:axId val="11109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092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252058413646911E-2"/>
          <c:y val="2.6713356702260407E-2"/>
          <c:w val="0.92668706925468314"/>
          <c:h val="0.82687292721514072"/>
        </c:manualLayout>
      </c:layout>
      <c:lineChart>
        <c:grouping val="standard"/>
        <c:varyColors val="0"/>
        <c:ser>
          <c:idx val="0"/>
          <c:order val="0"/>
          <c:cat>
            <c:numRef>
              <c:f>Msk!$A$146:$A$188</c:f>
              <c:numCache>
                <c:formatCode>dd/mm/yy;@</c:formatCode>
                <c:ptCount val="43"/>
                <c:pt idx="0">
                  <c:v>40923</c:v>
                </c:pt>
                <c:pt idx="1">
                  <c:v>40954</c:v>
                </c:pt>
                <c:pt idx="2">
                  <c:v>40983</c:v>
                </c:pt>
                <c:pt idx="3">
                  <c:v>41014</c:v>
                </c:pt>
                <c:pt idx="4">
                  <c:v>41044</c:v>
                </c:pt>
                <c:pt idx="5">
                  <c:v>41075</c:v>
                </c:pt>
                <c:pt idx="6">
                  <c:v>41105</c:v>
                </c:pt>
                <c:pt idx="7">
                  <c:v>41136</c:v>
                </c:pt>
                <c:pt idx="8">
                  <c:v>41167</c:v>
                </c:pt>
                <c:pt idx="9">
                  <c:v>41197</c:v>
                </c:pt>
                <c:pt idx="10">
                  <c:v>41228</c:v>
                </c:pt>
                <c:pt idx="11">
                  <c:v>41258</c:v>
                </c:pt>
                <c:pt idx="12">
                  <c:v>41289</c:v>
                </c:pt>
                <c:pt idx="13">
                  <c:v>41320</c:v>
                </c:pt>
                <c:pt idx="14">
                  <c:v>41348</c:v>
                </c:pt>
                <c:pt idx="15">
                  <c:v>41379</c:v>
                </c:pt>
                <c:pt idx="16">
                  <c:v>41409</c:v>
                </c:pt>
                <c:pt idx="17">
                  <c:v>41440</c:v>
                </c:pt>
                <c:pt idx="18">
                  <c:v>41470</c:v>
                </c:pt>
                <c:pt idx="19">
                  <c:v>41501</c:v>
                </c:pt>
                <c:pt idx="20">
                  <c:v>41532</c:v>
                </c:pt>
                <c:pt idx="21">
                  <c:v>41562</c:v>
                </c:pt>
                <c:pt idx="22">
                  <c:v>41593</c:v>
                </c:pt>
                <c:pt idx="23">
                  <c:v>41623</c:v>
                </c:pt>
                <c:pt idx="24">
                  <c:v>41654</c:v>
                </c:pt>
                <c:pt idx="25">
                  <c:v>41685</c:v>
                </c:pt>
                <c:pt idx="26">
                  <c:v>41713</c:v>
                </c:pt>
                <c:pt idx="27">
                  <c:v>41744</c:v>
                </c:pt>
                <c:pt idx="28">
                  <c:v>41774</c:v>
                </c:pt>
                <c:pt idx="29">
                  <c:v>41805</c:v>
                </c:pt>
                <c:pt idx="30">
                  <c:v>41835</c:v>
                </c:pt>
                <c:pt idx="31">
                  <c:v>41866</c:v>
                </c:pt>
                <c:pt idx="32">
                  <c:v>41897</c:v>
                </c:pt>
                <c:pt idx="33">
                  <c:v>41927</c:v>
                </c:pt>
                <c:pt idx="34">
                  <c:v>41958</c:v>
                </c:pt>
                <c:pt idx="35">
                  <c:v>41988</c:v>
                </c:pt>
                <c:pt idx="36">
                  <c:v>42019</c:v>
                </c:pt>
                <c:pt idx="37">
                  <c:v>42050</c:v>
                </c:pt>
                <c:pt idx="38">
                  <c:v>42078</c:v>
                </c:pt>
                <c:pt idx="39">
                  <c:v>42109</c:v>
                </c:pt>
                <c:pt idx="40">
                  <c:v>42139</c:v>
                </c:pt>
                <c:pt idx="41">
                  <c:v>42170</c:v>
                </c:pt>
                <c:pt idx="42">
                  <c:v>42200</c:v>
                </c:pt>
              </c:numCache>
            </c:numRef>
          </c:cat>
          <c:val>
            <c:numRef>
              <c:f>Msk!$M$146:$M$188</c:f>
              <c:numCache>
                <c:formatCode>General</c:formatCode>
                <c:ptCount val="43"/>
                <c:pt idx="0">
                  <c:v>1.8354236769654328</c:v>
                </c:pt>
                <c:pt idx="1">
                  <c:v>1.8001241464928617</c:v>
                </c:pt>
                <c:pt idx="2">
                  <c:v>1.9030394212455386</c:v>
                </c:pt>
                <c:pt idx="3">
                  <c:v>1.9004481890312466</c:v>
                </c:pt>
                <c:pt idx="4">
                  <c:v>1.8464262717321316</c:v>
                </c:pt>
                <c:pt idx="5">
                  <c:v>1.8493611297915264</c:v>
                </c:pt>
                <c:pt idx="6">
                  <c:v>1.5815400134498989</c:v>
                </c:pt>
                <c:pt idx="7">
                  <c:v>1.7411980644084766</c:v>
                </c:pt>
                <c:pt idx="8">
                  <c:v>1.8369690011481057</c:v>
                </c:pt>
                <c:pt idx="9">
                  <c:v>1.7961638491547465</c:v>
                </c:pt>
                <c:pt idx="10">
                  <c:v>1.7870610223956456</c:v>
                </c:pt>
                <c:pt idx="11">
                  <c:v>1.7423559113592668</c:v>
                </c:pt>
                <c:pt idx="12">
                  <c:v>1.6922740516308543</c:v>
                </c:pt>
                <c:pt idx="13">
                  <c:v>1.7575235109717868</c:v>
                </c:pt>
                <c:pt idx="14">
                  <c:v>1.8091870445610305</c:v>
                </c:pt>
                <c:pt idx="15">
                  <c:v>1.7197899625982491</c:v>
                </c:pt>
                <c:pt idx="16">
                  <c:v>1.6287432874812533</c:v>
                </c:pt>
                <c:pt idx="17">
                  <c:v>1.6974544826417841</c:v>
                </c:pt>
                <c:pt idx="18">
                  <c:v>1.7269590401601975</c:v>
                </c:pt>
                <c:pt idx="19">
                  <c:v>1.8194092909299864</c:v>
                </c:pt>
                <c:pt idx="20">
                  <c:v>1.8678791852997545</c:v>
                </c:pt>
                <c:pt idx="21">
                  <c:v>1.8188768943152231</c:v>
                </c:pt>
                <c:pt idx="22">
                  <c:v>1.785022505839174</c:v>
                </c:pt>
                <c:pt idx="23">
                  <c:v>1.7890901914098847</c:v>
                </c:pt>
                <c:pt idx="24">
                  <c:v>1.8507663803267644</c:v>
                </c:pt>
                <c:pt idx="25">
                  <c:v>1.8467171016102168</c:v>
                </c:pt>
                <c:pt idx="26">
                  <c:v>1.8878771762303399</c:v>
                </c:pt>
                <c:pt idx="27">
                  <c:v>1.8481512788319161</c:v>
                </c:pt>
                <c:pt idx="28">
                  <c:v>1.7970699026722887</c:v>
                </c:pt>
                <c:pt idx="29">
                  <c:v>1.7687877737424997</c:v>
                </c:pt>
                <c:pt idx="30">
                  <c:v>1.7955281397796503</c:v>
                </c:pt>
                <c:pt idx="31">
                  <c:v>1.7885851256073553</c:v>
                </c:pt>
                <c:pt idx="32">
                  <c:v>1.7886946172509424</c:v>
                </c:pt>
                <c:pt idx="33">
                  <c:v>1.8041817842334262</c:v>
                </c:pt>
                <c:pt idx="34">
                  <c:v>1.8487004174673052</c:v>
                </c:pt>
                <c:pt idx="35">
                  <c:v>2.0144798984411736</c:v>
                </c:pt>
                <c:pt idx="36">
                  <c:v>1.8015360625975141</c:v>
                </c:pt>
                <c:pt idx="37">
                  <c:v>1.3472367920918396</c:v>
                </c:pt>
                <c:pt idx="38">
                  <c:v>1.5642111814563784</c:v>
                </c:pt>
                <c:pt idx="39">
                  <c:v>1.2919056527362238</c:v>
                </c:pt>
                <c:pt idx="40">
                  <c:v>1.4161607850144995</c:v>
                </c:pt>
                <c:pt idx="41">
                  <c:v>1.5121794093301222</c:v>
                </c:pt>
                <c:pt idx="42">
                  <c:v>1.4273655214430137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036480"/>
        <c:axId val="110038016"/>
      </c:lineChart>
      <c:dateAx>
        <c:axId val="110036480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crossAx val="110038016"/>
        <c:crosses val="autoZero"/>
        <c:auto val="1"/>
        <c:lblOffset val="100"/>
        <c:baseTimeUnit val="months"/>
      </c:dateAx>
      <c:valAx>
        <c:axId val="110038016"/>
        <c:scaling>
          <c:orientation val="minMax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036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табл.!$C$12</c:f>
              <c:strCache>
                <c:ptCount val="1"/>
                <c:pt idx="0">
                  <c:v>Old Moscow</c:v>
                </c:pt>
              </c:strCache>
            </c:strRef>
          </c:tx>
          <c:cat>
            <c:numRef>
              <c:f>табл.!$B$22:$B$46</c:f>
              <c:numCache>
                <c:formatCode>General</c:formatCode>
                <c:ptCount val="2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</c:numCache>
            </c:numRef>
          </c:cat>
          <c:val>
            <c:numRef>
              <c:f>табл.!$E$22:$E$40</c:f>
              <c:numCache>
                <c:formatCode>General</c:formatCode>
                <c:ptCount val="19"/>
                <c:pt idx="0">
                  <c:v>1916.2</c:v>
                </c:pt>
                <c:pt idx="1">
                  <c:v>2063.6</c:v>
                </c:pt>
                <c:pt idx="2">
                  <c:v>2083.7000000000003</c:v>
                </c:pt>
                <c:pt idx="3">
                  <c:v>2643.5</c:v>
                </c:pt>
                <c:pt idx="4">
                  <c:v>2248.3000000000002</c:v>
                </c:pt>
                <c:pt idx="5">
                  <c:v>2481.6</c:v>
                </c:pt>
                <c:pt idx="6">
                  <c:v>2872.1000000000004</c:v>
                </c:pt>
                <c:pt idx="7">
                  <c:v>2698.7</c:v>
                </c:pt>
                <c:pt idx="8">
                  <c:v>3198.8</c:v>
                </c:pt>
                <c:pt idx="9">
                  <c:v>2998.1000000000004</c:v>
                </c:pt>
                <c:pt idx="10">
                  <c:v>3142.6</c:v>
                </c:pt>
                <c:pt idx="11">
                  <c:v>3001.4000000000005</c:v>
                </c:pt>
                <c:pt idx="12">
                  <c:v>2069</c:v>
                </c:pt>
                <c:pt idx="13">
                  <c:v>904</c:v>
                </c:pt>
                <c:pt idx="14">
                  <c:v>1091</c:v>
                </c:pt>
                <c:pt idx="15">
                  <c:v>1134</c:v>
                </c:pt>
                <c:pt idx="16">
                  <c:v>1241.4000000000001</c:v>
                </c:pt>
                <c:pt idx="17">
                  <c:v>1282.1000000000001</c:v>
                </c:pt>
                <c:pt idx="18">
                  <c:v>954.2</c:v>
                </c:pt>
              </c:numCache>
            </c:numRef>
          </c:val>
        </c:ser>
        <c:ser>
          <c:idx val="1"/>
          <c:order val="1"/>
          <c:tx>
            <c:strRef>
              <c:f>табл.!$G$12</c:f>
              <c:strCache>
                <c:ptCount val="1"/>
                <c:pt idx="0">
                  <c:v>Moscow region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табл.!$B$22:$B$46</c:f>
              <c:numCache>
                <c:formatCode>General</c:formatCode>
                <c:ptCount val="2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</c:numCache>
            </c:numRef>
          </c:cat>
          <c:val>
            <c:numRef>
              <c:f>табл.!$I$22:$I$40</c:f>
              <c:numCache>
                <c:formatCode>General</c:formatCode>
                <c:ptCount val="19"/>
                <c:pt idx="0">
                  <c:v>2284.6800000000003</c:v>
                </c:pt>
                <c:pt idx="1">
                  <c:v>2525.6799999999998</c:v>
                </c:pt>
                <c:pt idx="2">
                  <c:v>2516.04</c:v>
                </c:pt>
                <c:pt idx="3">
                  <c:v>2631.72</c:v>
                </c:pt>
                <c:pt idx="4">
                  <c:v>2520</c:v>
                </c:pt>
                <c:pt idx="5">
                  <c:v>2704</c:v>
                </c:pt>
                <c:pt idx="6">
                  <c:v>3276.8053999999997</c:v>
                </c:pt>
                <c:pt idx="7">
                  <c:v>3982.7627999999995</c:v>
                </c:pt>
                <c:pt idx="8">
                  <c:v>5508.4171999999999</c:v>
                </c:pt>
                <c:pt idx="9">
                  <c:v>5105.3440000000001</c:v>
                </c:pt>
                <c:pt idx="10">
                  <c:v>6291.4251999999997</c:v>
                </c:pt>
                <c:pt idx="11">
                  <c:v>7612.8883800000003</c:v>
                </c:pt>
                <c:pt idx="12">
                  <c:v>7626.2649999999994</c:v>
                </c:pt>
                <c:pt idx="13">
                  <c:v>7864.2099999999991</c:v>
                </c:pt>
                <c:pt idx="14">
                  <c:v>7375.1929999999993</c:v>
                </c:pt>
                <c:pt idx="15">
                  <c:v>7771.9599999999991</c:v>
                </c:pt>
                <c:pt idx="16">
                  <c:v>6488.4239999999991</c:v>
                </c:pt>
                <c:pt idx="17">
                  <c:v>6513.1898473282436</c:v>
                </c:pt>
                <c:pt idx="18">
                  <c:v>6836.7272727272721</c:v>
                </c:pt>
              </c:numCache>
            </c:numRef>
          </c:val>
        </c:ser>
        <c:ser>
          <c:idx val="2"/>
          <c:order val="2"/>
          <c:tx>
            <c:strRef>
              <c:f>табл.!$R$20</c:f>
              <c:strCache>
                <c:ptCount val="1"/>
                <c:pt idx="0">
                  <c:v>New Moscow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</c:spPr>
          <c:cat>
            <c:numRef>
              <c:f>табл.!$B$22:$B$46</c:f>
              <c:numCache>
                <c:formatCode>General</c:formatCode>
                <c:ptCount val="2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</c:numCache>
            </c:numRef>
          </c:cat>
          <c:val>
            <c:numRef>
              <c:f>табл.!$R$22:$R$40</c:f>
              <c:numCache>
                <c:formatCode>General</c:formatCode>
                <c:ptCount val="19"/>
                <c:pt idx="16">
                  <c:v>766</c:v>
                </c:pt>
                <c:pt idx="17">
                  <c:v>1170</c:v>
                </c:pt>
                <c:pt idx="18">
                  <c:v>1582.8</c:v>
                </c:pt>
              </c:numCache>
            </c:numRef>
          </c:val>
        </c:ser>
        <c:ser>
          <c:idx val="3"/>
          <c:order val="3"/>
          <c:tx>
            <c:strRef>
              <c:f>табл.!$J$12</c:f>
              <c:strCache>
                <c:ptCount val="1"/>
              </c:strCache>
            </c:strRef>
          </c:tx>
          <c:spPr>
            <a:ln w="25400">
              <a:noFill/>
            </a:ln>
          </c:spPr>
          <c:val>
            <c:numRef>
              <c:f>табл.!$J$22:$J$46</c:f>
              <c:numCache>
                <c:formatCode>General</c:formatCode>
                <c:ptCount val="2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099840"/>
        <c:axId val="110756992"/>
      </c:areaChart>
      <c:catAx>
        <c:axId val="11009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756992"/>
        <c:crosses val="autoZero"/>
        <c:auto val="1"/>
        <c:lblAlgn val="ctr"/>
        <c:lblOffset val="100"/>
        <c:noMultiLvlLbl val="0"/>
      </c:catAx>
      <c:valAx>
        <c:axId val="110756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099840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8DF17E-2A68-4918-A91C-B71B7740A8C2}" type="doc">
      <dgm:prSet loTypeId="urn:microsoft.com/office/officeart/2005/8/layout/cycle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1DB55E-08CE-42BC-A506-E88DE32997BA}">
      <dgm:prSet phldrT="[Текст]"/>
      <dgm:spPr/>
      <dgm:t>
        <a:bodyPr/>
        <a:lstStyle/>
        <a:p>
          <a:r>
            <a:rPr lang="en-US" smtClean="0"/>
            <a:t>1991</a:t>
          </a:r>
          <a:endParaRPr lang="ru-RU"/>
        </a:p>
      </dgm:t>
    </dgm:pt>
    <dgm:pt modelId="{81650DB3-CA41-4DB1-9516-5DC2B855E3FF}" type="parTrans" cxnId="{C5A5DE17-CC28-4F1F-BA1C-E7E526C13BF2}">
      <dgm:prSet/>
      <dgm:spPr/>
      <dgm:t>
        <a:bodyPr/>
        <a:lstStyle/>
        <a:p>
          <a:endParaRPr lang="ru-RU"/>
        </a:p>
      </dgm:t>
    </dgm:pt>
    <dgm:pt modelId="{68F86678-2132-4E3C-B2E8-978F27965903}" type="sibTrans" cxnId="{C5A5DE17-CC28-4F1F-BA1C-E7E526C13BF2}">
      <dgm:prSet/>
      <dgm:spPr/>
      <dgm:t>
        <a:bodyPr/>
        <a:lstStyle/>
        <a:p>
          <a:endParaRPr lang="ru-RU"/>
        </a:p>
      </dgm:t>
    </dgm:pt>
    <dgm:pt modelId="{E069A2D5-4D22-4299-919B-AD8DF685A2E3}">
      <dgm:prSet phldrT="[Текст]"/>
      <dgm:spPr/>
      <dgm:t>
        <a:bodyPr/>
        <a:lstStyle/>
        <a:p>
          <a:r>
            <a:rPr lang="en-US" smtClean="0"/>
            <a:t>2002</a:t>
          </a:r>
          <a:endParaRPr lang="ru-RU"/>
        </a:p>
      </dgm:t>
    </dgm:pt>
    <dgm:pt modelId="{465638BD-DBED-4E07-87A7-6334593C6E18}" type="parTrans" cxnId="{6FCA2813-25BA-412E-84BB-D8714DB55984}">
      <dgm:prSet/>
      <dgm:spPr/>
      <dgm:t>
        <a:bodyPr/>
        <a:lstStyle/>
        <a:p>
          <a:endParaRPr lang="ru-RU"/>
        </a:p>
      </dgm:t>
    </dgm:pt>
    <dgm:pt modelId="{C404CE8A-C4E6-4122-948A-F62AE4C04B8E}" type="sibTrans" cxnId="{6FCA2813-25BA-412E-84BB-D8714DB55984}">
      <dgm:prSet/>
      <dgm:spPr/>
      <dgm:t>
        <a:bodyPr/>
        <a:lstStyle/>
        <a:p>
          <a:endParaRPr lang="ru-RU"/>
        </a:p>
      </dgm:t>
    </dgm:pt>
    <dgm:pt modelId="{73FB9C5A-40FD-48FB-9097-5EDB84323050}">
      <dgm:prSet phldrT="[Текст]"/>
      <dgm:spPr/>
      <dgm:t>
        <a:bodyPr/>
        <a:lstStyle/>
        <a:p>
          <a:r>
            <a:rPr lang="en-US" smtClean="0"/>
            <a:t>2009</a:t>
          </a:r>
          <a:endParaRPr lang="ru-RU"/>
        </a:p>
      </dgm:t>
    </dgm:pt>
    <dgm:pt modelId="{55E54A67-39B0-4EB6-B5B1-60F594996CF4}" type="parTrans" cxnId="{0CC57044-9B33-4122-9448-4C42284F5B44}">
      <dgm:prSet/>
      <dgm:spPr/>
      <dgm:t>
        <a:bodyPr/>
        <a:lstStyle/>
        <a:p>
          <a:endParaRPr lang="ru-RU"/>
        </a:p>
      </dgm:t>
    </dgm:pt>
    <dgm:pt modelId="{0A531F0B-1C98-423A-9FDB-1865CCC3C644}" type="sibTrans" cxnId="{0CC57044-9B33-4122-9448-4C42284F5B44}">
      <dgm:prSet/>
      <dgm:spPr/>
      <dgm:t>
        <a:bodyPr/>
        <a:lstStyle/>
        <a:p>
          <a:endParaRPr lang="ru-RU"/>
        </a:p>
      </dgm:t>
    </dgm:pt>
    <dgm:pt modelId="{30ECD34B-E71B-4E09-874C-FAA0394E864B}">
      <dgm:prSet phldrT="[Текст]"/>
      <dgm:spPr/>
      <dgm:t>
        <a:bodyPr/>
        <a:lstStyle/>
        <a:p>
          <a:r>
            <a:rPr lang="en-US" smtClean="0"/>
            <a:t>2016</a:t>
          </a:r>
          <a:endParaRPr lang="ru-RU"/>
        </a:p>
      </dgm:t>
    </dgm:pt>
    <dgm:pt modelId="{071C98E0-4333-44F8-88A3-DD88DD9EEB52}" type="parTrans" cxnId="{4891057F-B65B-44A7-9130-BB2A7664CD08}">
      <dgm:prSet/>
      <dgm:spPr/>
      <dgm:t>
        <a:bodyPr/>
        <a:lstStyle/>
        <a:p>
          <a:endParaRPr lang="ru-RU"/>
        </a:p>
      </dgm:t>
    </dgm:pt>
    <dgm:pt modelId="{21CBBDA7-E5E3-492C-8F89-8846E4F73431}" type="sibTrans" cxnId="{4891057F-B65B-44A7-9130-BB2A7664CD08}">
      <dgm:prSet/>
      <dgm:spPr/>
      <dgm:t>
        <a:bodyPr/>
        <a:lstStyle/>
        <a:p>
          <a:endParaRPr lang="ru-RU"/>
        </a:p>
      </dgm:t>
    </dgm:pt>
    <dgm:pt modelId="{E297B102-7CB8-4592-B72D-3B877AE15C30}">
      <dgm:prSet phldrT="[Текст]"/>
      <dgm:spPr/>
      <dgm:t>
        <a:bodyPr/>
        <a:lstStyle/>
        <a:p>
          <a:r>
            <a:rPr lang="en-US" smtClean="0"/>
            <a:t>1998</a:t>
          </a:r>
          <a:endParaRPr lang="ru-RU"/>
        </a:p>
      </dgm:t>
    </dgm:pt>
    <dgm:pt modelId="{0EBD6C3E-EA02-4A78-B6A5-AF71A3B14D1C}" type="parTrans" cxnId="{A99D8CD9-3E1F-41F7-8FA3-59A382161194}">
      <dgm:prSet/>
      <dgm:spPr/>
      <dgm:t>
        <a:bodyPr/>
        <a:lstStyle/>
        <a:p>
          <a:endParaRPr lang="ru-RU"/>
        </a:p>
      </dgm:t>
    </dgm:pt>
    <dgm:pt modelId="{93578C8F-3165-4467-A856-6D2F25202A22}" type="sibTrans" cxnId="{A99D8CD9-3E1F-41F7-8FA3-59A382161194}">
      <dgm:prSet/>
      <dgm:spPr/>
      <dgm:t>
        <a:bodyPr/>
        <a:lstStyle/>
        <a:p>
          <a:endParaRPr lang="ru-RU"/>
        </a:p>
      </dgm:t>
    </dgm:pt>
    <dgm:pt modelId="{923B8A01-0B24-43AF-855E-C1FADCAA0930}" type="pres">
      <dgm:prSet presAssocID="{488DF17E-2A68-4918-A91C-B71B7740A8C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9835AA-BF7C-4227-B954-883ACD23387B}" type="pres">
      <dgm:prSet presAssocID="{6F1DB55E-08CE-42BC-A506-E88DE32997BA}" presName="dummy" presStyleCnt="0"/>
      <dgm:spPr/>
    </dgm:pt>
    <dgm:pt modelId="{9A54FF74-1736-4592-B01F-408F6F9C34C1}" type="pres">
      <dgm:prSet presAssocID="{6F1DB55E-08CE-42BC-A506-E88DE32997BA}" presName="node" presStyleLbl="revTx" presStyleIdx="0" presStyleCnt="5" custScaleX="79379" custScaleY="84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5ABCE-A2FA-48CA-A7A2-ABD832E23911}" type="pres">
      <dgm:prSet presAssocID="{68F86678-2132-4E3C-B2E8-978F27965903}" presName="sibTrans" presStyleLbl="node1" presStyleIdx="0" presStyleCnt="5"/>
      <dgm:spPr/>
      <dgm:t>
        <a:bodyPr/>
        <a:lstStyle/>
        <a:p>
          <a:endParaRPr lang="ru-RU"/>
        </a:p>
      </dgm:t>
    </dgm:pt>
    <dgm:pt modelId="{D1BE2581-1503-4FC5-8F29-81C34A465A3D}" type="pres">
      <dgm:prSet presAssocID="{E297B102-7CB8-4592-B72D-3B877AE15C30}" presName="dummy" presStyleCnt="0"/>
      <dgm:spPr/>
    </dgm:pt>
    <dgm:pt modelId="{7BC3737E-A351-4AC8-A389-212FA32809FC}" type="pres">
      <dgm:prSet presAssocID="{E297B102-7CB8-4592-B72D-3B877AE15C30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4B8E02-09B8-42E5-942F-4439B33810D7}" type="pres">
      <dgm:prSet presAssocID="{93578C8F-3165-4467-A856-6D2F25202A22}" presName="sibTrans" presStyleLbl="node1" presStyleIdx="1" presStyleCnt="5"/>
      <dgm:spPr/>
      <dgm:t>
        <a:bodyPr/>
        <a:lstStyle/>
        <a:p>
          <a:endParaRPr lang="ru-RU"/>
        </a:p>
      </dgm:t>
    </dgm:pt>
    <dgm:pt modelId="{D33F8EAC-A9D5-43C2-AF48-A2115D0FED87}" type="pres">
      <dgm:prSet presAssocID="{E069A2D5-4D22-4299-919B-AD8DF685A2E3}" presName="dummy" presStyleCnt="0"/>
      <dgm:spPr/>
    </dgm:pt>
    <dgm:pt modelId="{EAC3AA48-CD49-48FC-800C-2B99ACBC0844}" type="pres">
      <dgm:prSet presAssocID="{E069A2D5-4D22-4299-919B-AD8DF685A2E3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E3186-7DA9-429B-B473-D71396A682CE}" type="pres">
      <dgm:prSet presAssocID="{C404CE8A-C4E6-4122-948A-F62AE4C04B8E}" presName="sibTrans" presStyleLbl="node1" presStyleIdx="2" presStyleCnt="5"/>
      <dgm:spPr/>
      <dgm:t>
        <a:bodyPr/>
        <a:lstStyle/>
        <a:p>
          <a:endParaRPr lang="ru-RU"/>
        </a:p>
      </dgm:t>
    </dgm:pt>
    <dgm:pt modelId="{6D3E6421-DF8A-4F52-8D78-62DA439E9A47}" type="pres">
      <dgm:prSet presAssocID="{73FB9C5A-40FD-48FB-9097-5EDB84323050}" presName="dummy" presStyleCnt="0"/>
      <dgm:spPr/>
    </dgm:pt>
    <dgm:pt modelId="{AB3B93B2-499D-44E8-8649-BF46FFE490B7}" type="pres">
      <dgm:prSet presAssocID="{73FB9C5A-40FD-48FB-9097-5EDB84323050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AE35C-9962-451F-8C9A-6D6B1C9B6ED6}" type="pres">
      <dgm:prSet presAssocID="{0A531F0B-1C98-423A-9FDB-1865CCC3C644}" presName="sibTrans" presStyleLbl="node1" presStyleIdx="3" presStyleCnt="5"/>
      <dgm:spPr/>
      <dgm:t>
        <a:bodyPr/>
        <a:lstStyle/>
        <a:p>
          <a:endParaRPr lang="ru-RU"/>
        </a:p>
      </dgm:t>
    </dgm:pt>
    <dgm:pt modelId="{8DB052FA-7D57-42C3-B67E-72EB8BEB2B97}" type="pres">
      <dgm:prSet presAssocID="{30ECD34B-E71B-4E09-874C-FAA0394E864B}" presName="dummy" presStyleCnt="0"/>
      <dgm:spPr/>
    </dgm:pt>
    <dgm:pt modelId="{7F094A00-BE4F-4AF1-8EE8-F47270BFF2AC}" type="pres">
      <dgm:prSet presAssocID="{30ECD34B-E71B-4E09-874C-FAA0394E864B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65FE7-EA4A-41D7-B58B-8C5A2F8941C6}" type="pres">
      <dgm:prSet presAssocID="{21CBBDA7-E5E3-492C-8F89-8846E4F73431}" presName="sibTrans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23B5B201-6ED7-4269-93EB-03E7970D3D3D}" type="presOf" srcId="{6F1DB55E-08CE-42BC-A506-E88DE32997BA}" destId="{9A54FF74-1736-4592-B01F-408F6F9C34C1}" srcOrd="0" destOrd="0" presId="urn:microsoft.com/office/officeart/2005/8/layout/cycle1"/>
    <dgm:cxn modelId="{1567FF61-DE9C-450D-82EA-71DD2BFBD953}" type="presOf" srcId="{68F86678-2132-4E3C-B2E8-978F27965903}" destId="{0ED5ABCE-A2FA-48CA-A7A2-ABD832E23911}" srcOrd="0" destOrd="0" presId="urn:microsoft.com/office/officeart/2005/8/layout/cycle1"/>
    <dgm:cxn modelId="{55C04436-A398-48D1-AB88-C3B9A2929084}" type="presOf" srcId="{E297B102-7CB8-4592-B72D-3B877AE15C30}" destId="{7BC3737E-A351-4AC8-A389-212FA32809FC}" srcOrd="0" destOrd="0" presId="urn:microsoft.com/office/officeart/2005/8/layout/cycle1"/>
    <dgm:cxn modelId="{BA57732F-F4D1-4B81-A520-77A140CAA2FD}" type="presOf" srcId="{E069A2D5-4D22-4299-919B-AD8DF685A2E3}" destId="{EAC3AA48-CD49-48FC-800C-2B99ACBC0844}" srcOrd="0" destOrd="0" presId="urn:microsoft.com/office/officeart/2005/8/layout/cycle1"/>
    <dgm:cxn modelId="{87E0AC43-FE6D-4E76-BFF7-D79EE36ECEC5}" type="presOf" srcId="{0A531F0B-1C98-423A-9FDB-1865CCC3C644}" destId="{777AE35C-9962-451F-8C9A-6D6B1C9B6ED6}" srcOrd="0" destOrd="0" presId="urn:microsoft.com/office/officeart/2005/8/layout/cycle1"/>
    <dgm:cxn modelId="{4CE90CEA-1453-4883-B273-C5B9C6E7624E}" type="presOf" srcId="{73FB9C5A-40FD-48FB-9097-5EDB84323050}" destId="{AB3B93B2-499D-44E8-8649-BF46FFE490B7}" srcOrd="0" destOrd="0" presId="urn:microsoft.com/office/officeart/2005/8/layout/cycle1"/>
    <dgm:cxn modelId="{137216E8-E8E9-4E5E-9FBE-C647EC56FAC9}" type="presOf" srcId="{488DF17E-2A68-4918-A91C-B71B7740A8C2}" destId="{923B8A01-0B24-43AF-855E-C1FADCAA0930}" srcOrd="0" destOrd="0" presId="urn:microsoft.com/office/officeart/2005/8/layout/cycle1"/>
    <dgm:cxn modelId="{0CC57044-9B33-4122-9448-4C42284F5B44}" srcId="{488DF17E-2A68-4918-A91C-B71B7740A8C2}" destId="{73FB9C5A-40FD-48FB-9097-5EDB84323050}" srcOrd="3" destOrd="0" parTransId="{55E54A67-39B0-4EB6-B5B1-60F594996CF4}" sibTransId="{0A531F0B-1C98-423A-9FDB-1865CCC3C644}"/>
    <dgm:cxn modelId="{025089F9-9D2E-4C67-8483-EE689C18712C}" type="presOf" srcId="{21CBBDA7-E5E3-492C-8F89-8846E4F73431}" destId="{C9865FE7-EA4A-41D7-B58B-8C5A2F8941C6}" srcOrd="0" destOrd="0" presId="urn:microsoft.com/office/officeart/2005/8/layout/cycle1"/>
    <dgm:cxn modelId="{1DB41DF0-B765-475D-971D-5985FAB9C3F1}" type="presOf" srcId="{30ECD34B-E71B-4E09-874C-FAA0394E864B}" destId="{7F094A00-BE4F-4AF1-8EE8-F47270BFF2AC}" srcOrd="0" destOrd="0" presId="urn:microsoft.com/office/officeart/2005/8/layout/cycle1"/>
    <dgm:cxn modelId="{A99D8CD9-3E1F-41F7-8FA3-59A382161194}" srcId="{488DF17E-2A68-4918-A91C-B71B7740A8C2}" destId="{E297B102-7CB8-4592-B72D-3B877AE15C30}" srcOrd="1" destOrd="0" parTransId="{0EBD6C3E-EA02-4A78-B6A5-AF71A3B14D1C}" sibTransId="{93578C8F-3165-4467-A856-6D2F25202A22}"/>
    <dgm:cxn modelId="{6FCA2813-25BA-412E-84BB-D8714DB55984}" srcId="{488DF17E-2A68-4918-A91C-B71B7740A8C2}" destId="{E069A2D5-4D22-4299-919B-AD8DF685A2E3}" srcOrd="2" destOrd="0" parTransId="{465638BD-DBED-4E07-87A7-6334593C6E18}" sibTransId="{C404CE8A-C4E6-4122-948A-F62AE4C04B8E}"/>
    <dgm:cxn modelId="{4891057F-B65B-44A7-9130-BB2A7664CD08}" srcId="{488DF17E-2A68-4918-A91C-B71B7740A8C2}" destId="{30ECD34B-E71B-4E09-874C-FAA0394E864B}" srcOrd="4" destOrd="0" parTransId="{071C98E0-4333-44F8-88A3-DD88DD9EEB52}" sibTransId="{21CBBDA7-E5E3-492C-8F89-8846E4F73431}"/>
    <dgm:cxn modelId="{C6809141-1904-4BD5-A2DD-3E5956736A8C}" type="presOf" srcId="{C404CE8A-C4E6-4122-948A-F62AE4C04B8E}" destId="{C39E3186-7DA9-429B-B473-D71396A682CE}" srcOrd="0" destOrd="0" presId="urn:microsoft.com/office/officeart/2005/8/layout/cycle1"/>
    <dgm:cxn modelId="{C5A5DE17-CC28-4F1F-BA1C-E7E526C13BF2}" srcId="{488DF17E-2A68-4918-A91C-B71B7740A8C2}" destId="{6F1DB55E-08CE-42BC-A506-E88DE32997BA}" srcOrd="0" destOrd="0" parTransId="{81650DB3-CA41-4DB1-9516-5DC2B855E3FF}" sibTransId="{68F86678-2132-4E3C-B2E8-978F27965903}"/>
    <dgm:cxn modelId="{4788464C-64D0-4119-A12C-02667C231DDF}" type="presOf" srcId="{93578C8F-3165-4467-A856-6D2F25202A22}" destId="{804B8E02-09B8-42E5-942F-4439B33810D7}" srcOrd="0" destOrd="0" presId="urn:microsoft.com/office/officeart/2005/8/layout/cycle1"/>
    <dgm:cxn modelId="{B887A5D8-EF26-467B-A069-070DDA626E93}" type="presParOf" srcId="{923B8A01-0B24-43AF-855E-C1FADCAA0930}" destId="{2A9835AA-BF7C-4227-B954-883ACD23387B}" srcOrd="0" destOrd="0" presId="urn:microsoft.com/office/officeart/2005/8/layout/cycle1"/>
    <dgm:cxn modelId="{C9A1E291-1CC9-47AD-8F00-8C9D5B9E3454}" type="presParOf" srcId="{923B8A01-0B24-43AF-855E-C1FADCAA0930}" destId="{9A54FF74-1736-4592-B01F-408F6F9C34C1}" srcOrd="1" destOrd="0" presId="urn:microsoft.com/office/officeart/2005/8/layout/cycle1"/>
    <dgm:cxn modelId="{F865CDAD-7F5D-411D-BE8B-E2CFFAA37454}" type="presParOf" srcId="{923B8A01-0B24-43AF-855E-C1FADCAA0930}" destId="{0ED5ABCE-A2FA-48CA-A7A2-ABD832E23911}" srcOrd="2" destOrd="0" presId="urn:microsoft.com/office/officeart/2005/8/layout/cycle1"/>
    <dgm:cxn modelId="{20DBAA09-5C7E-40B8-B0AC-D0996240838D}" type="presParOf" srcId="{923B8A01-0B24-43AF-855E-C1FADCAA0930}" destId="{D1BE2581-1503-4FC5-8F29-81C34A465A3D}" srcOrd="3" destOrd="0" presId="urn:microsoft.com/office/officeart/2005/8/layout/cycle1"/>
    <dgm:cxn modelId="{5A423AF2-8C73-4377-98AD-F21E2D47C09D}" type="presParOf" srcId="{923B8A01-0B24-43AF-855E-C1FADCAA0930}" destId="{7BC3737E-A351-4AC8-A389-212FA32809FC}" srcOrd="4" destOrd="0" presId="urn:microsoft.com/office/officeart/2005/8/layout/cycle1"/>
    <dgm:cxn modelId="{FCCBF5BD-966E-47F7-857C-3EB8CB1D4D91}" type="presParOf" srcId="{923B8A01-0B24-43AF-855E-C1FADCAA0930}" destId="{804B8E02-09B8-42E5-942F-4439B33810D7}" srcOrd="5" destOrd="0" presId="urn:microsoft.com/office/officeart/2005/8/layout/cycle1"/>
    <dgm:cxn modelId="{AEE5E7AF-E8F4-4CD7-80EE-9EA2CEEFD880}" type="presParOf" srcId="{923B8A01-0B24-43AF-855E-C1FADCAA0930}" destId="{D33F8EAC-A9D5-43C2-AF48-A2115D0FED87}" srcOrd="6" destOrd="0" presId="urn:microsoft.com/office/officeart/2005/8/layout/cycle1"/>
    <dgm:cxn modelId="{830BFCA0-E377-4F5C-BFD7-057CE9750025}" type="presParOf" srcId="{923B8A01-0B24-43AF-855E-C1FADCAA0930}" destId="{EAC3AA48-CD49-48FC-800C-2B99ACBC0844}" srcOrd="7" destOrd="0" presId="urn:microsoft.com/office/officeart/2005/8/layout/cycle1"/>
    <dgm:cxn modelId="{FA0413B0-7F1D-484B-9DFF-0B8847265A9F}" type="presParOf" srcId="{923B8A01-0B24-43AF-855E-C1FADCAA0930}" destId="{C39E3186-7DA9-429B-B473-D71396A682CE}" srcOrd="8" destOrd="0" presId="urn:microsoft.com/office/officeart/2005/8/layout/cycle1"/>
    <dgm:cxn modelId="{0E84000D-2AD7-4DBB-9937-ABB194CFC8E4}" type="presParOf" srcId="{923B8A01-0B24-43AF-855E-C1FADCAA0930}" destId="{6D3E6421-DF8A-4F52-8D78-62DA439E9A47}" srcOrd="9" destOrd="0" presId="urn:microsoft.com/office/officeart/2005/8/layout/cycle1"/>
    <dgm:cxn modelId="{F3A471E2-93FA-4A25-BB5A-D4BEBAAC6C91}" type="presParOf" srcId="{923B8A01-0B24-43AF-855E-C1FADCAA0930}" destId="{AB3B93B2-499D-44E8-8649-BF46FFE490B7}" srcOrd="10" destOrd="0" presId="urn:microsoft.com/office/officeart/2005/8/layout/cycle1"/>
    <dgm:cxn modelId="{234618B7-FCCA-4217-ADBA-7E4525EF5D89}" type="presParOf" srcId="{923B8A01-0B24-43AF-855E-C1FADCAA0930}" destId="{777AE35C-9962-451F-8C9A-6D6B1C9B6ED6}" srcOrd="11" destOrd="0" presId="urn:microsoft.com/office/officeart/2005/8/layout/cycle1"/>
    <dgm:cxn modelId="{06DEA7A7-E9FF-44EB-8F35-1EAE10AC6B44}" type="presParOf" srcId="{923B8A01-0B24-43AF-855E-C1FADCAA0930}" destId="{8DB052FA-7D57-42C3-B67E-72EB8BEB2B97}" srcOrd="12" destOrd="0" presId="urn:microsoft.com/office/officeart/2005/8/layout/cycle1"/>
    <dgm:cxn modelId="{8DB5EEE8-AB64-49CA-9889-EBBA4BC0EA5D}" type="presParOf" srcId="{923B8A01-0B24-43AF-855E-C1FADCAA0930}" destId="{7F094A00-BE4F-4AF1-8EE8-F47270BFF2AC}" srcOrd="13" destOrd="0" presId="urn:microsoft.com/office/officeart/2005/8/layout/cycle1"/>
    <dgm:cxn modelId="{5859C01C-56A3-4471-AB07-23D614EA30A6}" type="presParOf" srcId="{923B8A01-0B24-43AF-855E-C1FADCAA0930}" destId="{C9865FE7-EA4A-41D7-B58B-8C5A2F8941C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4FF74-1736-4592-B01F-408F6F9C34C1}">
      <dsp:nvSpPr>
        <dsp:cNvPr id="0" name=""/>
        <dsp:cNvSpPr/>
      </dsp:nvSpPr>
      <dsp:spPr>
        <a:xfrm>
          <a:off x="4736439" y="144014"/>
          <a:ext cx="1060711" cy="1128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1991</a:t>
          </a:r>
          <a:endParaRPr lang="ru-RU" sz="3700" kern="1200"/>
        </a:p>
      </dsp:txBody>
      <dsp:txXfrm>
        <a:off x="4736439" y="144014"/>
        <a:ext cx="1060711" cy="1128967"/>
      </dsp:txXfrm>
    </dsp:sp>
    <dsp:sp modelId="{0ED5ABCE-A2FA-48CA-A7A2-ABD832E23911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21292857"/>
            <a:gd name="adj4" fmla="val 1954393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3737E-A351-4AC8-A389-212FA32809FC}">
      <dsp:nvSpPr>
        <dsp:cNvPr id="0" name=""/>
        <dsp:cNvSpPr/>
      </dsp:nvSpPr>
      <dsp:spPr>
        <a:xfrm>
          <a:off x="5406036" y="2525202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1998</a:t>
          </a:r>
          <a:endParaRPr lang="ru-RU" sz="3700" kern="1200"/>
        </a:p>
      </dsp:txBody>
      <dsp:txXfrm>
        <a:off x="5406036" y="2525202"/>
        <a:ext cx="1336261" cy="1336261"/>
      </dsp:txXfrm>
    </dsp:sp>
    <dsp:sp modelId="{804B8E02-09B8-42E5-942F-4439B33810D7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4014299"/>
            <a:gd name="adj4" fmla="val 2253799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3AA48-CD49-48FC-800C-2B99ACBC0844}">
      <dsp:nvSpPr>
        <dsp:cNvPr id="0" name=""/>
        <dsp:cNvSpPr/>
      </dsp:nvSpPr>
      <dsp:spPr>
        <a:xfrm>
          <a:off x="3292309" y="4060915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2002</a:t>
          </a:r>
          <a:endParaRPr lang="ru-RU" sz="3700" kern="1200"/>
        </a:p>
      </dsp:txBody>
      <dsp:txXfrm>
        <a:off x="3292309" y="4060915"/>
        <a:ext cx="1336261" cy="1336261"/>
      </dsp:txXfrm>
    </dsp:sp>
    <dsp:sp modelId="{C39E3186-7DA9-429B-B473-D71396A682CE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8210194"/>
            <a:gd name="adj4" fmla="val 644969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B93B2-499D-44E8-8649-BF46FFE490B7}">
      <dsp:nvSpPr>
        <dsp:cNvPr id="0" name=""/>
        <dsp:cNvSpPr/>
      </dsp:nvSpPr>
      <dsp:spPr>
        <a:xfrm>
          <a:off x="1178581" y="2525202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2009</a:t>
          </a:r>
          <a:endParaRPr lang="ru-RU" sz="3700" kern="1200"/>
        </a:p>
      </dsp:txBody>
      <dsp:txXfrm>
        <a:off x="1178581" y="2525202"/>
        <a:ext cx="1336261" cy="1336261"/>
      </dsp:txXfrm>
    </dsp:sp>
    <dsp:sp modelId="{777AE35C-9962-451F-8C9A-6D6B1C9B6ED6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12297416"/>
            <a:gd name="adj4" fmla="val 10771135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94A00-BE4F-4AF1-8EE8-F47270BFF2AC}">
      <dsp:nvSpPr>
        <dsp:cNvPr id="0" name=""/>
        <dsp:cNvSpPr/>
      </dsp:nvSpPr>
      <dsp:spPr>
        <a:xfrm>
          <a:off x="1985953" y="40367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2016</a:t>
          </a:r>
          <a:endParaRPr lang="ru-RU" sz="3700" kern="1200"/>
        </a:p>
      </dsp:txBody>
      <dsp:txXfrm>
        <a:off x="1985953" y="40367"/>
        <a:ext cx="1336261" cy="1336261"/>
      </dsp:txXfrm>
    </dsp:sp>
    <dsp:sp modelId="{C9865FE7-EA4A-41D7-B58B-8C5A2F8941C6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17090133"/>
            <a:gd name="adj4" fmla="val 1519870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0.65428</cdr:x>
      <cdr:y>0.36271</cdr:y>
    </cdr:from>
    <cdr:to>
      <cdr:x>0.82914</cdr:x>
      <cdr:y>0.4817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4580558" y="1426853"/>
          <a:ext cx="1224136" cy="468052"/>
        </a:xfrm>
        <a:prstGeom xmlns:a="http://schemas.openxmlformats.org/drawingml/2006/main" prst="line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0.63229</cdr:x>
      <cdr:y>0.81151</cdr:y>
    </cdr:from>
    <cdr:to>
      <cdr:x>0.82187</cdr:x>
      <cdr:y>0.87566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89597" y="3168352"/>
          <a:ext cx="1406105" cy="250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b="1" smtClean="0">
              <a:solidFill>
                <a:schemeClr val="accent1">
                  <a:lumMod val="75000"/>
                </a:schemeClr>
              </a:solidFill>
            </a:rPr>
            <a:t>Старая Москва</a:t>
          </a:r>
          <a:endParaRPr lang="ru-RU" sz="1100" b="1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0.63373</cdr:x>
      <cdr:y>0.64387</cdr:y>
    </cdr:from>
    <cdr:to>
      <cdr:x>0.82331</cdr:x>
      <cdr:y>0.70802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700239" y="2513845"/>
          <a:ext cx="1406105" cy="250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smtClean="0">
              <a:solidFill>
                <a:srgbClr val="0070C0"/>
              </a:solidFill>
            </a:rPr>
            <a:t>Подмосковье</a:t>
          </a:r>
          <a:endParaRPr lang="ru-RU" sz="1100" b="1">
            <a:solidFill>
              <a:srgbClr val="0070C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5F9A23-149B-447E-A83C-0ECC669236BD}" type="datetimeFigureOut">
              <a:rPr lang="ru-RU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650C26-7868-4150-86A5-F8255ECDE1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964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44B026-41CC-440E-8F95-E65BE662E49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25E1-C27B-47C6-9C03-71E676E22E5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36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25E1-C27B-47C6-9C03-71E676E22E5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36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25E1-C27B-47C6-9C03-71E676E22E5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36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25E1-C27B-47C6-9C03-71E676E22E5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36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25E1-C27B-47C6-9C03-71E676E22E5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36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25E1-C27B-47C6-9C03-71E676E22E5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36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25E1-C27B-47C6-9C03-71E676E22E5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36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25E1-C27B-47C6-9C03-71E676E22E5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3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1C1F43-94B2-4326-A65E-C38000423774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EAD69E-878E-4497-BF93-52C2D475FD7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2E79B2-0F91-4759-8B31-6A1167B8BD10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D92D1D-51E8-4BFF-9AD8-AEDF230EF64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31779D-F33C-4051-B116-D27CE4327487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2B7653-2DB9-4AC7-BD2B-55C17EB0383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6E08EA-0050-41A5-A89E-0907983DD4E5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3B5113-63DC-41D2-BD56-D1C51B5B3AF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E79B06-3E0C-431A-A405-1316B3840BD9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6A8FE9-8243-4E64-BA86-3EBF99E5BD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7694B6-D2B7-4C17-A81F-712FBE4E1FCE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9FC4CF-77CC-484A-93A0-7408201F7F5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06E8D1-4949-423D-825A-8C11FB5A081D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3D92FF-782E-452E-B8E0-D7736AA2902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003D13-93AB-4A58-AF02-59D0E694B70E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E9F5CD-5F3C-405F-904C-49C5CB3E141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5C3421-37F2-4B1B-90D1-E5E81A4637A7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BEAD53-22D1-477F-836D-30096E89E3B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E74F42-3589-422A-A6DC-B8409C637907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441A36-F9B1-47F3-BCF2-8481297C70F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F0B239-AB99-48BC-949D-1B106E50E4DE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774CCF-693C-4F88-AAF6-E74D0429E42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CE9ED3B3-5144-4DD9-997E-610FF5003EFB}" type="datetimeFigureOut">
              <a:rPr lang="ru-RU" smtClean="0"/>
              <a:pPr>
                <a:defRPr/>
              </a:pPr>
              <a:t>26.08.2015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85B9467-B606-4FA5-95FA-3DAB52498E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190128" y="-339419"/>
            <a:ext cx="9524257" cy="7536839"/>
          </a:xfrm>
          <a:prstGeom prst="roundRect">
            <a:avLst>
              <a:gd name="adj" fmla="val 859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 flipH="1">
            <a:off x="153988" y="142875"/>
            <a:ext cx="2994025" cy="109537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7F7F7F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smtClean="0">
                <a:solidFill>
                  <a:srgbClr val="403152"/>
                </a:solidFill>
                <a:latin typeface="Calibri" pitchFamily="34" charset="0"/>
              </a:rPr>
              <a:t>август 201</a:t>
            </a:r>
            <a:r>
              <a:rPr lang="en-US" altLang="ru-RU" sz="3600" dirty="0">
                <a:solidFill>
                  <a:srgbClr val="403152"/>
                </a:solidFill>
                <a:latin typeface="Calibri" pitchFamily="34" charset="0"/>
              </a:rPr>
              <a:t>5</a:t>
            </a:r>
            <a:endParaRPr lang="ru-RU" altLang="ru-RU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 flipH="1">
            <a:off x="2195736" y="1885950"/>
            <a:ext cx="6948264" cy="174307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7F7F7F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sz="2800" smtClean="0">
                <a:solidFill>
                  <a:srgbClr val="403152"/>
                </a:solidFill>
                <a:latin typeface="Bookman Old Style" pitchFamily="18" charset="0"/>
              </a:rPr>
              <a:t>«</a:t>
            </a:r>
            <a:r>
              <a:rPr lang="ru-RU" sz="2800"/>
              <a:t>Глобальные и локальные циклы рынка недвижимости/строительства</a:t>
            </a:r>
            <a:r>
              <a:rPr lang="ru-RU" sz="2800" smtClean="0">
                <a:solidFill>
                  <a:srgbClr val="403152"/>
                </a:solidFill>
                <a:latin typeface="Bookman Old Style" pitchFamily="18" charset="0"/>
              </a:rPr>
              <a:t>»</a:t>
            </a:r>
            <a:endParaRPr lang="ru-RU" altLang="ru-RU" sz="2800" dirty="0">
              <a:solidFill>
                <a:srgbClr val="403152"/>
              </a:solidFill>
              <a:latin typeface="Bookman Old Style" pitchFamily="18" charset="0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 flipH="1">
            <a:off x="96838" y="4514850"/>
            <a:ext cx="5160962" cy="134302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1600" b="1" dirty="0"/>
              <a:t>к.ф.-м.н. </a:t>
            </a:r>
            <a:r>
              <a:rPr lang="ru-RU" sz="1600" b="1" i="1" dirty="0"/>
              <a:t>Юрий Кочетков</a:t>
            </a:r>
            <a:r>
              <a:rPr lang="ru-RU" sz="1600" b="1" dirty="0"/>
              <a:t>, </a:t>
            </a:r>
            <a:endParaRPr lang="ru-RU" sz="1600" b="1" dirty="0" smtClean="0"/>
          </a:p>
          <a:p>
            <a:pPr algn="just" eaLnBrk="1" hangingPunct="1"/>
            <a:r>
              <a:rPr lang="ru-RU" sz="1600" b="1" dirty="0" smtClean="0"/>
              <a:t>начальник </a:t>
            </a:r>
            <a:r>
              <a:rPr lang="ru-RU" sz="1600" b="1" dirty="0"/>
              <a:t>отдела маркетинга «ИСК ФОРТ»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 rot="16200000">
            <a:off x="-378663" y="3313605"/>
            <a:ext cx="3553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smtClean="0"/>
              <a:t>Индекс цен, стр.активность и пр.</a:t>
            </a:r>
            <a:endParaRPr lang="ru-RU" sz="1600" b="1"/>
          </a:p>
        </p:txBody>
      </p:sp>
      <p:sp>
        <p:nvSpPr>
          <p:cNvPr id="21" name="TextBox 20"/>
          <p:cNvSpPr txBox="1"/>
          <p:nvPr/>
        </p:nvSpPr>
        <p:spPr>
          <a:xfrm>
            <a:off x="7913960" y="5404574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</a:t>
            </a:r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1680309" y="1372126"/>
            <a:ext cx="6696744" cy="4032448"/>
            <a:chOff x="1187624" y="1556792"/>
            <a:chExt cx="6696744" cy="4032448"/>
          </a:xfrm>
        </p:grpSpPr>
        <p:cxnSp>
          <p:nvCxnSpPr>
            <p:cNvPr id="8" name="Прямая со стрелкой 7"/>
            <p:cNvCxnSpPr/>
            <p:nvPr/>
          </p:nvCxnSpPr>
          <p:spPr>
            <a:xfrm flipV="1">
              <a:off x="1187624" y="1556792"/>
              <a:ext cx="0" cy="40324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187624" y="5589240"/>
              <a:ext cx="669674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олилиния 11"/>
            <p:cNvSpPr/>
            <p:nvPr/>
          </p:nvSpPr>
          <p:spPr>
            <a:xfrm>
              <a:off x="1680309" y="2348880"/>
              <a:ext cx="5298830" cy="2637335"/>
            </a:xfrm>
            <a:custGeom>
              <a:avLst/>
              <a:gdLst>
                <a:gd name="connsiteX0" fmla="*/ 0 w 5142523"/>
                <a:gd name="connsiteY0" fmla="*/ 1720182 h 1720182"/>
                <a:gd name="connsiteX1" fmla="*/ 672123 w 5142523"/>
                <a:gd name="connsiteY1" fmla="*/ 1595136 h 1720182"/>
                <a:gd name="connsiteX2" fmla="*/ 1141046 w 5142523"/>
                <a:gd name="connsiteY2" fmla="*/ 1446644 h 1720182"/>
                <a:gd name="connsiteX3" fmla="*/ 1649046 w 5142523"/>
                <a:gd name="connsiteY3" fmla="*/ 1188736 h 1720182"/>
                <a:gd name="connsiteX4" fmla="*/ 1922584 w 5142523"/>
                <a:gd name="connsiteY4" fmla="*/ 977721 h 1720182"/>
                <a:gd name="connsiteX5" fmla="*/ 2063261 w 5142523"/>
                <a:gd name="connsiteY5" fmla="*/ 868305 h 1720182"/>
                <a:gd name="connsiteX6" fmla="*/ 2125784 w 5142523"/>
                <a:gd name="connsiteY6" fmla="*/ 946459 h 1720182"/>
                <a:gd name="connsiteX7" fmla="*/ 2196123 w 5142523"/>
                <a:gd name="connsiteY7" fmla="*/ 915198 h 1720182"/>
                <a:gd name="connsiteX8" fmla="*/ 2266461 w 5142523"/>
                <a:gd name="connsiteY8" fmla="*/ 1008982 h 1720182"/>
                <a:gd name="connsiteX9" fmla="*/ 2313354 w 5142523"/>
                <a:gd name="connsiteY9" fmla="*/ 1008982 h 1720182"/>
                <a:gd name="connsiteX10" fmla="*/ 2368061 w 5142523"/>
                <a:gd name="connsiteY10" fmla="*/ 1149659 h 1720182"/>
                <a:gd name="connsiteX11" fmla="*/ 2727569 w 5142523"/>
                <a:gd name="connsiteY11" fmla="*/ 1087136 h 1720182"/>
                <a:gd name="connsiteX12" fmla="*/ 3438769 w 5142523"/>
                <a:gd name="connsiteY12" fmla="*/ 758890 h 1720182"/>
                <a:gd name="connsiteX13" fmla="*/ 4009292 w 5142523"/>
                <a:gd name="connsiteY13" fmla="*/ 329044 h 1720182"/>
                <a:gd name="connsiteX14" fmla="*/ 4243754 w 5142523"/>
                <a:gd name="connsiteY14" fmla="*/ 798 h 1720182"/>
                <a:gd name="connsiteX15" fmla="*/ 4415692 w 5142523"/>
                <a:gd name="connsiteY15" fmla="*/ 422829 h 1720182"/>
                <a:gd name="connsiteX16" fmla="*/ 4603261 w 5142523"/>
                <a:gd name="connsiteY16" fmla="*/ 821413 h 1720182"/>
                <a:gd name="connsiteX17" fmla="*/ 4829907 w 5142523"/>
                <a:gd name="connsiteY17" fmla="*/ 930829 h 1720182"/>
                <a:gd name="connsiteX18" fmla="*/ 5142523 w 5142523"/>
                <a:gd name="connsiteY18" fmla="*/ 977721 h 1720182"/>
                <a:gd name="connsiteX0" fmla="*/ 0 w 5236307"/>
                <a:gd name="connsiteY0" fmla="*/ 1720182 h 1720182"/>
                <a:gd name="connsiteX1" fmla="*/ 672123 w 5236307"/>
                <a:gd name="connsiteY1" fmla="*/ 1595136 h 1720182"/>
                <a:gd name="connsiteX2" fmla="*/ 1141046 w 5236307"/>
                <a:gd name="connsiteY2" fmla="*/ 1446644 h 1720182"/>
                <a:gd name="connsiteX3" fmla="*/ 1649046 w 5236307"/>
                <a:gd name="connsiteY3" fmla="*/ 1188736 h 1720182"/>
                <a:gd name="connsiteX4" fmla="*/ 1922584 w 5236307"/>
                <a:gd name="connsiteY4" fmla="*/ 977721 h 1720182"/>
                <a:gd name="connsiteX5" fmla="*/ 2063261 w 5236307"/>
                <a:gd name="connsiteY5" fmla="*/ 868305 h 1720182"/>
                <a:gd name="connsiteX6" fmla="*/ 2125784 w 5236307"/>
                <a:gd name="connsiteY6" fmla="*/ 946459 h 1720182"/>
                <a:gd name="connsiteX7" fmla="*/ 2196123 w 5236307"/>
                <a:gd name="connsiteY7" fmla="*/ 915198 h 1720182"/>
                <a:gd name="connsiteX8" fmla="*/ 2266461 w 5236307"/>
                <a:gd name="connsiteY8" fmla="*/ 1008982 h 1720182"/>
                <a:gd name="connsiteX9" fmla="*/ 2313354 w 5236307"/>
                <a:gd name="connsiteY9" fmla="*/ 1008982 h 1720182"/>
                <a:gd name="connsiteX10" fmla="*/ 2368061 w 5236307"/>
                <a:gd name="connsiteY10" fmla="*/ 1149659 h 1720182"/>
                <a:gd name="connsiteX11" fmla="*/ 2727569 w 5236307"/>
                <a:gd name="connsiteY11" fmla="*/ 1087136 h 1720182"/>
                <a:gd name="connsiteX12" fmla="*/ 3438769 w 5236307"/>
                <a:gd name="connsiteY12" fmla="*/ 758890 h 1720182"/>
                <a:gd name="connsiteX13" fmla="*/ 4009292 w 5236307"/>
                <a:gd name="connsiteY13" fmla="*/ 329044 h 1720182"/>
                <a:gd name="connsiteX14" fmla="*/ 4243754 w 5236307"/>
                <a:gd name="connsiteY14" fmla="*/ 798 h 1720182"/>
                <a:gd name="connsiteX15" fmla="*/ 4415692 w 5236307"/>
                <a:gd name="connsiteY15" fmla="*/ 422829 h 1720182"/>
                <a:gd name="connsiteX16" fmla="*/ 4603261 w 5236307"/>
                <a:gd name="connsiteY16" fmla="*/ 821413 h 1720182"/>
                <a:gd name="connsiteX17" fmla="*/ 4829907 w 5236307"/>
                <a:gd name="connsiteY17" fmla="*/ 930829 h 1720182"/>
                <a:gd name="connsiteX18" fmla="*/ 5236307 w 5236307"/>
                <a:gd name="connsiteY18" fmla="*/ 931843 h 1720182"/>
                <a:gd name="connsiteX0" fmla="*/ 0 w 5298830"/>
                <a:gd name="connsiteY0" fmla="*/ 1720182 h 1720182"/>
                <a:gd name="connsiteX1" fmla="*/ 672123 w 5298830"/>
                <a:gd name="connsiteY1" fmla="*/ 1595136 h 1720182"/>
                <a:gd name="connsiteX2" fmla="*/ 1141046 w 5298830"/>
                <a:gd name="connsiteY2" fmla="*/ 1446644 h 1720182"/>
                <a:gd name="connsiteX3" fmla="*/ 1649046 w 5298830"/>
                <a:gd name="connsiteY3" fmla="*/ 1188736 h 1720182"/>
                <a:gd name="connsiteX4" fmla="*/ 1922584 w 5298830"/>
                <a:gd name="connsiteY4" fmla="*/ 977721 h 1720182"/>
                <a:gd name="connsiteX5" fmla="*/ 2063261 w 5298830"/>
                <a:gd name="connsiteY5" fmla="*/ 868305 h 1720182"/>
                <a:gd name="connsiteX6" fmla="*/ 2125784 w 5298830"/>
                <a:gd name="connsiteY6" fmla="*/ 946459 h 1720182"/>
                <a:gd name="connsiteX7" fmla="*/ 2196123 w 5298830"/>
                <a:gd name="connsiteY7" fmla="*/ 915198 h 1720182"/>
                <a:gd name="connsiteX8" fmla="*/ 2266461 w 5298830"/>
                <a:gd name="connsiteY8" fmla="*/ 1008982 h 1720182"/>
                <a:gd name="connsiteX9" fmla="*/ 2313354 w 5298830"/>
                <a:gd name="connsiteY9" fmla="*/ 1008982 h 1720182"/>
                <a:gd name="connsiteX10" fmla="*/ 2368061 w 5298830"/>
                <a:gd name="connsiteY10" fmla="*/ 1149659 h 1720182"/>
                <a:gd name="connsiteX11" fmla="*/ 2727569 w 5298830"/>
                <a:gd name="connsiteY11" fmla="*/ 1087136 h 1720182"/>
                <a:gd name="connsiteX12" fmla="*/ 3438769 w 5298830"/>
                <a:gd name="connsiteY12" fmla="*/ 758890 h 1720182"/>
                <a:gd name="connsiteX13" fmla="*/ 4009292 w 5298830"/>
                <a:gd name="connsiteY13" fmla="*/ 329044 h 1720182"/>
                <a:gd name="connsiteX14" fmla="*/ 4243754 w 5298830"/>
                <a:gd name="connsiteY14" fmla="*/ 798 h 1720182"/>
                <a:gd name="connsiteX15" fmla="*/ 4415692 w 5298830"/>
                <a:gd name="connsiteY15" fmla="*/ 422829 h 1720182"/>
                <a:gd name="connsiteX16" fmla="*/ 4603261 w 5298830"/>
                <a:gd name="connsiteY16" fmla="*/ 821413 h 1720182"/>
                <a:gd name="connsiteX17" fmla="*/ 4829907 w 5298830"/>
                <a:gd name="connsiteY17" fmla="*/ 930829 h 1720182"/>
                <a:gd name="connsiteX18" fmla="*/ 5298830 w 5298830"/>
                <a:gd name="connsiteY18" fmla="*/ 875771 h 172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298830" h="1720182">
                  <a:moveTo>
                    <a:pt x="0" y="1720182"/>
                  </a:moveTo>
                  <a:cubicBezTo>
                    <a:pt x="240974" y="1680454"/>
                    <a:pt x="481949" y="1640726"/>
                    <a:pt x="672123" y="1595136"/>
                  </a:cubicBezTo>
                  <a:cubicBezTo>
                    <a:pt x="862297" y="1549546"/>
                    <a:pt x="978226" y="1514377"/>
                    <a:pt x="1141046" y="1446644"/>
                  </a:cubicBezTo>
                  <a:cubicBezTo>
                    <a:pt x="1303866" y="1378911"/>
                    <a:pt x="1518790" y="1266890"/>
                    <a:pt x="1649046" y="1188736"/>
                  </a:cubicBezTo>
                  <a:cubicBezTo>
                    <a:pt x="1779302" y="1110582"/>
                    <a:pt x="1922584" y="977721"/>
                    <a:pt x="1922584" y="977721"/>
                  </a:cubicBezTo>
                  <a:cubicBezTo>
                    <a:pt x="1991620" y="924316"/>
                    <a:pt x="2029394" y="873515"/>
                    <a:pt x="2063261" y="868305"/>
                  </a:cubicBezTo>
                  <a:cubicBezTo>
                    <a:pt x="2097128" y="863095"/>
                    <a:pt x="2103640" y="938644"/>
                    <a:pt x="2125784" y="946459"/>
                  </a:cubicBezTo>
                  <a:cubicBezTo>
                    <a:pt x="2147928" y="954274"/>
                    <a:pt x="2172677" y="904778"/>
                    <a:pt x="2196123" y="915198"/>
                  </a:cubicBezTo>
                  <a:cubicBezTo>
                    <a:pt x="2219569" y="925618"/>
                    <a:pt x="2246923" y="993351"/>
                    <a:pt x="2266461" y="1008982"/>
                  </a:cubicBezTo>
                  <a:cubicBezTo>
                    <a:pt x="2285999" y="1024613"/>
                    <a:pt x="2296421" y="985536"/>
                    <a:pt x="2313354" y="1008982"/>
                  </a:cubicBezTo>
                  <a:cubicBezTo>
                    <a:pt x="2330287" y="1032428"/>
                    <a:pt x="2299025" y="1136633"/>
                    <a:pt x="2368061" y="1149659"/>
                  </a:cubicBezTo>
                  <a:cubicBezTo>
                    <a:pt x="2437097" y="1162685"/>
                    <a:pt x="2549118" y="1152264"/>
                    <a:pt x="2727569" y="1087136"/>
                  </a:cubicBezTo>
                  <a:cubicBezTo>
                    <a:pt x="2906020" y="1022008"/>
                    <a:pt x="3225149" y="885239"/>
                    <a:pt x="3438769" y="758890"/>
                  </a:cubicBezTo>
                  <a:cubicBezTo>
                    <a:pt x="3652389" y="632541"/>
                    <a:pt x="3875128" y="455393"/>
                    <a:pt x="4009292" y="329044"/>
                  </a:cubicBezTo>
                  <a:cubicBezTo>
                    <a:pt x="4143456" y="202695"/>
                    <a:pt x="4176021" y="-14833"/>
                    <a:pt x="4243754" y="798"/>
                  </a:cubicBezTo>
                  <a:cubicBezTo>
                    <a:pt x="4311487" y="16429"/>
                    <a:pt x="4355774" y="286060"/>
                    <a:pt x="4415692" y="422829"/>
                  </a:cubicBezTo>
                  <a:cubicBezTo>
                    <a:pt x="4475610" y="559598"/>
                    <a:pt x="4534225" y="736746"/>
                    <a:pt x="4603261" y="821413"/>
                  </a:cubicBezTo>
                  <a:cubicBezTo>
                    <a:pt x="4672297" y="906080"/>
                    <a:pt x="4713979" y="921769"/>
                    <a:pt x="4829907" y="930829"/>
                  </a:cubicBezTo>
                  <a:cubicBezTo>
                    <a:pt x="4945835" y="939889"/>
                    <a:pt x="5187460" y="865350"/>
                    <a:pt x="5298830" y="87577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680309" y="5229200"/>
              <a:ext cx="2099603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3779912" y="5229200"/>
              <a:ext cx="2099603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5879515" y="5229200"/>
              <a:ext cx="1212765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148064" y="1979548"/>
              <a:ext cx="1576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Winner’s curse</a:t>
              </a:r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40404" y="3204041"/>
              <a:ext cx="2101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Mid-cycle slowdown</a:t>
              </a:r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483768" y="4863382"/>
              <a:ext cx="6131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7 </a:t>
              </a:r>
              <a:r>
                <a:rPr lang="ru-RU" sz="1400" smtClean="0"/>
                <a:t>лет</a:t>
              </a:r>
              <a:endParaRPr lang="ru-RU" sz="14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55508" y="4863382"/>
              <a:ext cx="6131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7 </a:t>
              </a:r>
              <a:r>
                <a:rPr lang="ru-RU" sz="1400" smtClean="0"/>
                <a:t>лет</a:t>
              </a:r>
              <a:endParaRPr lang="ru-RU" sz="14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61935" y="4869896"/>
              <a:ext cx="6131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4 </a:t>
              </a:r>
              <a:r>
                <a:rPr lang="ru-RU" sz="1400" smtClean="0"/>
                <a:t>лет</a:t>
              </a:r>
              <a:endParaRPr lang="ru-RU" sz="1400"/>
            </a:p>
          </p:txBody>
        </p:sp>
      </p:grpSp>
      <p:sp>
        <p:nvSpPr>
          <p:cNvPr id="26" name="Заголовок 1"/>
          <p:cNvSpPr txBox="1">
            <a:spLocks/>
          </p:cNvSpPr>
          <p:nvPr/>
        </p:nvSpPr>
        <p:spPr>
          <a:xfrm>
            <a:off x="1384189" y="330225"/>
            <a:ext cx="7498080" cy="724942"/>
          </a:xfrm>
          <a:prstGeom prst="rect">
            <a:avLst/>
          </a:prstGeom>
        </p:spPr>
        <p:txBody>
          <a:bodyPr anchor="b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18-</a:t>
            </a:r>
            <a:r>
              <a:rPr lang="ru-RU" smtClean="0"/>
              <a:t>летний цикл</a:t>
            </a:r>
            <a:r>
              <a:rPr lang="en-US" smtClean="0"/>
              <a:t> (</a:t>
            </a:r>
            <a:r>
              <a:rPr lang="ru-RU" smtClean="0"/>
              <a:t>Андерсон и др</a:t>
            </a:r>
            <a:r>
              <a:rPr lang="en-US" smtClean="0"/>
              <a:t>.)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9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223120" y="1268760"/>
            <a:ext cx="7920880" cy="5400600"/>
            <a:chOff x="971600" y="620688"/>
            <a:chExt cx="7920880" cy="5400600"/>
          </a:xfrm>
        </p:grpSpPr>
        <p:graphicFrame>
          <p:nvGraphicFramePr>
            <p:cNvPr id="4" name="Схема 3"/>
            <p:cNvGraphicFramePr/>
            <p:nvPr>
              <p:extLst>
                <p:ext uri="{D42A27DB-BD31-4B8C-83A1-F6EECF244321}">
                  <p14:modId xmlns:p14="http://schemas.microsoft.com/office/powerpoint/2010/main" val="630777505"/>
                </p:ext>
              </p:extLst>
            </p:nvPr>
          </p:nvGraphicFramePr>
          <p:xfrm>
            <a:off x="971600" y="620688"/>
            <a:ext cx="7920880" cy="5400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Скругленный прямоугольник 4"/>
            <p:cNvSpPr/>
            <p:nvPr/>
          </p:nvSpPr>
          <p:spPr>
            <a:xfrm>
              <a:off x="5400092" y="1680632"/>
              <a:ext cx="1296144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ГКЧП</a:t>
              </a:r>
              <a:endParaRPr lang="ru-RU" sz="1400" b="1">
                <a:solidFill>
                  <a:srgbClr val="C00000"/>
                </a:solidFill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508104" y="3717032"/>
              <a:ext cx="1080120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Дефолт</a:t>
              </a:r>
              <a:endParaRPr lang="ru-RU" sz="1400" b="1">
                <a:solidFill>
                  <a:srgbClr val="C00000"/>
                </a:solidFill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347864" y="3717032"/>
              <a:ext cx="1152128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Кризис</a:t>
              </a:r>
              <a:r>
                <a:rPr lang="en-US" sz="1400" smtClean="0">
                  <a:solidFill>
                    <a:srgbClr val="C00000"/>
                  </a:solidFill>
                </a:rPr>
                <a:t>-08</a:t>
              </a:r>
              <a:endParaRPr lang="ru-RU" sz="1400">
                <a:solidFill>
                  <a:srgbClr val="C00000"/>
                </a:solidFill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347864" y="1680632"/>
              <a:ext cx="1152128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Кризис-?</a:t>
              </a:r>
              <a:endParaRPr lang="ru-RU" sz="1400" b="1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96236" y="2348880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47694" y="4653136"/>
              <a:ext cx="842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4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года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75856" y="4725144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4230" y="2501280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99992" y="764704"/>
              <a:ext cx="842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4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года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476134" y="116632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mtClean="0"/>
              <a:t>Кризисы в экономике РФ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21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400212"/>
              </p:ext>
            </p:extLst>
          </p:nvPr>
        </p:nvGraphicFramePr>
        <p:xfrm>
          <a:off x="1331640" y="1772816"/>
          <a:ext cx="7416824" cy="3904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олилиния 12"/>
          <p:cNvSpPr/>
          <p:nvPr/>
        </p:nvSpPr>
        <p:spPr>
          <a:xfrm>
            <a:off x="6021238" y="2475781"/>
            <a:ext cx="1406105" cy="331140"/>
          </a:xfrm>
          <a:custGeom>
            <a:avLst/>
            <a:gdLst>
              <a:gd name="connsiteX0" fmla="*/ 0 w 1380226"/>
              <a:gd name="connsiteY0" fmla="*/ 36453 h 208351"/>
              <a:gd name="connsiteX1" fmla="*/ 224287 w 1380226"/>
              <a:gd name="connsiteY1" fmla="*/ 1947 h 208351"/>
              <a:gd name="connsiteX2" fmla="*/ 431320 w 1380226"/>
              <a:gd name="connsiteY2" fmla="*/ 88211 h 208351"/>
              <a:gd name="connsiteX3" fmla="*/ 655607 w 1380226"/>
              <a:gd name="connsiteY3" fmla="*/ 191728 h 208351"/>
              <a:gd name="connsiteX4" fmla="*/ 914400 w 1380226"/>
              <a:gd name="connsiteY4" fmla="*/ 200354 h 208351"/>
              <a:gd name="connsiteX5" fmla="*/ 1173192 w 1380226"/>
              <a:gd name="connsiteY5" fmla="*/ 200354 h 208351"/>
              <a:gd name="connsiteX6" fmla="*/ 1380226 w 1380226"/>
              <a:gd name="connsiteY6" fmla="*/ 96838 h 208351"/>
              <a:gd name="connsiteX0" fmla="*/ 0 w 1380226"/>
              <a:gd name="connsiteY0" fmla="*/ 3310 h 175208"/>
              <a:gd name="connsiteX1" fmla="*/ 224287 w 1380226"/>
              <a:gd name="connsiteY1" fmla="*/ 80948 h 175208"/>
              <a:gd name="connsiteX2" fmla="*/ 431320 w 1380226"/>
              <a:gd name="connsiteY2" fmla="*/ 55068 h 175208"/>
              <a:gd name="connsiteX3" fmla="*/ 655607 w 1380226"/>
              <a:gd name="connsiteY3" fmla="*/ 158585 h 175208"/>
              <a:gd name="connsiteX4" fmla="*/ 914400 w 1380226"/>
              <a:gd name="connsiteY4" fmla="*/ 167211 h 175208"/>
              <a:gd name="connsiteX5" fmla="*/ 1173192 w 1380226"/>
              <a:gd name="connsiteY5" fmla="*/ 167211 h 175208"/>
              <a:gd name="connsiteX6" fmla="*/ 1380226 w 1380226"/>
              <a:gd name="connsiteY6" fmla="*/ 63695 h 175208"/>
              <a:gd name="connsiteX0" fmla="*/ 0 w 1380226"/>
              <a:gd name="connsiteY0" fmla="*/ 4039 h 179903"/>
              <a:gd name="connsiteX1" fmla="*/ 224287 w 1380226"/>
              <a:gd name="connsiteY1" fmla="*/ 81677 h 179903"/>
              <a:gd name="connsiteX2" fmla="*/ 448573 w 1380226"/>
              <a:gd name="connsiteY2" fmla="*/ 176566 h 179903"/>
              <a:gd name="connsiteX3" fmla="*/ 655607 w 1380226"/>
              <a:gd name="connsiteY3" fmla="*/ 159314 h 179903"/>
              <a:gd name="connsiteX4" fmla="*/ 914400 w 1380226"/>
              <a:gd name="connsiteY4" fmla="*/ 167940 h 179903"/>
              <a:gd name="connsiteX5" fmla="*/ 1173192 w 1380226"/>
              <a:gd name="connsiteY5" fmla="*/ 167940 h 179903"/>
              <a:gd name="connsiteX6" fmla="*/ 1380226 w 1380226"/>
              <a:gd name="connsiteY6" fmla="*/ 64424 h 179903"/>
              <a:gd name="connsiteX0" fmla="*/ 0 w 1380226"/>
              <a:gd name="connsiteY0" fmla="*/ 4039 h 179903"/>
              <a:gd name="connsiteX1" fmla="*/ 224287 w 1380226"/>
              <a:gd name="connsiteY1" fmla="*/ 81677 h 179903"/>
              <a:gd name="connsiteX2" fmla="*/ 448573 w 1380226"/>
              <a:gd name="connsiteY2" fmla="*/ 176566 h 179903"/>
              <a:gd name="connsiteX3" fmla="*/ 655607 w 1380226"/>
              <a:gd name="connsiteY3" fmla="*/ 159314 h 179903"/>
              <a:gd name="connsiteX4" fmla="*/ 914400 w 1380226"/>
              <a:gd name="connsiteY4" fmla="*/ 167940 h 179903"/>
              <a:gd name="connsiteX5" fmla="*/ 1173192 w 1380226"/>
              <a:gd name="connsiteY5" fmla="*/ 55797 h 179903"/>
              <a:gd name="connsiteX6" fmla="*/ 1380226 w 1380226"/>
              <a:gd name="connsiteY6" fmla="*/ 64424 h 179903"/>
              <a:gd name="connsiteX0" fmla="*/ 0 w 1406105"/>
              <a:gd name="connsiteY0" fmla="*/ 155276 h 331140"/>
              <a:gd name="connsiteX1" fmla="*/ 224287 w 1406105"/>
              <a:gd name="connsiteY1" fmla="*/ 232914 h 331140"/>
              <a:gd name="connsiteX2" fmla="*/ 448573 w 1406105"/>
              <a:gd name="connsiteY2" fmla="*/ 327803 h 331140"/>
              <a:gd name="connsiteX3" fmla="*/ 655607 w 1406105"/>
              <a:gd name="connsiteY3" fmla="*/ 310551 h 331140"/>
              <a:gd name="connsiteX4" fmla="*/ 914400 w 1406105"/>
              <a:gd name="connsiteY4" fmla="*/ 319177 h 331140"/>
              <a:gd name="connsiteX5" fmla="*/ 1173192 w 1406105"/>
              <a:gd name="connsiteY5" fmla="*/ 207034 h 331140"/>
              <a:gd name="connsiteX6" fmla="*/ 1406105 w 1406105"/>
              <a:gd name="connsiteY6" fmla="*/ 0 h 331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6105" h="331140">
                <a:moveTo>
                  <a:pt x="0" y="155276"/>
                </a:moveTo>
                <a:cubicBezTo>
                  <a:pt x="76200" y="133710"/>
                  <a:pt x="149525" y="204160"/>
                  <a:pt x="224287" y="232914"/>
                </a:cubicBezTo>
                <a:cubicBezTo>
                  <a:pt x="299049" y="261668"/>
                  <a:pt x="376686" y="314864"/>
                  <a:pt x="448573" y="327803"/>
                </a:cubicBezTo>
                <a:cubicBezTo>
                  <a:pt x="520460" y="340742"/>
                  <a:pt x="577969" y="311989"/>
                  <a:pt x="655607" y="310551"/>
                </a:cubicBezTo>
                <a:cubicBezTo>
                  <a:pt x="733245" y="309113"/>
                  <a:pt x="828136" y="336430"/>
                  <a:pt x="914400" y="319177"/>
                </a:cubicBezTo>
                <a:cubicBezTo>
                  <a:pt x="1000664" y="301924"/>
                  <a:pt x="1091241" y="260230"/>
                  <a:pt x="1173192" y="207034"/>
                </a:cubicBezTo>
                <a:cubicBezTo>
                  <a:pt x="1255143" y="153838"/>
                  <a:pt x="1367286" y="18690"/>
                  <a:pt x="1406105" y="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2771800" y="3929591"/>
            <a:ext cx="1665262" cy="34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37062" y="3929591"/>
            <a:ext cx="15841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47864" y="3563724"/>
            <a:ext cx="738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</a:rPr>
              <a:t>7 </a:t>
            </a:r>
            <a:r>
              <a:rPr lang="ru-RU" smtClean="0">
                <a:solidFill>
                  <a:srgbClr val="FFC000"/>
                </a:solidFill>
              </a:rPr>
              <a:t>лет</a:t>
            </a:r>
            <a:endParaRPr lang="ru-RU">
              <a:solidFill>
                <a:srgbClr val="FFC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4899" y="3570407"/>
            <a:ext cx="738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</a:rPr>
              <a:t>7 </a:t>
            </a:r>
            <a:r>
              <a:rPr lang="ru-RU" smtClean="0">
                <a:solidFill>
                  <a:srgbClr val="FFC000"/>
                </a:solidFill>
              </a:rPr>
              <a:t>лет</a:t>
            </a:r>
            <a:endParaRPr lang="ru-RU">
              <a:solidFill>
                <a:srgbClr val="FFC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55011" y="3296311"/>
            <a:ext cx="7409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/>
              <a:t>Prognosis</a:t>
            </a:r>
            <a:endParaRPr lang="ru-RU" sz="110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635816" y="3431907"/>
            <a:ext cx="14325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*</a:t>
            </a:r>
            <a:r>
              <a:rPr lang="en-US" sz="1200" b="1" smtClean="0"/>
              <a:t>1000 </a:t>
            </a:r>
            <a:r>
              <a:rPr lang="ru-RU" sz="1200" b="1" smtClean="0"/>
              <a:t>кв.м. в год</a:t>
            </a:r>
            <a:endParaRPr lang="ru-RU" sz="1200" b="1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548945" y="620688"/>
            <a:ext cx="8208912" cy="724942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2800" smtClean="0"/>
              <a:t>Глобальные циклы строительства жилья мос.региона</a:t>
            </a:r>
            <a:endParaRPr lang="ru-RU" sz="280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12</a:t>
            </a:fld>
            <a:endParaRPr lang="ru-RU"/>
          </a:p>
        </p:txBody>
      </p:sp>
      <p:sp>
        <p:nvSpPr>
          <p:cNvPr id="12" name="TextBox 1"/>
          <p:cNvSpPr txBox="1"/>
          <p:nvPr/>
        </p:nvSpPr>
        <p:spPr>
          <a:xfrm>
            <a:off x="6021238" y="2806921"/>
            <a:ext cx="1406105" cy="25047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Новая Москва</a:t>
            </a:r>
            <a:endParaRPr lang="ru-RU" sz="11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739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7920879" cy="53285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384189" y="330225"/>
            <a:ext cx="7498080" cy="724942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mtClean="0"/>
              <a:t>Глобальные и короткие циклы МРН</a:t>
            </a: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981503" y="6093296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/>
              <a:t>monthes</a:t>
            </a:r>
            <a:endParaRPr lang="ru-RU" sz="14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44824"/>
            <a:ext cx="3316483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759826" y="1844824"/>
            <a:ext cx="1803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Winner’s curse - 2008</a:t>
            </a:r>
            <a:endParaRPr lang="ru-RU" sz="1400"/>
          </a:p>
        </p:txBody>
      </p:sp>
      <p:sp>
        <p:nvSpPr>
          <p:cNvPr id="9" name="TextBox 8"/>
          <p:cNvSpPr txBox="1"/>
          <p:nvPr/>
        </p:nvSpPr>
        <p:spPr>
          <a:xfrm>
            <a:off x="6770523" y="5229200"/>
            <a:ext cx="1358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T ~ 27 monthes</a:t>
            </a:r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116484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smtClean="0"/>
              <a:t>Суперпозиции циклов</a:t>
            </a:r>
            <a:endParaRPr lang="ru-RU" sz="40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60937"/>
              </p:ext>
            </p:extLst>
          </p:nvPr>
        </p:nvGraphicFramePr>
        <p:xfrm>
          <a:off x="1115618" y="2132856"/>
          <a:ext cx="7776860" cy="3955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2"/>
                <a:gridCol w="1555372"/>
                <a:gridCol w="1555372"/>
                <a:gridCol w="1555372"/>
                <a:gridCol w="1555372"/>
              </a:tblGrid>
              <a:tr h="9730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Короткие циклы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Цикл кризисов экономики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Субцикл ремиссии экономики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Девелоперский</a:t>
                      </a:r>
                      <a:r>
                        <a:rPr lang="ru-RU" baseline="0" smtClean="0"/>
                        <a:t> цикл</a:t>
                      </a:r>
                      <a:endParaRPr lang="ru-RU"/>
                    </a:p>
                  </a:txBody>
                  <a:tcPr/>
                </a:tc>
              </a:tr>
              <a:tr h="681109">
                <a:tc>
                  <a:txBody>
                    <a:bodyPr/>
                    <a:lstStyle/>
                    <a:p>
                      <a:r>
                        <a:rPr lang="ru-RU" smtClean="0"/>
                        <a:t>Период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Т = 2,3 года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Т = 7 лет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/>
                        <a:t>Т = 4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Т = 7 лет</a:t>
                      </a:r>
                      <a:endParaRPr lang="ru-RU"/>
                    </a:p>
                  </a:txBody>
                  <a:tcPr/>
                </a:tc>
              </a:tr>
              <a:tr h="973012">
                <a:tc>
                  <a:txBody>
                    <a:bodyPr/>
                    <a:lstStyle/>
                    <a:p>
                      <a:r>
                        <a:rPr lang="ru-RU" smtClean="0"/>
                        <a:t>Источник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Обратная связь МРН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Глобальная мировая экономика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Локальная экономика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Рынок земли/проектов</a:t>
                      </a:r>
                      <a:endParaRPr lang="ru-RU"/>
                    </a:p>
                  </a:txBody>
                  <a:tcPr/>
                </a:tc>
              </a:tr>
              <a:tr h="664264">
                <a:tc>
                  <a:txBody>
                    <a:bodyPr/>
                    <a:lstStyle/>
                    <a:p>
                      <a:r>
                        <a:rPr lang="ru-RU" smtClean="0"/>
                        <a:t>2015/2016 гг.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-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+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-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+</a:t>
                      </a:r>
                      <a:endParaRPr lang="ru-RU"/>
                    </a:p>
                  </a:txBody>
                  <a:tcPr/>
                </a:tc>
              </a:tr>
              <a:tr h="664264">
                <a:tc>
                  <a:txBody>
                    <a:bodyPr/>
                    <a:lstStyle/>
                    <a:p>
                      <a:r>
                        <a:rPr lang="ru-RU" smtClean="0"/>
                        <a:t>2008/2009 гг.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+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+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-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+</a:t>
                      </a:r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838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Спрогнозируем 2016 год?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Дата прогноза: </a:t>
            </a:r>
            <a:endParaRPr lang="ru-RU" sz="2000" smtClean="0"/>
          </a:p>
          <a:p>
            <a:pPr lvl="1"/>
            <a:r>
              <a:rPr lang="ru-RU" sz="1600"/>
              <a:t>август 2015г</a:t>
            </a:r>
            <a:r>
              <a:rPr lang="ru-RU" sz="1600" smtClean="0"/>
              <a:t>.</a:t>
            </a:r>
          </a:p>
          <a:p>
            <a:pPr lvl="1"/>
            <a:endParaRPr lang="ru-RU" sz="160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ru-RU" sz="2000" smtClean="0"/>
              <a:t>Что? </a:t>
            </a:r>
          </a:p>
          <a:p>
            <a:pPr lvl="2"/>
            <a:r>
              <a:rPr lang="ru-RU" sz="1800"/>
              <a:t>снижение строительной активности</a:t>
            </a:r>
          </a:p>
          <a:p>
            <a:pPr lvl="2"/>
            <a:r>
              <a:rPr lang="ru-RU" sz="1800"/>
              <a:t>падение ввода инвестиционного жилья</a:t>
            </a:r>
          </a:p>
          <a:p>
            <a:pPr lvl="2"/>
            <a:r>
              <a:rPr lang="ru-RU" sz="1800"/>
              <a:t>схлапывание дисбаланса </a:t>
            </a:r>
            <a:r>
              <a:rPr lang="ru-RU" sz="1800" smtClean="0"/>
              <a:t>«рубль/нефть/кв.м</a:t>
            </a:r>
            <a:r>
              <a:rPr lang="ru-RU" sz="1800"/>
              <a:t>./</a:t>
            </a:r>
            <a:r>
              <a:rPr lang="ru-RU" sz="1800" smtClean="0"/>
              <a:t>доллар»</a:t>
            </a:r>
            <a:endParaRPr lang="ru-RU" sz="1800"/>
          </a:p>
          <a:p>
            <a:pPr lvl="2"/>
            <a:r>
              <a:rPr lang="ru-RU" sz="1800"/>
              <a:t>падение оборота </a:t>
            </a:r>
            <a:r>
              <a:rPr lang="ru-RU" sz="1800" smtClean="0"/>
              <a:t>МРН</a:t>
            </a:r>
          </a:p>
          <a:p>
            <a:pPr lvl="2"/>
            <a:endParaRPr lang="ru-RU" sz="180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ru-RU" sz="2000" smtClean="0"/>
              <a:t>Когда?</a:t>
            </a:r>
          </a:p>
          <a:p>
            <a:pPr marL="1024128" lvl="4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ru-RU" sz="1800" smtClean="0"/>
              <a:t>2016г. с точностью +/- </a:t>
            </a:r>
            <a:r>
              <a:rPr lang="ru-RU" sz="1800" smtClean="0"/>
              <a:t>полгода</a:t>
            </a:r>
          </a:p>
          <a:p>
            <a:pPr marL="1024128" lvl="4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ru-RU" sz="180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ru-RU" sz="2000" smtClean="0"/>
              <a:t>В каком масштабе?</a:t>
            </a:r>
          </a:p>
          <a:p>
            <a:endParaRPr lang="ru-RU" sz="2000" smtClean="0"/>
          </a:p>
        </p:txBody>
      </p:sp>
    </p:spTree>
    <p:extLst>
      <p:ext uri="{BB962C8B-B14F-4D97-AF65-F5344CB8AC3E}">
        <p14:creationId xmlns:p14="http://schemas.microsoft.com/office/powerpoint/2010/main" val="3183794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 с ценой всё просто…</a:t>
            </a:r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178656"/>
              </p:ext>
            </p:extLst>
          </p:nvPr>
        </p:nvGraphicFramePr>
        <p:xfrm>
          <a:off x="1115616" y="1700808"/>
          <a:ext cx="743860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3848" y="5013176"/>
            <a:ext cx="50405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Цена кв.м.(руб) = 800 * М2х</a:t>
            </a:r>
            <a:r>
              <a:rPr lang="en-US" sz="2400" b="1" baseline="30000" smtClean="0"/>
              <a:t>0,3</a:t>
            </a:r>
          </a:p>
          <a:p>
            <a:endParaRPr lang="en-US" sz="2400" b="1" baseline="30000" smtClean="0"/>
          </a:p>
          <a:p>
            <a:r>
              <a:rPr lang="ru-RU"/>
              <a:t>М2х - Широкая </a:t>
            </a:r>
            <a:r>
              <a:rPr lang="ru-RU"/>
              <a:t>денежная </a:t>
            </a:r>
            <a:r>
              <a:rPr lang="ru-RU" smtClean="0"/>
              <a:t>масса (млн.руб.)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00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smtClean="0"/>
              <a:t>Спрогнозируем кризис</a:t>
            </a:r>
            <a:r>
              <a:rPr lang="ru-RU" sz="3600" smtClean="0"/>
              <a:t>?</a:t>
            </a:r>
            <a:endParaRPr lang="ru-RU" sz="36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19619" y="1772816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smtClean="0"/>
              <a:t>Динамика оборота втор.рынка Москвы 1кв.2012г. (оценка)</a:t>
            </a:r>
          </a:p>
          <a:p>
            <a:pPr algn="ctr"/>
            <a:endParaRPr lang="ru-RU" sz="1200" b="1" i="1" smtClean="0"/>
          </a:p>
          <a:p>
            <a:pPr algn="ctr"/>
            <a:r>
              <a:rPr lang="ru-RU" sz="1200" b="1" i="1" smtClean="0"/>
              <a:t>1  =  </a:t>
            </a:r>
            <a:r>
              <a:rPr lang="ru-RU" sz="1200" b="1" i="1"/>
              <a:t>оборот </a:t>
            </a:r>
            <a:r>
              <a:rPr lang="ru-RU" sz="1200" b="1" i="1" smtClean="0"/>
              <a:t> 1кв.2012г</a:t>
            </a:r>
            <a:r>
              <a:rPr lang="ru-RU" sz="1200" b="1" i="1"/>
              <a:t>.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146573"/>
              </p:ext>
            </p:extLst>
          </p:nvPr>
        </p:nvGraphicFramePr>
        <p:xfrm>
          <a:off x="1475656" y="2276872"/>
          <a:ext cx="684076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7308304" y="2780928"/>
            <a:ext cx="612068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smtClean="0"/>
              <a:t>Шанс для вашей квартиры</a:t>
            </a:r>
            <a:endParaRPr lang="ru-RU" sz="36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20699" y="2049815"/>
            <a:ext cx="6432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smtClean="0"/>
              <a:t>Отношение числа переходов прав (Росреестр) к индексу предложения (</a:t>
            </a:r>
            <a:r>
              <a:rPr lang="en-US" sz="1200" b="1" i="1" smtClean="0"/>
              <a:t>WinNer)</a:t>
            </a:r>
            <a:endParaRPr lang="ru-RU" sz="1200" b="1" i="1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7524328" y="3284984"/>
            <a:ext cx="59103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259284"/>
              </p:ext>
            </p:extLst>
          </p:nvPr>
        </p:nvGraphicFramePr>
        <p:xfrm>
          <a:off x="1475656" y="2419147"/>
          <a:ext cx="7000875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03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Прогноз и его ценности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772816"/>
            <a:ext cx="5872696" cy="3024336"/>
          </a:xfrm>
        </p:spPr>
        <p:txBody>
          <a:bodyPr>
            <a:normAutofit fontScale="92500" lnSpcReduction="10000"/>
          </a:bodyPr>
          <a:lstStyle/>
          <a:p>
            <a:r>
              <a:rPr lang="ru-RU" smtClean="0"/>
              <a:t>Быть своевременным</a:t>
            </a:r>
          </a:p>
          <a:p>
            <a:endParaRPr lang="ru-RU" smtClean="0"/>
          </a:p>
          <a:p>
            <a:r>
              <a:rPr lang="ru-RU" sz="2800" smtClean="0"/>
              <a:t>Отвечать на 3 ключевых вопроса:</a:t>
            </a:r>
            <a:endParaRPr lang="en-US" sz="2800" smtClean="0"/>
          </a:p>
          <a:p>
            <a:pPr marL="82296" indent="0">
              <a:buNone/>
            </a:pPr>
            <a:endParaRPr lang="ru-RU" sz="2800" smtClean="0"/>
          </a:p>
          <a:p>
            <a:pPr lvl="1"/>
            <a:r>
              <a:rPr lang="ru-RU" sz="2400" smtClean="0"/>
              <a:t>ЧТО ПРОИЗОЙДЁТ?</a:t>
            </a:r>
          </a:p>
          <a:p>
            <a:pPr lvl="1"/>
            <a:r>
              <a:rPr lang="ru-RU" sz="2400" smtClean="0"/>
              <a:t>КОГДА ПРОИЗОЙДЁТ?</a:t>
            </a:r>
          </a:p>
          <a:p>
            <a:pPr lvl="1"/>
            <a:r>
              <a:rPr lang="ru-RU" sz="2400" smtClean="0"/>
              <a:t>В КАКОМ МАСШТАБЕ?</a:t>
            </a:r>
          </a:p>
          <a:p>
            <a:endParaRPr lang="en-US" sz="2800"/>
          </a:p>
          <a:p>
            <a:endParaRPr lang="ru-RU" sz="28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04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Пузырь, переоценённость?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420888"/>
            <a:ext cx="5760640" cy="1224136"/>
          </a:xfrm>
        </p:spPr>
        <p:txBody>
          <a:bodyPr>
            <a:normAutofit/>
          </a:bodyPr>
          <a:lstStyle/>
          <a:p>
            <a:r>
              <a:rPr lang="ru-RU" sz="1800" smtClean="0"/>
              <a:t>Как понять что актив переоценён?</a:t>
            </a:r>
          </a:p>
          <a:p>
            <a:r>
              <a:rPr lang="ru-RU" sz="1800" smtClean="0"/>
              <a:t>В чём и как измерять переоценённость?</a:t>
            </a:r>
          </a:p>
          <a:p>
            <a:r>
              <a:rPr lang="ru-RU" sz="1800" smtClean="0"/>
              <a:t>Что с эти знанием делать?</a:t>
            </a:r>
            <a:endParaRPr lang="ru-RU" sz="18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397549"/>
              </p:ext>
            </p:extLst>
          </p:nvPr>
        </p:nvGraphicFramePr>
        <p:xfrm>
          <a:off x="1475656" y="2060848"/>
          <a:ext cx="7000875" cy="393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1259632" y="1628800"/>
            <a:ext cx="2304256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fontAlgn="auto">
              <a:spcAft>
                <a:spcPts val="0"/>
              </a:spcAft>
              <a:buFont typeface="Wingdings 2"/>
              <a:buNone/>
            </a:pPr>
            <a:r>
              <a:rPr lang="ru-RU" sz="1800" i="1" smtClean="0"/>
              <a:t>Цена, руб./кв.м.</a:t>
            </a:r>
            <a:endParaRPr lang="ru-RU" sz="1800" i="1"/>
          </a:p>
        </p:txBody>
      </p:sp>
    </p:spTree>
    <p:extLst>
      <p:ext uri="{BB962C8B-B14F-4D97-AF65-F5344CB8AC3E}">
        <p14:creationId xmlns:p14="http://schemas.microsoft.com/office/powerpoint/2010/main" val="36784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Дисбаланс «нефть </a:t>
            </a:r>
            <a:r>
              <a:rPr lang="en-US" smtClean="0"/>
              <a:t>/</a:t>
            </a:r>
            <a:r>
              <a:rPr lang="ru-RU" smtClean="0"/>
              <a:t> кв.м.»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412776"/>
            <a:ext cx="2304256" cy="43204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800" i="1" smtClean="0"/>
              <a:t>Цена, баррель/кв.м.</a:t>
            </a:r>
            <a:endParaRPr lang="ru-RU" sz="1800" i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512730"/>
              </p:ext>
            </p:extLst>
          </p:nvPr>
        </p:nvGraphicFramePr>
        <p:xfrm>
          <a:off x="1259632" y="1772816"/>
          <a:ext cx="7000875" cy="393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9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              </a:t>
            </a:r>
            <a:r>
              <a:rPr lang="ru-RU" smtClean="0"/>
              <a:t>… + 30% в долларах!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477968"/>
              </p:ext>
            </p:extLst>
          </p:nvPr>
        </p:nvGraphicFramePr>
        <p:xfrm>
          <a:off x="1071562" y="1462087"/>
          <a:ext cx="7000875" cy="393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680628"/>
              </p:ext>
            </p:extLst>
          </p:nvPr>
        </p:nvGraphicFramePr>
        <p:xfrm>
          <a:off x="2555776" y="2564904"/>
          <a:ext cx="3024336" cy="1670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76256" y="2636912"/>
            <a:ext cx="648072" cy="504056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2304256" cy="43204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800" i="1" smtClean="0"/>
              <a:t>Цена, </a:t>
            </a:r>
            <a:r>
              <a:rPr lang="en-US" sz="1800" i="1"/>
              <a:t>$</a:t>
            </a:r>
            <a:r>
              <a:rPr lang="ru-RU" sz="1800" i="1" smtClean="0"/>
              <a:t>/кв.м.</a:t>
            </a:r>
            <a:endParaRPr lang="ru-RU" sz="1800" i="1"/>
          </a:p>
        </p:txBody>
      </p:sp>
    </p:spTree>
    <p:extLst>
      <p:ext uri="{BB962C8B-B14F-4D97-AF65-F5344CB8AC3E}">
        <p14:creationId xmlns:p14="http://schemas.microsoft.com/office/powerpoint/2010/main" val="35688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А что если все перевернуть!?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917626" y="134076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Квадратный метр квартиры как базовая ценность ВСЕГО?</a:t>
            </a:r>
            <a:endParaRPr lang="ru-RU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228045"/>
              </p:ext>
            </p:extLst>
          </p:nvPr>
        </p:nvGraphicFramePr>
        <p:xfrm>
          <a:off x="1187624" y="2420888"/>
          <a:ext cx="7488831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1988840"/>
            <a:ext cx="2716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i="1" smtClean="0"/>
              <a:t>Месячная зарплата докладчика </a:t>
            </a:r>
          </a:p>
          <a:p>
            <a:r>
              <a:rPr lang="ru-RU" sz="1200" b="1" i="1" smtClean="0"/>
              <a:t>в кв.метрах мос.квартир</a:t>
            </a:r>
            <a:endParaRPr lang="ru-RU" sz="1200" b="1" i="1"/>
          </a:p>
        </p:txBody>
      </p:sp>
    </p:spTree>
    <p:extLst>
      <p:ext uri="{BB962C8B-B14F-4D97-AF65-F5344CB8AC3E}">
        <p14:creationId xmlns:p14="http://schemas.microsoft.com/office/powerpoint/2010/main" val="25055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mtClean="0"/>
              <a:t>А как выглядит цена нефти в кв.м.!?</a:t>
            </a:r>
            <a:endParaRPr lang="ru-RU" sz="36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59631" y="1556792"/>
            <a:ext cx="4961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i="1" smtClean="0"/>
              <a:t>100 баррелей </a:t>
            </a:r>
            <a:r>
              <a:rPr lang="en-US" sz="1200" b="1" i="1" smtClean="0"/>
              <a:t>URALS </a:t>
            </a:r>
            <a:r>
              <a:rPr lang="ru-RU" sz="1200" b="1" i="1" smtClean="0"/>
              <a:t>в кв.метрах вторичного рынка Москвы</a:t>
            </a:r>
            <a:endParaRPr lang="ru-RU" sz="1200" b="1" i="1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303230"/>
              </p:ext>
            </p:extLst>
          </p:nvPr>
        </p:nvGraphicFramePr>
        <p:xfrm>
          <a:off x="1115616" y="1916832"/>
          <a:ext cx="7229475" cy="4182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23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8070</TotalTime>
  <Words>397</Words>
  <Application>Microsoft Office PowerPoint</Application>
  <PresentationFormat>Экран (4:3)</PresentationFormat>
  <Paragraphs>131</Paragraphs>
  <Slides>16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Презентация PowerPoint</vt:lpstr>
      <vt:lpstr>Спрогнозируем кризис?</vt:lpstr>
      <vt:lpstr>Шанс для вашей квартиры</vt:lpstr>
      <vt:lpstr>Прогноз и его ценности</vt:lpstr>
      <vt:lpstr>Пузырь, переоценённость?</vt:lpstr>
      <vt:lpstr>Дисбаланс «нефть / кв.м.»</vt:lpstr>
      <vt:lpstr>               … + 30% в долларах!</vt:lpstr>
      <vt:lpstr>А что если все перевернуть!?</vt:lpstr>
      <vt:lpstr>А как выглядит цена нефти в кв.м.!?</vt:lpstr>
      <vt:lpstr>Презентация PowerPoint</vt:lpstr>
      <vt:lpstr>Презентация PowerPoint</vt:lpstr>
      <vt:lpstr>Презентация PowerPoint</vt:lpstr>
      <vt:lpstr>Презентация PowerPoint</vt:lpstr>
      <vt:lpstr>Суперпозиции циклов</vt:lpstr>
      <vt:lpstr>Спрогнозируем 2016 год?</vt:lpstr>
      <vt:lpstr>А с ценой всё просто…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Kochetkov Y</cp:lastModifiedBy>
  <cp:revision>585</cp:revision>
  <dcterms:created xsi:type="dcterms:W3CDTF">2010-08-13T13:47:22Z</dcterms:created>
  <dcterms:modified xsi:type="dcterms:W3CDTF">2015-08-26T14:40:43Z</dcterms:modified>
</cp:coreProperties>
</file>