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sldIdLst>
    <p:sldId id="960" r:id="rId2"/>
    <p:sldId id="978" r:id="rId3"/>
    <p:sldId id="968" r:id="rId4"/>
    <p:sldId id="977" r:id="rId5"/>
    <p:sldId id="975" r:id="rId6"/>
    <p:sldId id="976" r:id="rId7"/>
    <p:sldId id="941" r:id="rId8"/>
    <p:sldId id="942" r:id="rId9"/>
    <p:sldId id="981" r:id="rId10"/>
    <p:sldId id="967" r:id="rId11"/>
    <p:sldId id="934" r:id="rId12"/>
    <p:sldId id="980" r:id="rId13"/>
    <p:sldId id="972" r:id="rId14"/>
    <p:sldId id="936" r:id="rId15"/>
    <p:sldId id="937" r:id="rId16"/>
    <p:sldId id="979" r:id="rId17"/>
    <p:sldId id="9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11" autoAdjust="0"/>
  </p:normalViewPr>
  <p:slideViewPr>
    <p:cSldViewPr>
      <p:cViewPr>
        <p:scale>
          <a:sx n="88" d="100"/>
          <a:sy n="88" d="100"/>
        </p:scale>
        <p:origin x="-570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51;&#1080;&#1095;&#1085;&#1099;&#1077;%20&#1087;&#1072;&#1087;&#1082;&#1080;\&#1050;&#1072;&#1079;&#1072;&#1082;&#1086;&#1074;\&#1040;&#1085;&#1072;&#1083;&#1080;&#1090;&#1080;&#1082;&#1072;\&#1040;&#1053;&#1040;&#1051;&#1048;&#1047;%20&#1042;&#1082;&#1083;&#1072;&#1076;&#1086;&#1074;%20&#1080;%20&#1050;&#1088;&#1077;&#1076;&#1080;&#1090;&#1086;&#1074;\&#1080;&#1087;&#1086;&#1090;&#1077;&#1082;&#1072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51;&#1080;&#1095;&#1085;&#1099;&#1077;%20&#1087;&#1072;&#1087;&#1082;&#1080;\&#1050;&#1072;&#1079;&#1072;&#1082;&#1086;&#1074;\&#1040;&#1085;&#1072;&#1083;&#1080;&#1090;&#1080;&#1082;&#1072;\&#1040;&#1053;&#1040;&#1051;&#1048;&#1047;%20&#1042;&#1082;&#1083;&#1072;&#1076;&#1086;&#1074;%20&#1080;%20&#1050;&#1088;&#1077;&#1076;&#1080;&#1090;&#1086;&#1074;\&#1080;&#1087;&#1086;&#1090;&#1077;&#1082;&#1072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51;&#1080;&#1095;&#1085;&#1099;&#1077;%20&#1087;&#1072;&#1087;&#1082;&#1080;\&#1050;&#1072;&#1079;&#1072;&#1082;&#1086;&#1074;\&#1040;&#1085;&#1072;&#1083;&#1080;&#1090;&#1080;&#1082;&#1072;\&#1057;&#1058;&#1040;&#1058;&#1068;&#1048;%20&#1053;&#1072;&#1096;&#1080;%20&amp;%20&#1055;&#1091;&#1073;&#1083;&#1080;&#1082;&#1072;&#1094;&#1080;&#1080;\3%20&#1055;&#1086;&#1082;&#1091;&#1087;&#1072;&#1090;&#1077;&#1083;&#1100;&#1085;&#1072;&#1103;%20&#1089;&#1087;&#1086;&#1089;&#1086;&#1073;&#1085;&#1086;&#1089;&#1090;&#1100;%20&#1074;%20&#1045;&#1074;&#1088;&#1086;&#1087;&#1077;\Purchasing%20powe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51;&#1080;&#1095;&#1085;&#1099;&#1077;%20&#1087;&#1072;&#1087;&#1082;&#1080;\&#1050;&#1072;&#1079;&#1072;&#1082;&#1086;&#1074;\&#1040;&#1085;&#1072;&#1083;&#1080;&#1090;&#1080;&#1082;&#1072;\&#1040;&#1053;&#1040;&#1051;&#1048;&#1047;%20&#1056;&#1099;&#1085;&#1082;&#1072;%20&#1085;&#1077;&#1076;&#1074;&#1080;&#1078;&#1080;&#1084;&#1086;&#1089;&#1090;&#1080;%20&#1063;&#1077;&#1083;&#1103;&#1073;&#1080;&#1085;&#1089;&#1082;&#1072;\&#1044;&#1083;&#1103;%20&#1080;&#1085;&#1074;&#1077;&#1089;&#1090;&#1086;&#1088;&#1086;&#1074;%20&#1050;&#1080;&#1090;&#1072;&#1103;\&#1055;&#1086;&#1082;&#1072;&#1079;&#1072;&#1090;&#1077;&#1083;&#1080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51;&#1080;&#1095;&#1085;&#1099;&#1077;%20&#1087;&#1072;&#1087;&#1082;&#1080;\&#1050;&#1072;&#1079;&#1072;&#1082;&#1086;&#1074;\&#1040;&#1085;&#1072;&#1083;&#1080;&#1090;&#1080;&#1082;&#1072;\&#1040;&#1053;&#1040;&#1051;&#1048;&#1047;%20&#1056;&#1099;&#1085;&#1082;&#1072;%20&#1085;&#1077;&#1076;&#1074;&#1080;&#1078;&#1080;&#1084;&#1086;&#1089;&#1090;&#1080;%20&#1063;&#1077;&#1083;&#1103;&#1073;&#1080;&#1085;&#1089;&#1082;&#1072;\&#1044;&#1083;&#1103;%20&#1080;&#1085;&#1074;&#1077;&#1089;&#1090;&#1086;&#1088;&#1086;&#1074;%20&#1050;&#1080;&#1090;&#1072;&#1103;\&#1055;&#1086;&#1082;&#1072;&#1079;&#1072;&#1090;&#1077;&#1083;&#1080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51;&#1080;&#1095;&#1085;&#1099;&#1077;%20&#1087;&#1072;&#1087;&#1082;&#1080;\&#1050;&#1072;&#1079;&#1072;&#1082;&#1086;&#1074;\&#1040;&#1085;&#1072;&#1083;&#1080;&#1090;&#1080;&#1082;&#1072;\&#1057;&#1090;&#1072;&#1090;&#1080;&#1089;&#1090;&#1080;&#1095;&#1077;&#1089;&#1082;&#1080;&#1077;%20&#1076;&#1072;&#1085;&#1085;&#1099;&#1077;\&#1056;&#1072;&#1079;&#1083;&#1080;&#1095;&#1085;&#1099;&#1077;%20&#1086;&#1090;&#1095;&#1077;&#1090;&#1099;%20&#1080;%20&#1080;&#1089;&#1089;&#1083;&#1077;&#1076;&#1086;&#1074;&#1072;&#1085;&#1080;&#1103;\&#1040;&#1085;&#1075;&#1083;\EUROPE%20-%20Housing%20statistics%202012-2017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51;&#1080;&#1095;&#1085;&#1099;&#1077;%20&#1087;&#1072;&#1087;&#1082;&#1080;\&#1050;&#1072;&#1079;&#1072;&#1082;&#1086;&#1074;\&#1040;&#1085;&#1072;&#1083;&#1080;&#1090;&#1080;&#1082;&#1072;\&#1040;&#1053;&#1040;&#1051;&#1048;&#1047;%20&#1056;&#1099;&#1085;&#1082;&#1072;%20&#1085;&#1077;&#1076;&#1074;&#1080;&#1078;&#1080;&#1084;&#1086;&#1089;&#1090;&#1080;%20&#1063;&#1077;&#1083;&#1103;&#1073;&#1080;&#1085;&#1089;&#1082;&#1072;\2017%20-%20&#1087;&#1077;&#1088;&#1074;&#1080;&#1095;&#1082;&#1072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51;&#1080;&#1095;&#1085;&#1099;&#1077;%20&#1087;&#1072;&#1087;&#1082;&#1080;\&#1050;&#1072;&#1079;&#1072;&#1082;&#1086;&#1074;\&#1040;&#1085;&#1072;&#1083;&#1080;&#1090;&#1080;&#1082;&#1072;\&#1040;&#1053;&#1040;&#1051;&#1048;&#1047;%20&#1056;&#1099;&#1085;&#1082;&#1072;%20&#1085;&#1077;&#1076;&#1074;&#1080;&#1078;&#1080;&#1084;&#1086;&#1089;&#1090;&#1080;%20&#1063;&#1077;&#1083;&#1103;&#1073;&#1080;&#1085;&#1089;&#1082;&#1072;\2015%20-%20&#1087;&#1077;&#1088;&#1074;&#1080;&#1095;&#1082;&#1072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886725964809944E-2"/>
          <c:y val="3.0199039121482498E-2"/>
          <c:w val="0.92113796539321458"/>
          <c:h val="0.59937396981176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населения на 1 января 2017</c:v>
                </c:pt>
              </c:strCache>
            </c:strRef>
          </c:tx>
          <c:invertIfNegative val="0"/>
          <c:dPt>
            <c:idx val="6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6"/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Москва</c:v>
                </c:pt>
                <c:pt idx="1">
                  <c:v>Санкт-Петербург</c:v>
                </c:pt>
                <c:pt idx="2">
                  <c:v>Новосибирск</c:v>
                </c:pt>
                <c:pt idx="3">
                  <c:v>Екатеринбург</c:v>
                </c:pt>
                <c:pt idx="4">
                  <c:v>Нижний Новгород</c:v>
                </c:pt>
                <c:pt idx="5">
                  <c:v>Казань</c:v>
                </c:pt>
                <c:pt idx="6">
                  <c:v>Челябинск</c:v>
                </c:pt>
                <c:pt idx="7">
                  <c:v>Омск</c:v>
                </c:pt>
                <c:pt idx="8">
                  <c:v>Самара</c:v>
                </c:pt>
                <c:pt idx="9">
                  <c:v>Уфа</c:v>
                </c:pt>
                <c:pt idx="10">
                  <c:v>Ростов-на-Дону</c:v>
                </c:pt>
                <c:pt idx="11">
                  <c:v>Красноярск</c:v>
                </c:pt>
                <c:pt idx="12">
                  <c:v>Пермь</c:v>
                </c:pt>
                <c:pt idx="13">
                  <c:v>Воронеж</c:v>
                </c:pt>
                <c:pt idx="14">
                  <c:v>Волгоград</c:v>
                </c:pt>
              </c:strCache>
            </c:strRef>
          </c:cat>
          <c:val>
            <c:numRef>
              <c:f>Лист1!$B$2:$B$16</c:f>
              <c:numCache>
                <c:formatCode>_(* #,##0.00_);_(* \(#,##0.00\);_(* "-"??_);_(@_)</c:formatCode>
                <c:ptCount val="15"/>
                <c:pt idx="0">
                  <c:v>12.380699999999999</c:v>
                </c:pt>
                <c:pt idx="1">
                  <c:v>5.2815789999999998</c:v>
                </c:pt>
                <c:pt idx="2">
                  <c:v>1.6029150000000001</c:v>
                </c:pt>
                <c:pt idx="3">
                  <c:v>1.4884059999999999</c:v>
                </c:pt>
                <c:pt idx="4">
                  <c:v>1.270241</c:v>
                </c:pt>
                <c:pt idx="5">
                  <c:v>1.231878</c:v>
                </c:pt>
                <c:pt idx="6">
                  <c:v>1.198858</c:v>
                </c:pt>
                <c:pt idx="7">
                  <c:v>1.178391</c:v>
                </c:pt>
                <c:pt idx="8">
                  <c:v>1.169719</c:v>
                </c:pt>
                <c:pt idx="9">
                  <c:v>1.126098</c:v>
                </c:pt>
                <c:pt idx="10">
                  <c:v>1.125299</c:v>
                </c:pt>
                <c:pt idx="11">
                  <c:v>1.0837939999999999</c:v>
                </c:pt>
                <c:pt idx="12">
                  <c:v>1.048011</c:v>
                </c:pt>
                <c:pt idx="13">
                  <c:v>1.0398000000000001</c:v>
                </c:pt>
                <c:pt idx="14">
                  <c:v>1.0155860000000001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457536"/>
        <c:axId val="67642496"/>
      </c:barChart>
      <c:catAx>
        <c:axId val="65457536"/>
        <c:scaling>
          <c:orientation val="minMax"/>
        </c:scaling>
        <c:delete val="0"/>
        <c:axPos val="b"/>
        <c:majorTickMark val="out"/>
        <c:minorTickMark val="none"/>
        <c:tickLblPos val="nextTo"/>
        <c:crossAx val="67642496"/>
        <c:crosses val="autoZero"/>
        <c:auto val="1"/>
        <c:lblAlgn val="ctr"/>
        <c:lblOffset val="100"/>
        <c:noMultiLvlLbl val="0"/>
      </c:catAx>
      <c:valAx>
        <c:axId val="67642496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65457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975308641975308E-2"/>
          <c:y val="2.9274937133277452E-2"/>
          <c:w val="0.91203703703703709"/>
          <c:h val="0.79773218776194466"/>
        </c:manualLayout>
      </c:layout>
      <c:lineChart>
        <c:grouping val="standard"/>
        <c:varyColors val="0"/>
        <c:ser>
          <c:idx val="0"/>
          <c:order val="0"/>
          <c:tx>
            <c:strRef>
              <c:f>'ЧЕЛ ОБЛ'!$A$10</c:f>
              <c:strCache>
                <c:ptCount val="1"/>
                <c:pt idx="0">
                  <c:v>Средневзвешенная ставка, %</c:v>
                </c:pt>
              </c:strCache>
            </c:strRef>
          </c:tx>
          <c:spPr>
            <a:ln w="38100"/>
          </c:spPr>
          <c:marker>
            <c:symbol val="circle"/>
            <c:size val="3"/>
            <c:spPr>
              <a:ln w="38100"/>
            </c:spPr>
          </c:marker>
          <c:dPt>
            <c:idx val="0"/>
            <c:marker>
              <c:symbol val="circle"/>
              <c:size val="7"/>
              <c:spPr>
                <a:solidFill>
                  <a:srgbClr val="FF0000"/>
                </a:solidFill>
                <a:ln w="38100">
                  <a:solidFill>
                    <a:srgbClr val="FF0000"/>
                  </a:solidFill>
                </a:ln>
              </c:spPr>
            </c:marker>
            <c:bubble3D val="0"/>
          </c:dPt>
          <c:dPt>
            <c:idx val="27"/>
            <c:marker>
              <c:symbol val="circle"/>
              <c:size val="7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</c:dPt>
          <c:dPt>
            <c:idx val="60"/>
            <c:marker>
              <c:symbol val="circle"/>
              <c:size val="7"/>
              <c:spPr>
                <a:solidFill>
                  <a:srgbClr val="FF0000"/>
                </a:solidFill>
                <a:ln w="38100">
                  <a:solidFill>
                    <a:srgbClr val="FF0000"/>
                  </a:solidFill>
                </a:ln>
              </c:spPr>
            </c:marker>
            <c:bubble3D val="0"/>
          </c:dPt>
          <c:dLbls>
            <c:dLbl>
              <c:idx val="0"/>
              <c:layout>
                <c:manualLayout>
                  <c:x val="-3.0864197530864196E-3"/>
                  <c:y val="4.9416609471516812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 smtClean="0"/>
                      <a:t>Январь 2013</a:t>
                    </a:r>
                  </a:p>
                  <a:p>
                    <a:r>
                      <a:rPr lang="en-US" sz="1800" b="1" dirty="0" smtClean="0"/>
                      <a:t>12,4</a:t>
                    </a:r>
                    <a:r>
                      <a:rPr lang="ru-RU" sz="1800" b="1" dirty="0" smtClean="0"/>
                      <a:t> %</a:t>
                    </a:r>
                    <a:endParaRPr lang="en-US" sz="18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7"/>
              <c:layout>
                <c:manualLayout>
                  <c:x val="-6.6358024691358028E-2"/>
                  <c:y val="-8.177305113160100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Апрель 2015</a:t>
                    </a:r>
                  </a:p>
                  <a:p>
                    <a:r>
                      <a:rPr lang="en-US" dirty="0" smtClean="0"/>
                      <a:t>15,0</a:t>
                    </a:r>
                    <a:r>
                      <a:rPr lang="ru-RU" dirty="0" smtClean="0"/>
                      <a:t>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0"/>
              <c:layout>
                <c:manualLayout>
                  <c:x val="0"/>
                  <c:y val="-0.1379706621961441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Январь 2018</a:t>
                    </a:r>
                  </a:p>
                  <a:p>
                    <a:r>
                      <a:rPr lang="en-US" dirty="0" smtClean="0"/>
                      <a:t>10,</a:t>
                    </a:r>
                    <a:r>
                      <a:rPr lang="ru-RU" dirty="0" smtClean="0"/>
                      <a:t>8 %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'ЧЕЛ ОБЛ'!$B$4:$BJ$4</c:f>
              <c:numCache>
                <c:formatCode>mmm\-yy</c:formatCode>
                <c:ptCount val="61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</c:numCache>
            </c:numRef>
          </c:cat>
          <c:val>
            <c:numRef>
              <c:f>'ЧЕЛ ОБЛ'!$B$10:$BJ$10</c:f>
              <c:numCache>
                <c:formatCode>General</c:formatCode>
                <c:ptCount val="61"/>
                <c:pt idx="0" formatCode="0.00">
                  <c:v>12.44</c:v>
                </c:pt>
                <c:pt idx="1">
                  <c:v>13.02</c:v>
                </c:pt>
                <c:pt idx="2">
                  <c:v>13.03</c:v>
                </c:pt>
                <c:pt idx="3">
                  <c:v>13.09</c:v>
                </c:pt>
                <c:pt idx="4">
                  <c:v>13.02</c:v>
                </c:pt>
                <c:pt idx="5">
                  <c:v>13.01</c:v>
                </c:pt>
                <c:pt idx="6" formatCode="#,##0.00">
                  <c:v>12.96</c:v>
                </c:pt>
                <c:pt idx="7">
                  <c:v>12.89</c:v>
                </c:pt>
                <c:pt idx="8">
                  <c:v>12.85</c:v>
                </c:pt>
                <c:pt idx="9">
                  <c:v>12.81</c:v>
                </c:pt>
                <c:pt idx="10">
                  <c:v>12.77</c:v>
                </c:pt>
                <c:pt idx="11">
                  <c:v>12.71</c:v>
                </c:pt>
                <c:pt idx="12" formatCode="0.00">
                  <c:v>12.7</c:v>
                </c:pt>
                <c:pt idx="13">
                  <c:v>12.36</c:v>
                </c:pt>
                <c:pt idx="14">
                  <c:v>12.37</c:v>
                </c:pt>
                <c:pt idx="15">
                  <c:v>12.37</c:v>
                </c:pt>
                <c:pt idx="16">
                  <c:v>12.36</c:v>
                </c:pt>
                <c:pt idx="17">
                  <c:v>12.37</c:v>
                </c:pt>
                <c:pt idx="18" formatCode="#,##0.00">
                  <c:v>12.37</c:v>
                </c:pt>
                <c:pt idx="19">
                  <c:v>12.36</c:v>
                </c:pt>
                <c:pt idx="20">
                  <c:v>12.38</c:v>
                </c:pt>
                <c:pt idx="21">
                  <c:v>12.43</c:v>
                </c:pt>
                <c:pt idx="22">
                  <c:v>12.43</c:v>
                </c:pt>
                <c:pt idx="23">
                  <c:v>12.47</c:v>
                </c:pt>
                <c:pt idx="24">
                  <c:v>12.54</c:v>
                </c:pt>
                <c:pt idx="25">
                  <c:v>14.74</c:v>
                </c:pt>
                <c:pt idx="26">
                  <c:v>14.88</c:v>
                </c:pt>
                <c:pt idx="27">
                  <c:v>15.01</c:v>
                </c:pt>
                <c:pt idx="28">
                  <c:v>14.68</c:v>
                </c:pt>
                <c:pt idx="29">
                  <c:v>14.51</c:v>
                </c:pt>
                <c:pt idx="30">
                  <c:v>14.31</c:v>
                </c:pt>
                <c:pt idx="31">
                  <c:v>14.18</c:v>
                </c:pt>
                <c:pt idx="32">
                  <c:v>13.97</c:v>
                </c:pt>
                <c:pt idx="33">
                  <c:v>13.88</c:v>
                </c:pt>
                <c:pt idx="34" formatCode="0.00">
                  <c:v>13.8</c:v>
                </c:pt>
                <c:pt idx="35">
                  <c:v>13.64</c:v>
                </c:pt>
                <c:pt idx="36" formatCode="0.00">
                  <c:v>13.59</c:v>
                </c:pt>
                <c:pt idx="37">
                  <c:v>12.73</c:v>
                </c:pt>
                <c:pt idx="38" formatCode="0.00">
                  <c:v>12.49</c:v>
                </c:pt>
                <c:pt idx="39">
                  <c:v>12.78</c:v>
                </c:pt>
                <c:pt idx="40" formatCode="0.00">
                  <c:v>12.85</c:v>
                </c:pt>
                <c:pt idx="41">
                  <c:v>12.96</c:v>
                </c:pt>
                <c:pt idx="42">
                  <c:v>12.99</c:v>
                </c:pt>
                <c:pt idx="43">
                  <c:v>13.02</c:v>
                </c:pt>
                <c:pt idx="44">
                  <c:v>13.03</c:v>
                </c:pt>
                <c:pt idx="45">
                  <c:v>12.98</c:v>
                </c:pt>
                <c:pt idx="46">
                  <c:v>12.97</c:v>
                </c:pt>
                <c:pt idx="47">
                  <c:v>12.89</c:v>
                </c:pt>
                <c:pt idx="48">
                  <c:v>12.82</c:v>
                </c:pt>
                <c:pt idx="49">
                  <c:v>12.03</c:v>
                </c:pt>
                <c:pt idx="50">
                  <c:v>12.06</c:v>
                </c:pt>
                <c:pt idx="51">
                  <c:v>11.95</c:v>
                </c:pt>
                <c:pt idx="52">
                  <c:v>11.82</c:v>
                </c:pt>
                <c:pt idx="53">
                  <c:v>11.72</c:v>
                </c:pt>
                <c:pt idx="54">
                  <c:v>11.58</c:v>
                </c:pt>
                <c:pt idx="55">
                  <c:v>11.57</c:v>
                </c:pt>
                <c:pt idx="56">
                  <c:v>11.39</c:v>
                </c:pt>
                <c:pt idx="57">
                  <c:v>11.23</c:v>
                </c:pt>
                <c:pt idx="58">
                  <c:v>11.05</c:v>
                </c:pt>
                <c:pt idx="59">
                  <c:v>10.94</c:v>
                </c:pt>
                <c:pt idx="60">
                  <c:v>10.75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335424"/>
        <c:axId val="63341312"/>
      </c:lineChart>
      <c:dateAx>
        <c:axId val="633354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63341312"/>
        <c:crosses val="autoZero"/>
        <c:auto val="1"/>
        <c:lblOffset val="100"/>
        <c:baseTimeUnit val="months"/>
      </c:dateAx>
      <c:valAx>
        <c:axId val="63341312"/>
        <c:scaling>
          <c:orientation val="minMax"/>
          <c:min val="10"/>
        </c:scaling>
        <c:delete val="1"/>
        <c:axPos val="l"/>
        <c:numFmt formatCode="General" sourceLinked="0"/>
        <c:majorTickMark val="out"/>
        <c:minorTickMark val="none"/>
        <c:tickLblPos val="nextTo"/>
        <c:crossAx val="633354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3"/>
          <c:order val="0"/>
          <c:tx>
            <c:v>2013</c:v>
          </c:tx>
          <c:spPr>
            <a:ln w="28575"/>
          </c:spPr>
          <c:marker>
            <c:symbol val="none"/>
          </c:marker>
          <c:cat>
            <c:strRef>
              <c:f>'ЧЕЛ ОБЛ'!$B$14:$M$14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'ЧЕЛ ОБЛ'!$B$16:$M$16</c:f>
              <c:numCache>
                <c:formatCode>#,##0</c:formatCode>
                <c:ptCount val="12"/>
                <c:pt idx="0">
                  <c:v>1378</c:v>
                </c:pt>
                <c:pt idx="1">
                  <c:v>2046</c:v>
                </c:pt>
                <c:pt idx="2">
                  <c:v>2347</c:v>
                </c:pt>
                <c:pt idx="3">
                  <c:v>2915</c:v>
                </c:pt>
                <c:pt idx="4">
                  <c:v>2538</c:v>
                </c:pt>
                <c:pt idx="5">
                  <c:v>2662</c:v>
                </c:pt>
                <c:pt idx="6">
                  <c:v>3243</c:v>
                </c:pt>
                <c:pt idx="7">
                  <c:v>2892</c:v>
                </c:pt>
                <c:pt idx="8">
                  <c:v>2753</c:v>
                </c:pt>
                <c:pt idx="9">
                  <c:v>3472</c:v>
                </c:pt>
                <c:pt idx="10">
                  <c:v>3335</c:v>
                </c:pt>
                <c:pt idx="11">
                  <c:v>4353</c:v>
                </c:pt>
              </c:numCache>
            </c:numRef>
          </c:val>
          <c:smooth val="0"/>
        </c:ser>
        <c:ser>
          <c:idx val="0"/>
          <c:order val="1"/>
          <c:tx>
            <c:v>2014</c:v>
          </c:tx>
          <c:spPr>
            <a:ln w="28575"/>
          </c:spPr>
          <c:marker>
            <c:symbol val="none"/>
          </c:marker>
          <c:cat>
            <c:strRef>
              <c:f>'ЧЕЛ ОБЛ'!$B$14:$M$14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'ЧЕЛ ОБЛ'!$N$16:$Y$16</c:f>
              <c:numCache>
                <c:formatCode>#,##0</c:formatCode>
                <c:ptCount val="12"/>
                <c:pt idx="0">
                  <c:v>2074</c:v>
                </c:pt>
                <c:pt idx="1">
                  <c:v>2534</c:v>
                </c:pt>
                <c:pt idx="2">
                  <c:v>2862</c:v>
                </c:pt>
                <c:pt idx="3">
                  <c:v>3546</c:v>
                </c:pt>
                <c:pt idx="4">
                  <c:v>2697</c:v>
                </c:pt>
                <c:pt idx="5">
                  <c:v>2942</c:v>
                </c:pt>
                <c:pt idx="6">
                  <c:v>3331</c:v>
                </c:pt>
                <c:pt idx="7">
                  <c:v>3130</c:v>
                </c:pt>
                <c:pt idx="8">
                  <c:v>3250</c:v>
                </c:pt>
                <c:pt idx="9">
                  <c:v>3417</c:v>
                </c:pt>
                <c:pt idx="10">
                  <c:v>3150</c:v>
                </c:pt>
                <c:pt idx="11">
                  <c:v>4160</c:v>
                </c:pt>
              </c:numCache>
            </c:numRef>
          </c:val>
          <c:smooth val="0"/>
        </c:ser>
        <c:ser>
          <c:idx val="1"/>
          <c:order val="2"/>
          <c:tx>
            <c:v>2015</c:v>
          </c:tx>
          <c:spPr>
            <a:ln w="28575"/>
          </c:spPr>
          <c:marker>
            <c:symbol val="none"/>
          </c:marker>
          <c:cat>
            <c:strRef>
              <c:f>'ЧЕЛ ОБЛ'!$B$14:$M$14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'ЧЕЛ ОБЛ'!$Z$16:$AK$16</c:f>
              <c:numCache>
                <c:formatCode>#,##0</c:formatCode>
                <c:ptCount val="12"/>
                <c:pt idx="0">
                  <c:v>1141</c:v>
                </c:pt>
                <c:pt idx="1">
                  <c:v>1497</c:v>
                </c:pt>
                <c:pt idx="2">
                  <c:v>1410</c:v>
                </c:pt>
                <c:pt idx="3">
                  <c:v>1542</c:v>
                </c:pt>
                <c:pt idx="4">
                  <c:v>1471</c:v>
                </c:pt>
                <c:pt idx="5">
                  <c:v>2219</c:v>
                </c:pt>
                <c:pt idx="6">
                  <c:v>2300</c:v>
                </c:pt>
                <c:pt idx="7">
                  <c:v>2449</c:v>
                </c:pt>
                <c:pt idx="8">
                  <c:v>2493</c:v>
                </c:pt>
                <c:pt idx="9">
                  <c:v>2501</c:v>
                </c:pt>
                <c:pt idx="10">
                  <c:v>2525</c:v>
                </c:pt>
                <c:pt idx="11">
                  <c:v>4898</c:v>
                </c:pt>
              </c:numCache>
            </c:numRef>
          </c:val>
          <c:smooth val="0"/>
        </c:ser>
        <c:ser>
          <c:idx val="2"/>
          <c:order val="3"/>
          <c:tx>
            <c:v>2016</c:v>
          </c:tx>
          <c:spPr>
            <a:ln w="28575"/>
          </c:spPr>
          <c:marker>
            <c:symbol val="none"/>
          </c:marker>
          <c:cat>
            <c:strRef>
              <c:f>'ЧЕЛ ОБЛ'!$B$14:$M$14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'ЧЕЛ ОБЛ'!$AL$15:$AW$15</c:f>
              <c:numCache>
                <c:formatCode>#,##0</c:formatCode>
                <c:ptCount val="12"/>
                <c:pt idx="0">
                  <c:v>1070</c:v>
                </c:pt>
                <c:pt idx="1">
                  <c:v>2398</c:v>
                </c:pt>
                <c:pt idx="2">
                  <c:v>2316</c:v>
                </c:pt>
                <c:pt idx="3">
                  <c:v>2409</c:v>
                </c:pt>
                <c:pt idx="4">
                  <c:v>2043</c:v>
                </c:pt>
                <c:pt idx="5">
                  <c:v>2092</c:v>
                </c:pt>
                <c:pt idx="6">
                  <c:v>2120</c:v>
                </c:pt>
                <c:pt idx="7">
                  <c:v>2401</c:v>
                </c:pt>
                <c:pt idx="8">
                  <c:v>2416</c:v>
                </c:pt>
                <c:pt idx="9">
                  <c:v>2131</c:v>
                </c:pt>
                <c:pt idx="10">
                  <c:v>2388</c:v>
                </c:pt>
                <c:pt idx="11">
                  <c:v>3275</c:v>
                </c:pt>
              </c:numCache>
            </c:numRef>
          </c:val>
          <c:smooth val="0"/>
        </c:ser>
        <c:ser>
          <c:idx val="4"/>
          <c:order val="4"/>
          <c:tx>
            <c:v>2017</c:v>
          </c:tx>
          <c:spPr>
            <a:ln w="57150"/>
          </c:spPr>
          <c:marker>
            <c:symbol val="circle"/>
            <c:size val="7"/>
            <c:spPr>
              <a:ln w="57150"/>
            </c:spPr>
          </c:marker>
          <c:val>
            <c:numRef>
              <c:f>'ЧЕЛ ОБЛ'!$AX$16:$BI$16</c:f>
              <c:numCache>
                <c:formatCode>#,##0</c:formatCode>
                <c:ptCount val="12"/>
                <c:pt idx="0">
                  <c:v>1299</c:v>
                </c:pt>
                <c:pt idx="1">
                  <c:v>2172</c:v>
                </c:pt>
                <c:pt idx="2">
                  <c:v>3256</c:v>
                </c:pt>
                <c:pt idx="3">
                  <c:v>3264</c:v>
                </c:pt>
                <c:pt idx="4">
                  <c:v>3155</c:v>
                </c:pt>
                <c:pt idx="5">
                  <c:v>3435</c:v>
                </c:pt>
                <c:pt idx="6">
                  <c:v>3266</c:v>
                </c:pt>
                <c:pt idx="7">
                  <c:v>3969</c:v>
                </c:pt>
                <c:pt idx="8">
                  <c:v>3720</c:v>
                </c:pt>
                <c:pt idx="9">
                  <c:v>4365</c:v>
                </c:pt>
                <c:pt idx="10">
                  <c:v>4522</c:v>
                </c:pt>
                <c:pt idx="11">
                  <c:v>6063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403136"/>
        <c:axId val="63405056"/>
      </c:lineChart>
      <c:catAx>
        <c:axId val="6340313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63405056"/>
        <c:crosses val="autoZero"/>
        <c:auto val="1"/>
        <c:lblAlgn val="ctr"/>
        <c:lblOffset val="100"/>
        <c:noMultiLvlLbl val="1"/>
      </c:catAx>
      <c:valAx>
        <c:axId val="63405056"/>
        <c:scaling>
          <c:orientation val="minMax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6340313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8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77160493827172E-2"/>
          <c:y val="0.16794210950124028"/>
          <c:w val="0.93794753086419758"/>
          <c:h val="0.73308286361253572"/>
        </c:manualLayout>
      </c:layout>
      <c:lineChart>
        <c:grouping val="standard"/>
        <c:varyColors val="0"/>
        <c:ser>
          <c:idx val="0"/>
          <c:order val="0"/>
          <c:tx>
            <c:strRef>
              <c:f>Челябинск!$K$1:$O$1</c:f>
              <c:strCache>
                <c:ptCount val="1"/>
                <c:pt idx="0">
                  <c:v>Первичный рынок</c:v>
                </c:pt>
              </c:strCache>
            </c:strRef>
          </c:tx>
          <c:spPr>
            <a:ln w="38100"/>
          </c:spPr>
          <c:marker>
            <c:symbol val="circle"/>
            <c:size val="7"/>
            <c:spPr>
              <a:ln w="38100"/>
            </c:spPr>
          </c:marker>
          <c:dLbls>
            <c:dLbl>
              <c:idx val="5"/>
              <c:layout>
                <c:manualLayout>
                  <c:x val="-3.1064814814814927E-2"/>
                  <c:y val="5.70076578451029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600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Челябинск!$B$24:$B$29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Челябинск!$M$7:$M$12</c:f>
              <c:numCache>
                <c:formatCode>_(* #,##0.00_);_(* \(#,##0.00\);_(* "-"??_);_(@_)</c:formatCode>
                <c:ptCount val="6"/>
                <c:pt idx="0">
                  <c:v>10.077619240272277</c:v>
                </c:pt>
                <c:pt idx="1">
                  <c:v>10.408964326600088</c:v>
                </c:pt>
                <c:pt idx="2">
                  <c:v>10.88356147767457</c:v>
                </c:pt>
                <c:pt idx="3">
                  <c:v>10.602339529772118</c:v>
                </c:pt>
                <c:pt idx="4">
                  <c:v>12.76201642637702</c:v>
                </c:pt>
                <c:pt idx="5">
                  <c:v>15.407839332857296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Челябинск!$K$18:$O$18</c:f>
              <c:strCache>
                <c:ptCount val="1"/>
                <c:pt idx="0">
                  <c:v>Вторичный рынок</c:v>
                </c:pt>
              </c:strCache>
            </c:strRef>
          </c:tx>
          <c:spPr>
            <a:ln w="38100"/>
          </c:spPr>
          <c:marker>
            <c:symbol val="circle"/>
            <c:size val="7"/>
            <c:spPr>
              <a:ln w="38100"/>
            </c:spPr>
          </c:marker>
          <c:dLbls>
            <c:dLbl>
              <c:idx val="0"/>
              <c:layout>
                <c:manualLayout>
                  <c:x val="-3.5262345679012347E-2"/>
                  <c:y val="-5.97528088673198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7364999513949645E-2"/>
                  <c:y val="-4.60259729030096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600"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Челябинск!$B$24:$B$29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Челябинск!$M$24:$M$29</c:f>
              <c:numCache>
                <c:formatCode>_(* #,##0.00_);_(* \(#,##0.00\);_(* "-"??_);_(@_)</c:formatCode>
                <c:ptCount val="6"/>
                <c:pt idx="0">
                  <c:v>9.9173752367762233</c:v>
                </c:pt>
                <c:pt idx="1">
                  <c:v>10.484549535547199</c:v>
                </c:pt>
                <c:pt idx="2">
                  <c:v>11.025048251672171</c:v>
                </c:pt>
                <c:pt idx="3">
                  <c:v>10.982668584035556</c:v>
                </c:pt>
                <c:pt idx="4">
                  <c:v>13.160465141598019</c:v>
                </c:pt>
                <c:pt idx="5">
                  <c:v>16.458494518520599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429632"/>
        <c:axId val="65426176"/>
      </c:lineChart>
      <c:catAx>
        <c:axId val="6342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65426176"/>
        <c:crosses val="autoZero"/>
        <c:auto val="1"/>
        <c:lblAlgn val="ctr"/>
        <c:lblOffset val="100"/>
        <c:noMultiLvlLbl val="0"/>
      </c:catAx>
      <c:valAx>
        <c:axId val="65426176"/>
        <c:scaling>
          <c:orientation val="minMax"/>
          <c:min val="8"/>
        </c:scaling>
        <c:delete val="1"/>
        <c:axPos val="l"/>
        <c:numFmt formatCode="_(* #,##0_);_(* \(#,##0\);_(* &quot;-&quot;_);_(@_)" sourceLinked="0"/>
        <c:majorTickMark val="out"/>
        <c:minorTickMark val="none"/>
        <c:tickLblPos val="nextTo"/>
        <c:crossAx val="6342963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881619990941176"/>
          <c:y val="3.0199039121482498E-2"/>
          <c:w val="0.67048313681537985"/>
          <c:h val="0.939601921757035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Обеспеченность жильем, м2/чел</c:v>
                </c:pt>
              </c:strCache>
            </c:strRef>
          </c:tx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3"/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Воронеж</c:v>
                </c:pt>
                <c:pt idx="1">
                  <c:v>Самара</c:v>
                </c:pt>
                <c:pt idx="2">
                  <c:v>Ростов-на-Дону</c:v>
                </c:pt>
                <c:pt idx="3">
                  <c:v>Челябинск</c:v>
                </c:pt>
                <c:pt idx="4">
                  <c:v>Казань</c:v>
                </c:pt>
                <c:pt idx="5">
                  <c:v>Екатеринбург</c:v>
                </c:pt>
                <c:pt idx="6">
                  <c:v>Нижний Новгород</c:v>
                </c:pt>
                <c:pt idx="7">
                  <c:v>Санкт-Петербург</c:v>
                </c:pt>
                <c:pt idx="8">
                  <c:v>Новосибирск</c:v>
                </c:pt>
                <c:pt idx="9">
                  <c:v>Красноярск</c:v>
                </c:pt>
                <c:pt idx="10">
                  <c:v>Омск</c:v>
                </c:pt>
                <c:pt idx="11">
                  <c:v>Волгоград</c:v>
                </c:pt>
                <c:pt idx="12">
                  <c:v>Пермь</c:v>
                </c:pt>
                <c:pt idx="13">
                  <c:v>Уфа</c:v>
                </c:pt>
                <c:pt idx="14">
                  <c:v>Москва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27.48</c:v>
                </c:pt>
                <c:pt idx="1">
                  <c:v>27.455226426175859</c:v>
                </c:pt>
                <c:pt idx="2">
                  <c:v>25.65</c:v>
                </c:pt>
                <c:pt idx="3">
                  <c:v>24.962147385116268</c:v>
                </c:pt>
                <c:pt idx="4">
                  <c:v>24.9</c:v>
                </c:pt>
                <c:pt idx="5">
                  <c:v>24.59</c:v>
                </c:pt>
                <c:pt idx="6">
                  <c:v>24.4</c:v>
                </c:pt>
                <c:pt idx="7">
                  <c:v>24.4</c:v>
                </c:pt>
                <c:pt idx="8">
                  <c:v>23.98</c:v>
                </c:pt>
                <c:pt idx="9">
                  <c:v>23.735137858301485</c:v>
                </c:pt>
                <c:pt idx="10">
                  <c:v>23.65</c:v>
                </c:pt>
                <c:pt idx="11">
                  <c:v>23.5</c:v>
                </c:pt>
                <c:pt idx="12">
                  <c:v>23.2</c:v>
                </c:pt>
                <c:pt idx="13">
                  <c:v>23.136263451315958</c:v>
                </c:pt>
                <c:pt idx="14">
                  <c:v>19.100000000000001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811968"/>
        <c:axId val="67817856"/>
      </c:barChart>
      <c:catAx>
        <c:axId val="6781196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67817856"/>
        <c:crosses val="autoZero"/>
        <c:auto val="1"/>
        <c:lblAlgn val="ctr"/>
        <c:lblOffset val="100"/>
        <c:noMultiLvlLbl val="0"/>
      </c:catAx>
      <c:valAx>
        <c:axId val="67817856"/>
        <c:scaling>
          <c:orientation val="minMax"/>
          <c:min val="18"/>
        </c:scaling>
        <c:delete val="1"/>
        <c:axPos val="b"/>
        <c:numFmt formatCode="0.0" sourceLinked="1"/>
        <c:majorTickMark val="out"/>
        <c:minorTickMark val="none"/>
        <c:tickLblPos val="nextTo"/>
        <c:crossAx val="67811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Прирост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14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</c:spPr>
          </c:marker>
          <c:dPt>
            <c:idx val="0"/>
            <c:marker>
              <c:spPr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1"/>
            <c:marker>
              <c:spPr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2"/>
            <c:marker>
              <c:spPr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3"/>
            <c:marker>
              <c:spPr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4"/>
            <c:marker>
              <c:spPr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5"/>
            <c:marker>
              <c:spPr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6"/>
            <c:marker>
              <c:spPr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600" b="1" smtClean="0">
                        <a:solidFill>
                          <a:srgbClr val="FF0000"/>
                        </a:solidFill>
                      </a:rPr>
                      <a:t>Омск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432098765432098E-3"/>
                  <c:y val="3.2944406314344546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smtClean="0">
                        <a:solidFill>
                          <a:srgbClr val="FF0000"/>
                        </a:solidFill>
                      </a:rPr>
                      <a:t>Новосибирск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6296296296296294E-3"/>
                  <c:y val="-2.7455833635071526E-3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smtClean="0">
                        <a:solidFill>
                          <a:srgbClr val="FF0000"/>
                        </a:solidFill>
                      </a:rPr>
                      <a:t>Красноярск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1419753086419752"/>
                  <c:y val="2.1962937542896362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smtClean="0">
                        <a:solidFill>
                          <a:srgbClr val="FF0000"/>
                        </a:solidFill>
                      </a:rPr>
                      <a:t>Самара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1600" b="1" smtClean="0">
                        <a:solidFill>
                          <a:srgbClr val="FF0000"/>
                        </a:solidFill>
                      </a:rPr>
                      <a:t>Уфа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9.7222222222222224E-2"/>
                  <c:y val="4.6671242278654768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rgbClr val="FF0000"/>
                        </a:solidFill>
                      </a:rPr>
                      <a:t>Волгоград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6234567901234566E-2"/>
                  <c:y val="5.4907343857240908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rgbClr val="FF0000"/>
                        </a:solidFill>
                      </a:rPr>
                      <a:t>Воронеж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1728395061728394"/>
                  <c:y val="-6.8634179821551081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00B050"/>
                        </a:solidFill>
                      </a:defRPr>
                    </a:pPr>
                    <a:r>
                      <a:rPr lang="ru-RU" b="1" smtClean="0">
                        <a:solidFill>
                          <a:srgbClr val="00B050"/>
                        </a:solidFill>
                      </a:rPr>
                      <a:t>Нижний Новгород</a:t>
                    </a:r>
                    <a:endParaRPr lang="en-US" dirty="0">
                      <a:solidFill>
                        <a:srgbClr val="00B05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6.9444565957033147E-2"/>
                  <c:y val="-7.1379547014413181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00B050"/>
                        </a:solidFill>
                      </a:defRPr>
                    </a:pPr>
                    <a:r>
                      <a:rPr lang="ru-RU" sz="1600" b="1" dirty="0" smtClean="0">
                        <a:solidFill>
                          <a:srgbClr val="00B050"/>
                        </a:solidFill>
                      </a:rPr>
                      <a:t>Ростов-на-Дону</a:t>
                    </a:r>
                    <a:endParaRPr lang="en-US" sz="1600" dirty="0">
                      <a:solidFill>
                        <a:srgbClr val="00B05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6975308641975308E-2"/>
                  <c:y val="4.9416609471516812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00B050"/>
                        </a:solidFill>
                      </a:defRPr>
                    </a:pPr>
                    <a:r>
                      <a:rPr lang="ru-RU" b="1" smtClean="0">
                        <a:solidFill>
                          <a:srgbClr val="00B050"/>
                        </a:solidFill>
                      </a:rPr>
                      <a:t>Москва</a:t>
                    </a:r>
                    <a:endParaRPr lang="en-US" dirty="0">
                      <a:solidFill>
                        <a:srgbClr val="00B05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9.2592592592592587E-3"/>
                  <c:y val="-1.3727052134955333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00B050"/>
                        </a:solidFill>
                      </a:defRPr>
                    </a:pPr>
                    <a:r>
                      <a:rPr lang="ru-RU" sz="1600" b="1" dirty="0" smtClean="0">
                        <a:solidFill>
                          <a:srgbClr val="00B050"/>
                        </a:solidFill>
                      </a:rPr>
                      <a:t>Екатеринбург</a:t>
                    </a:r>
                    <a:endParaRPr lang="en-US" dirty="0">
                      <a:solidFill>
                        <a:srgbClr val="00B05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5432098765432098E-3"/>
                  <c:y val="-3.2944406314344567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00B050"/>
                        </a:solidFill>
                      </a:defRPr>
                    </a:pPr>
                    <a:r>
                      <a:rPr lang="ru-RU" sz="1600" b="1" smtClean="0">
                        <a:solidFill>
                          <a:srgbClr val="00B050"/>
                        </a:solidFill>
                      </a:rPr>
                      <a:t>Пермь</a:t>
                    </a:r>
                    <a:endParaRPr lang="en-US" dirty="0">
                      <a:solidFill>
                        <a:srgbClr val="00B05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4.6296296296296294E-2"/>
                  <c:y val="-7.4124914207275225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00B050"/>
                        </a:solidFill>
                      </a:defRPr>
                    </a:pPr>
                    <a:r>
                      <a:rPr lang="ru-RU" b="1" dirty="0" smtClean="0">
                        <a:solidFill>
                          <a:srgbClr val="00B050"/>
                        </a:solidFill>
                      </a:rPr>
                      <a:t>Санкт-Петербург</a:t>
                    </a:r>
                    <a:endParaRPr lang="en-US" dirty="0">
                      <a:solidFill>
                        <a:srgbClr val="00B05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1.5432098765432098E-3"/>
                  <c:y val="3.0199039121482498E-2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solidFill>
                          <a:srgbClr val="00B050"/>
                        </a:solidFill>
                      </a:defRPr>
                    </a:pPr>
                    <a:r>
                      <a:rPr lang="ru-RU" sz="2000" b="1" dirty="0" smtClean="0">
                        <a:solidFill>
                          <a:srgbClr val="00B050"/>
                        </a:solidFill>
                      </a:rPr>
                      <a:t>Челябинск</a:t>
                    </a:r>
                    <a:endParaRPr lang="en-US" sz="2000" dirty="0">
                      <a:solidFill>
                        <a:srgbClr val="00B05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"/>
                  <c:y val="-5.2161976664378863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00B050"/>
                        </a:solidFill>
                      </a:defRPr>
                    </a:pPr>
                    <a:r>
                      <a:rPr lang="ru-RU" b="1" dirty="0" smtClean="0">
                        <a:solidFill>
                          <a:srgbClr val="00B050"/>
                        </a:solidFill>
                      </a:rPr>
                      <a:t>Казань</a:t>
                    </a:r>
                    <a:endParaRPr lang="en-US" dirty="0">
                      <a:solidFill>
                        <a:srgbClr val="00B05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Лист1!$A$2:$A$16</c:f>
              <c:numCache>
                <c:formatCode>General</c:formatCode>
                <c:ptCount val="15"/>
                <c:pt idx="0">
                  <c:v>323</c:v>
                </c:pt>
                <c:pt idx="1">
                  <c:v>1043</c:v>
                </c:pt>
                <c:pt idx="2">
                  <c:v>677</c:v>
                </c:pt>
                <c:pt idx="3">
                  <c:v>616</c:v>
                </c:pt>
                <c:pt idx="4">
                  <c:v>675</c:v>
                </c:pt>
                <c:pt idx="5">
                  <c:v>378</c:v>
                </c:pt>
                <c:pt idx="6">
                  <c:v>1110</c:v>
                </c:pt>
                <c:pt idx="7">
                  <c:v>454</c:v>
                </c:pt>
                <c:pt idx="8">
                  <c:v>1119</c:v>
                </c:pt>
                <c:pt idx="9">
                  <c:v>3419</c:v>
                </c:pt>
                <c:pt idx="10">
                  <c:v>1036</c:v>
                </c:pt>
                <c:pt idx="11">
                  <c:v>609</c:v>
                </c:pt>
                <c:pt idx="12">
                  <c:v>3536</c:v>
                </c:pt>
                <c:pt idx="13">
                  <c:v>702</c:v>
                </c:pt>
                <c:pt idx="14">
                  <c:v>958</c:v>
                </c:pt>
              </c:numCache>
            </c:numRef>
          </c:xVal>
          <c:yVal>
            <c:numRef>
              <c:f>Лист1!$B$2:$B$16</c:f>
              <c:numCache>
                <c:formatCode>0%</c:formatCode>
                <c:ptCount val="15"/>
                <c:pt idx="0">
                  <c:v>-0.48032808512966063</c:v>
                </c:pt>
                <c:pt idx="1">
                  <c:v>-0.31735521287325386</c:v>
                </c:pt>
                <c:pt idx="2">
                  <c:v>-0.26600531251694048</c:v>
                </c:pt>
                <c:pt idx="3">
                  <c:v>-0.23427656538233954</c:v>
                </c:pt>
                <c:pt idx="4">
                  <c:v>-0.12173415218070149</c:v>
                </c:pt>
                <c:pt idx="5">
                  <c:v>-7.1175479032646427E-2</c:v>
                </c:pt>
                <c:pt idx="6">
                  <c:v>-6.6696317429010277E-3</c:v>
                </c:pt>
                <c:pt idx="7">
                  <c:v>7.0534297302060622E-4</c:v>
                </c:pt>
                <c:pt idx="8">
                  <c:v>5.2490349519429547E-3</c:v>
                </c:pt>
                <c:pt idx="9">
                  <c:v>1.004431314623333E-2</c:v>
                </c:pt>
                <c:pt idx="10">
                  <c:v>1.3232662082995006E-2</c:v>
                </c:pt>
                <c:pt idx="11">
                  <c:v>0.11100165282019292</c:v>
                </c:pt>
                <c:pt idx="12">
                  <c:v>0.13467894618618237</c:v>
                </c:pt>
                <c:pt idx="13">
                  <c:v>0.25401929260450173</c:v>
                </c:pt>
                <c:pt idx="14">
                  <c:v>0.29441967301715977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182528"/>
        <c:axId val="82184064"/>
      </c:scatterChart>
      <c:valAx>
        <c:axId val="8218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>
            <a:prstDash val="dash"/>
          </a:ln>
        </c:spPr>
        <c:txPr>
          <a:bodyPr/>
          <a:lstStyle/>
          <a:p>
            <a:pPr>
              <a:defRPr sz="1600" b="1"/>
            </a:pPr>
            <a:endParaRPr lang="ru-RU"/>
          </a:p>
        </c:txPr>
        <c:crossAx val="82184064"/>
        <c:crosses val="autoZero"/>
        <c:crossBetween val="midCat"/>
      </c:valAx>
      <c:valAx>
        <c:axId val="82184064"/>
        <c:scaling>
          <c:orientation val="minMax"/>
          <c:max val="0.30000000000000004"/>
          <c:min val="-0.5"/>
        </c:scaling>
        <c:delete val="0"/>
        <c:axPos val="l"/>
        <c:numFmt formatCode="0%" sourceLinked="1"/>
        <c:majorTickMark val="none"/>
        <c:minorTickMark val="none"/>
        <c:tickLblPos val="none"/>
        <c:spPr>
          <a:ln w="12700">
            <a:prstDash val="dash"/>
          </a:ln>
        </c:spPr>
        <c:crossAx val="82182528"/>
        <c:crosses val="autoZero"/>
        <c:crossBetween val="midCat"/>
        <c:majorUnit val="0.1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98626907747642"/>
          <c:y val="0.15101257334450963"/>
          <c:w val="0.83803842228054826"/>
          <c:h val="0.742794844928751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'Графики РУССКИЕ'!$A$9</c:f>
              <c:strCache>
                <c:ptCount val="1"/>
                <c:pt idx="0">
                  <c:v>Многоквартирное, м2</c:v>
                </c:pt>
              </c:strCache>
            </c:strRef>
          </c:tx>
          <c:invertIfNegative val="0"/>
          <c:cat>
            <c:numRef>
              <c:f>'Графики РУССКИЕ'!$D$1:$N$1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'Графики РУССКИЕ'!$D$9:$N$9</c:f>
              <c:numCache>
                <c:formatCode>_-* #,##0_р_._-;\-* #,##0_р_._-;_-* "-"??_р_._-;_-@_-</c:formatCode>
                <c:ptCount val="11"/>
                <c:pt idx="0">
                  <c:v>468494</c:v>
                </c:pt>
                <c:pt idx="1">
                  <c:v>738424</c:v>
                </c:pt>
                <c:pt idx="2">
                  <c:v>365487</c:v>
                </c:pt>
                <c:pt idx="3">
                  <c:v>382802</c:v>
                </c:pt>
                <c:pt idx="4">
                  <c:v>672748</c:v>
                </c:pt>
                <c:pt idx="5">
                  <c:v>917639</c:v>
                </c:pt>
                <c:pt idx="6">
                  <c:v>758344</c:v>
                </c:pt>
                <c:pt idx="7">
                  <c:v>687950</c:v>
                </c:pt>
                <c:pt idx="8">
                  <c:v>490762</c:v>
                </c:pt>
                <c:pt idx="9">
                  <c:v>515016</c:v>
                </c:pt>
                <c:pt idx="10">
                  <c:v>656650</c:v>
                </c:pt>
              </c:numCache>
            </c:numRef>
          </c:val>
        </c:ser>
        <c:ser>
          <c:idx val="1"/>
          <c:order val="1"/>
          <c:tx>
            <c:strRef>
              <c:f>'Графики РУССКИЕ'!$A$10</c:f>
              <c:strCache>
                <c:ptCount val="1"/>
                <c:pt idx="0">
                  <c:v>Индивидуальное, м2</c:v>
                </c:pt>
              </c:strCache>
            </c:strRef>
          </c:tx>
          <c:invertIfNegative val="0"/>
          <c:cat>
            <c:numRef>
              <c:f>'Графики РУССКИЕ'!$D$1:$N$1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'Графики РУССКИЕ'!$D$10:$N$10</c:f>
              <c:numCache>
                <c:formatCode>_-* #,##0_р_._-;\-* #,##0_р_._-;_-* "-"??_р_._-;_-@_-</c:formatCode>
                <c:ptCount val="11"/>
                <c:pt idx="0">
                  <c:v>164396</c:v>
                </c:pt>
                <c:pt idx="1">
                  <c:v>141777</c:v>
                </c:pt>
                <c:pt idx="2">
                  <c:v>164784</c:v>
                </c:pt>
                <c:pt idx="3">
                  <c:v>104060</c:v>
                </c:pt>
                <c:pt idx="4">
                  <c:v>79627</c:v>
                </c:pt>
                <c:pt idx="5">
                  <c:v>85963</c:v>
                </c:pt>
                <c:pt idx="6">
                  <c:v>144474</c:v>
                </c:pt>
                <c:pt idx="7">
                  <c:v>94910</c:v>
                </c:pt>
                <c:pt idx="8">
                  <c:v>80584</c:v>
                </c:pt>
                <c:pt idx="9">
                  <c:v>44784</c:v>
                </c:pt>
                <c:pt idx="10">
                  <c:v>45650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2507648"/>
        <c:axId val="62804352"/>
      </c:barChart>
      <c:catAx>
        <c:axId val="62507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62804352"/>
        <c:crosses val="autoZero"/>
        <c:auto val="1"/>
        <c:lblAlgn val="ctr"/>
        <c:lblOffset val="100"/>
        <c:noMultiLvlLbl val="0"/>
      </c:catAx>
      <c:valAx>
        <c:axId val="62804352"/>
        <c:scaling>
          <c:orientation val="minMax"/>
          <c:max val="1100000"/>
          <c:min val="0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625076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6128851949061921"/>
          <c:y val="5.0398155909471998E-4"/>
          <c:w val="0.50674382716049382"/>
          <c:h val="0.13934165230032589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975308641975308E-2"/>
          <c:y val="0.13865077091856312"/>
          <c:w val="0.96604938271604934"/>
          <c:h val="0.74864736623090267"/>
        </c:manualLayout>
      </c:layout>
      <c:lineChart>
        <c:grouping val="standard"/>
        <c:varyColors val="0"/>
        <c:ser>
          <c:idx val="0"/>
          <c:order val="0"/>
          <c:tx>
            <c:v>Россия</c:v>
          </c:tx>
          <c:spPr>
            <a:ln w="38100"/>
          </c:spPr>
          <c:marker>
            <c:symbol val="circle"/>
            <c:size val="7"/>
            <c:spPr>
              <a:ln w="38100"/>
            </c:spPr>
          </c:marker>
          <c:dLbls>
            <c:dLbl>
              <c:idx val="1"/>
              <c:layout>
                <c:manualLayout>
                  <c:x val="-2.7125984251968504E-2"/>
                  <c:y val="4.94509806040888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4039442986293383E-2"/>
                  <c:y val="4.12148790255027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6570307183824244E-2"/>
                  <c:y val="5.21963477969509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5123456790123457E-2"/>
                  <c:y val="4.39602462183648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954870224555264E-2"/>
                  <c:y val="-6.31090743032549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'Графики РУССКИЕ'!$D$1:$N$1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'Графики РУССКИЕ'!$D$50:$N$50</c:f>
              <c:numCache>
                <c:formatCode>_-* #,##0_р_._-;\-* #,##0_р_._-;_-* "-"??_р_._-;_-@_-</c:formatCode>
                <c:ptCount val="11"/>
                <c:pt idx="0">
                  <c:v>65.378571428571419</c:v>
                </c:pt>
                <c:pt idx="1">
                  <c:v>64.632394366197204</c:v>
                </c:pt>
                <c:pt idx="2">
                  <c:v>63.702439024390237</c:v>
                </c:pt>
                <c:pt idx="3">
                  <c:v>62.812000000000005</c:v>
                </c:pt>
                <c:pt idx="4">
                  <c:v>60.883589743589731</c:v>
                </c:pt>
                <c:pt idx="5">
                  <c:v>59.554704944178646</c:v>
                </c:pt>
                <c:pt idx="6">
                  <c:v>56.795382025372469</c:v>
                </c:pt>
                <c:pt idx="7">
                  <c:v>56.021028037383189</c:v>
                </c:pt>
                <c:pt idx="8">
                  <c:v>54.248970747562304</c:v>
                </c:pt>
                <c:pt idx="9">
                  <c:v>52.806986899563334</c:v>
                </c:pt>
                <c:pt idx="10">
                  <c:v>51.555655397057166</c:v>
                </c:pt>
              </c:numCache>
            </c:numRef>
          </c:val>
          <c:smooth val="0"/>
        </c:ser>
        <c:ser>
          <c:idx val="1"/>
          <c:order val="1"/>
          <c:tx>
            <c:v>Челябинск</c:v>
          </c:tx>
          <c:spPr>
            <a:ln w="38100"/>
          </c:spPr>
          <c:marker>
            <c:symbol val="triangle"/>
            <c:size val="7"/>
            <c:spPr>
              <a:ln w="38100"/>
            </c:spPr>
          </c:marker>
          <c:dLbls>
            <c:dLbl>
              <c:idx val="0"/>
              <c:layout>
                <c:manualLayout>
                  <c:x val="-6.0096480995431127E-2"/>
                  <c:y val="-2.19970925048233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841912122095864E-2"/>
                  <c:y val="-5.21961316263058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5841110139010429E-2"/>
                  <c:y val="-6.83527256416214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2681418294935356E-2"/>
                  <c:y val="-4.94507644334437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8738456304073103E-2"/>
                  <c:y val="-6.59229675906160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954870224555264E-2"/>
                  <c:y val="5.76185560881760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'Графики РУССКИЕ'!$D$1:$N$1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'Графики РУССКИЕ'!$D$14:$N$14</c:f>
              <c:numCache>
                <c:formatCode>_-* #,##0_р_._-;\-* #,##0_р_._-;_-* "-"??_р_._-;_-@_-</c:formatCode>
                <c:ptCount val="11"/>
                <c:pt idx="0">
                  <c:v>59.925044768482991</c:v>
                </c:pt>
                <c:pt idx="1">
                  <c:v>65.007835196760283</c:v>
                </c:pt>
                <c:pt idx="2">
                  <c:v>68.855877920120577</c:v>
                </c:pt>
                <c:pt idx="3">
                  <c:v>62.77500819940964</c:v>
                </c:pt>
                <c:pt idx="4">
                  <c:v>61.623889346890174</c:v>
                </c:pt>
                <c:pt idx="5">
                  <c:v>56.893731787463572</c:v>
                </c:pt>
                <c:pt idx="6">
                  <c:v>55.900339083001619</c:v>
                </c:pt>
                <c:pt idx="7">
                  <c:v>51.893339367881119</c:v>
                </c:pt>
                <c:pt idx="8">
                  <c:v>52.320042643923244</c:v>
                </c:pt>
                <c:pt idx="9">
                  <c:v>53.469269102990033</c:v>
                </c:pt>
                <c:pt idx="10">
                  <c:v>49.468886545125812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849408"/>
        <c:axId val="62850944"/>
      </c:lineChart>
      <c:catAx>
        <c:axId val="6284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62850944"/>
        <c:crosses val="autoZero"/>
        <c:auto val="1"/>
        <c:lblAlgn val="ctr"/>
        <c:lblOffset val="100"/>
        <c:noMultiLvlLbl val="0"/>
      </c:catAx>
      <c:valAx>
        <c:axId val="62850944"/>
        <c:scaling>
          <c:orientation val="minMax"/>
          <c:min val="40"/>
        </c:scaling>
        <c:delete val="1"/>
        <c:axPos val="l"/>
        <c:numFmt formatCode="#,##0" sourceLinked="0"/>
        <c:majorTickMark val="out"/>
        <c:minorTickMark val="none"/>
        <c:tickLblPos val="nextTo"/>
        <c:crossAx val="628494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70745212404005053"/>
          <c:y val="7.6870281400137269E-2"/>
          <c:w val="0.22398464080878783"/>
          <c:h val="0.20179421635439015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400"/>
                      <a:t>Дания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400"/>
                      <a:t>Швеция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927129615791921E-2"/>
                  <c:y val="-6.2653282653789139E-2"/>
                </c:manualLayout>
              </c:layout>
              <c:tx>
                <c:rich>
                  <a:bodyPr/>
                  <a:lstStyle/>
                  <a:p>
                    <a:r>
                      <a:rPr lang="ru-RU" sz="1400"/>
                      <a:t>Нидерланды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400"/>
                      <a:t>Ирландия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7946825278216386E-3"/>
                  <c:y val="-2.5061313061515655E-2"/>
                </c:manualLayout>
              </c:layout>
              <c:tx>
                <c:rich>
                  <a:bodyPr/>
                  <a:lstStyle/>
                  <a:p>
                    <a:r>
                      <a:rPr lang="ru-RU" sz="1400"/>
                      <a:t>Австрия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3801084509800214E-2"/>
                  <c:y val="5.8476397143536536E-2"/>
                </c:manualLayout>
              </c:layout>
              <c:tx>
                <c:rich>
                  <a:bodyPr/>
                  <a:lstStyle/>
                  <a:p>
                    <a:r>
                      <a:rPr lang="ru-RU" sz="1400"/>
                      <a:t>Финляндия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794682527821648E-2"/>
                  <c:y val="-5.0122626123031311E-2"/>
                </c:manualLayout>
              </c:layout>
              <c:tx>
                <c:rich>
                  <a:bodyPr/>
                  <a:lstStyle/>
                  <a:p>
                    <a:r>
                      <a:rPr lang="ru-RU" sz="1400"/>
                      <a:t>Бельгия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sz="1400"/>
                      <a:t>Германия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17439685154742207"/>
                  <c:y val="4.1768855102526092E-2"/>
                </c:manualLayout>
              </c:layout>
              <c:tx>
                <c:rich>
                  <a:bodyPr/>
                  <a:lstStyle/>
                  <a:p>
                    <a:r>
                      <a:rPr lang="ru-RU" sz="1400"/>
                      <a:t>Великобритания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11097981462108678"/>
                  <c:y val="-5.429951163328392E-2"/>
                </c:manualLayout>
              </c:layout>
              <c:tx>
                <c:rich>
                  <a:bodyPr/>
                  <a:lstStyle/>
                  <a:p>
                    <a:r>
                      <a:rPr lang="ru-RU" sz="1400"/>
                      <a:t>Франция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0.10871492044514622"/>
                  <c:y val="3.8287674874828218E-17"/>
                </c:manualLayout>
              </c:layout>
              <c:tx>
                <c:rich>
                  <a:bodyPr/>
                  <a:lstStyle/>
                  <a:p>
                    <a:r>
                      <a:rPr lang="ru-RU" sz="1400"/>
                      <a:t>Италия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0.12230428550078951"/>
                  <c:y val="-3.7591969592273483E-2"/>
                </c:manualLayout>
              </c:layout>
              <c:tx>
                <c:rich>
                  <a:bodyPr/>
                  <a:lstStyle/>
                  <a:p>
                    <a:r>
                      <a:rPr lang="ru-RU" sz="1400"/>
                      <a:t>Испания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0.10192023791732459"/>
                  <c:y val="3.7591969592273483E-2"/>
                </c:manualLayout>
              </c:layout>
              <c:tx>
                <c:rich>
                  <a:bodyPr/>
                  <a:lstStyle/>
                  <a:p>
                    <a:r>
                      <a:rPr lang="ru-RU" sz="1400"/>
                      <a:t>Греция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0.11550960297296786"/>
                  <c:y val="-5.8476397143536536E-2"/>
                </c:manualLayout>
              </c:layout>
              <c:tx>
                <c:rich>
                  <a:bodyPr/>
                  <a:lstStyle/>
                  <a:p>
                    <a:r>
                      <a:rPr lang="ru-RU" sz="1400"/>
                      <a:t>Португалия</a:t>
                    </a:r>
                    <a:r>
                      <a:rPr lang="ru-RU" sz="1400" baseline="0"/>
                      <a:t>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ru-RU" sz="1400"/>
                      <a:t>Россия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trendlineType val="power"/>
            <c:dispRSqr val="0"/>
            <c:dispEq val="0"/>
          </c:trendline>
          <c:xVal>
            <c:numRef>
              <c:f>квартиры!$H$4:$H$18</c:f>
              <c:numCache>
                <c:formatCode>_-* #,##0_р_._-;\-* #,##0_р_._-;_-* "-"??_р_._-;_-@_-</c:formatCode>
                <c:ptCount val="15"/>
                <c:pt idx="0">
                  <c:v>58507</c:v>
                </c:pt>
                <c:pt idx="1">
                  <c:v>57134</c:v>
                </c:pt>
                <c:pt idx="2">
                  <c:v>49474</c:v>
                </c:pt>
                <c:pt idx="3">
                  <c:v>49177</c:v>
                </c:pt>
                <c:pt idx="4">
                  <c:v>48567</c:v>
                </c:pt>
                <c:pt idx="5">
                  <c:v>47415</c:v>
                </c:pt>
                <c:pt idx="6">
                  <c:v>44740</c:v>
                </c:pt>
                <c:pt idx="7">
                  <c:v>44065</c:v>
                </c:pt>
                <c:pt idx="8">
                  <c:v>41790</c:v>
                </c:pt>
                <c:pt idx="9">
                  <c:v>40838</c:v>
                </c:pt>
                <c:pt idx="10">
                  <c:v>34814</c:v>
                </c:pt>
                <c:pt idx="11">
                  <c:v>28563</c:v>
                </c:pt>
                <c:pt idx="12">
                  <c:v>22242</c:v>
                </c:pt>
                <c:pt idx="13">
                  <c:v>20577</c:v>
                </c:pt>
                <c:pt idx="14">
                  <c:v>15434</c:v>
                </c:pt>
              </c:numCache>
            </c:numRef>
          </c:xVal>
          <c:yVal>
            <c:numRef>
              <c:f>квартиры!$B$4:$B$18</c:f>
              <c:numCache>
                <c:formatCode>_-* #,##0_р_._-;\-* #,##0_р_._-;_-* "-"??_р_._-;_-@_-</c:formatCode>
                <c:ptCount val="15"/>
                <c:pt idx="0">
                  <c:v>111</c:v>
                </c:pt>
                <c:pt idx="1">
                  <c:v>93</c:v>
                </c:pt>
                <c:pt idx="2">
                  <c:v>106</c:v>
                </c:pt>
                <c:pt idx="3">
                  <c:v>81</c:v>
                </c:pt>
                <c:pt idx="4">
                  <c:v>99</c:v>
                </c:pt>
                <c:pt idx="5">
                  <c:v>80</c:v>
                </c:pt>
                <c:pt idx="6">
                  <c:v>97</c:v>
                </c:pt>
                <c:pt idx="7">
                  <c:v>91</c:v>
                </c:pt>
                <c:pt idx="8">
                  <c:v>92</c:v>
                </c:pt>
                <c:pt idx="9">
                  <c:v>93</c:v>
                </c:pt>
                <c:pt idx="10">
                  <c:v>93</c:v>
                </c:pt>
                <c:pt idx="11">
                  <c:v>99</c:v>
                </c:pt>
                <c:pt idx="12">
                  <c:v>81</c:v>
                </c:pt>
                <c:pt idx="13">
                  <c:v>83</c:v>
                </c:pt>
                <c:pt idx="14">
                  <c:v>56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654912"/>
        <c:axId val="62887040"/>
      </c:scatterChart>
      <c:valAx>
        <c:axId val="63654912"/>
        <c:scaling>
          <c:orientation val="minMax"/>
          <c:min val="10000"/>
        </c:scaling>
        <c:delete val="0"/>
        <c:axPos val="b"/>
        <c:numFmt formatCode="_-* #,##0_р_._-;\-* #,##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62887040"/>
        <c:crosses val="autoZero"/>
        <c:crossBetween val="midCat"/>
      </c:valAx>
      <c:valAx>
        <c:axId val="62887040"/>
        <c:scaling>
          <c:orientation val="minMax"/>
          <c:min val="40"/>
        </c:scaling>
        <c:delete val="0"/>
        <c:axPos val="l"/>
        <c:numFmt formatCode="_-* #,##0_р_._-;\-* #,##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6365491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'2012-2017'!$A$4</c:f>
              <c:strCache>
                <c:ptCount val="1"/>
                <c:pt idx="0">
                  <c:v>1к = 51%</c:v>
                </c:pt>
              </c:strCache>
            </c:strRef>
          </c:tx>
          <c:cat>
            <c:numRef>
              <c:f>'2012-2017'!$B$3:$G$3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'2012-2017'!$B$4:$G$4</c:f>
              <c:numCache>
                <c:formatCode>0%</c:formatCode>
                <c:ptCount val="6"/>
                <c:pt idx="0">
                  <c:v>0.45</c:v>
                </c:pt>
                <c:pt idx="1">
                  <c:v>0.49</c:v>
                </c:pt>
                <c:pt idx="2">
                  <c:v>0.55000000000000004</c:v>
                </c:pt>
                <c:pt idx="3">
                  <c:v>0.51</c:v>
                </c:pt>
                <c:pt idx="4">
                  <c:v>0.53</c:v>
                </c:pt>
                <c:pt idx="5">
                  <c:v>0.52</c:v>
                </c:pt>
              </c:numCache>
            </c:numRef>
          </c:val>
        </c:ser>
        <c:ser>
          <c:idx val="1"/>
          <c:order val="1"/>
          <c:tx>
            <c:strRef>
              <c:f>'2012-2017'!$A$5</c:f>
              <c:strCache>
                <c:ptCount val="1"/>
                <c:pt idx="0">
                  <c:v>2к = 38%</c:v>
                </c:pt>
              </c:strCache>
            </c:strRef>
          </c:tx>
          <c:cat>
            <c:numRef>
              <c:f>'2012-2017'!$B$3:$G$3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'2012-2017'!$B$5:$G$5</c:f>
              <c:numCache>
                <c:formatCode>0%</c:formatCode>
                <c:ptCount val="6"/>
                <c:pt idx="0">
                  <c:v>0.46</c:v>
                </c:pt>
                <c:pt idx="1">
                  <c:v>0.36</c:v>
                </c:pt>
                <c:pt idx="2">
                  <c:v>0.36</c:v>
                </c:pt>
                <c:pt idx="3">
                  <c:v>0.39</c:v>
                </c:pt>
                <c:pt idx="4">
                  <c:v>0.37</c:v>
                </c:pt>
                <c:pt idx="5">
                  <c:v>0.39</c:v>
                </c:pt>
              </c:numCache>
            </c:numRef>
          </c:val>
        </c:ser>
        <c:ser>
          <c:idx val="2"/>
          <c:order val="2"/>
          <c:tx>
            <c:strRef>
              <c:f>'2012-2017'!$A$6</c:f>
              <c:strCache>
                <c:ptCount val="1"/>
                <c:pt idx="0">
                  <c:v>3к = 10%</c:v>
                </c:pt>
              </c:strCache>
            </c:strRef>
          </c:tx>
          <c:cat>
            <c:numRef>
              <c:f>'2012-2017'!$B$3:$G$3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'2012-2017'!$B$6:$G$6</c:f>
              <c:numCache>
                <c:formatCode>0%</c:formatCode>
                <c:ptCount val="6"/>
                <c:pt idx="0">
                  <c:v>0.09</c:v>
                </c:pt>
                <c:pt idx="1">
                  <c:v>0.15</c:v>
                </c:pt>
                <c:pt idx="2">
                  <c:v>0.09</c:v>
                </c:pt>
                <c:pt idx="3">
                  <c:v>0.1</c:v>
                </c:pt>
                <c:pt idx="4">
                  <c:v>0.1</c:v>
                </c:pt>
                <c:pt idx="5">
                  <c:v>0.09</c:v>
                </c:pt>
              </c:numCache>
            </c:numRef>
          </c:val>
        </c:ser>
        <c:ser>
          <c:idx val="3"/>
          <c:order val="3"/>
          <c:tx>
            <c:strRef>
              <c:f>'2012-2017'!$A$7</c:f>
              <c:strCache>
                <c:ptCount val="1"/>
                <c:pt idx="0">
                  <c:v>4к, мнк = 1%</c:v>
                </c:pt>
              </c:strCache>
            </c:strRef>
          </c:tx>
          <c:cat>
            <c:numRef>
              <c:f>'2012-2017'!$B$3:$G$3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'2012-2017'!$B$7:$G$7</c:f>
              <c:numCache>
                <c:formatCode>0%</c:formatCode>
                <c:ptCount val="6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  <c:pt idx="5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201280"/>
        <c:axId val="63202816"/>
      </c:areaChart>
      <c:catAx>
        <c:axId val="63201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63202816"/>
        <c:crosses val="autoZero"/>
        <c:auto val="1"/>
        <c:lblAlgn val="ctr"/>
        <c:lblOffset val="100"/>
        <c:noMultiLvlLbl val="0"/>
      </c:catAx>
      <c:valAx>
        <c:axId val="63202816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6320128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7846067852629519"/>
          <c:y val="0.18562681380681911"/>
          <c:w val="0.21228006221444543"/>
          <c:h val="0.54638514042985531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095039871608412E-2"/>
          <c:y val="0.25166658134485603"/>
          <c:w val="0.89908032833475438"/>
          <c:h val="0.48981668200565837"/>
        </c:manualLayout>
      </c:layout>
      <c:lineChart>
        <c:grouping val="standard"/>
        <c:varyColors val="0"/>
        <c:ser>
          <c:idx val="1"/>
          <c:order val="0"/>
          <c:tx>
            <c:v>Первичная</c:v>
          </c:tx>
          <c:spPr>
            <a:ln w="38100"/>
          </c:spPr>
          <c:marker>
            <c:symbol val="none"/>
          </c:marker>
          <c:dPt>
            <c:idx val="0"/>
            <c:marker>
              <c:symbol val="circle"/>
              <c:size val="7"/>
            </c:marker>
            <c:bubble3D val="0"/>
          </c:dPt>
          <c:dPt>
            <c:idx val="12"/>
            <c:bubble3D val="0"/>
          </c:dPt>
          <c:dPt>
            <c:idx val="24"/>
            <c:bubble3D val="0"/>
          </c:dPt>
          <c:dPt>
            <c:idx val="25"/>
            <c:marker>
              <c:symbol val="circle"/>
              <c:size val="7"/>
            </c:marker>
            <c:bubble3D val="0"/>
          </c:dPt>
          <c:dPt>
            <c:idx val="59"/>
            <c:marker>
              <c:symbol val="circle"/>
              <c:size val="7"/>
            </c:marker>
            <c:bubble3D val="0"/>
          </c:dPt>
          <c:dLbls>
            <c:dLbl>
              <c:idx val="0"/>
              <c:layout>
                <c:manualLayout>
                  <c:x val="-2.8529280973636256E-2"/>
                  <c:y val="-9.0206087875379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-7.2530864197530812E-2"/>
                  <c:y val="-4.3925875085792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9"/>
              <c:layout>
                <c:manualLayout>
                  <c:x val="-1.3888888888888888E-2"/>
                  <c:y val="-6.0398078242964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0"/>
              <c:layout>
                <c:manualLayout>
                  <c:x val="6.7940552016985137E-2"/>
                  <c:y val="-9.004329004329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accent2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'Динамика цены'!$A$49:$A$108</c:f>
              <c:numCache>
                <c:formatCode>mmm\-yy</c:formatCode>
                <c:ptCount val="60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</c:numCache>
            </c:numRef>
          </c:cat>
          <c:val>
            <c:numRef>
              <c:f>'Динамика цены'!$D$49:$D$108</c:f>
              <c:numCache>
                <c:formatCode>_-* #,##0_р_._-;\-* #,##0_р_._-;_-* "-"??_р_._-;_-@_-</c:formatCode>
                <c:ptCount val="60"/>
                <c:pt idx="0">
                  <c:v>44895.386296737743</c:v>
                </c:pt>
                <c:pt idx="1">
                  <c:v>45113.197217069028</c:v>
                </c:pt>
                <c:pt idx="2">
                  <c:v>45666.810603357473</c:v>
                </c:pt>
                <c:pt idx="3">
                  <c:v>45576.311231678177</c:v>
                </c:pt>
                <c:pt idx="4">
                  <c:v>44651.212401301891</c:v>
                </c:pt>
                <c:pt idx="5">
                  <c:v>45361.307364409186</c:v>
                </c:pt>
                <c:pt idx="6">
                  <c:v>45261</c:v>
                </c:pt>
                <c:pt idx="7">
                  <c:v>44921</c:v>
                </c:pt>
                <c:pt idx="8">
                  <c:v>45179</c:v>
                </c:pt>
                <c:pt idx="9">
                  <c:v>45527</c:v>
                </c:pt>
                <c:pt idx="10">
                  <c:v>45437</c:v>
                </c:pt>
                <c:pt idx="11">
                  <c:v>45048</c:v>
                </c:pt>
                <c:pt idx="12">
                  <c:v>45017</c:v>
                </c:pt>
                <c:pt idx="13">
                  <c:v>44986</c:v>
                </c:pt>
                <c:pt idx="14">
                  <c:v>45283</c:v>
                </c:pt>
                <c:pt idx="15">
                  <c:v>45069</c:v>
                </c:pt>
                <c:pt idx="16">
                  <c:v>46183</c:v>
                </c:pt>
                <c:pt idx="17">
                  <c:v>46206</c:v>
                </c:pt>
                <c:pt idx="18">
                  <c:v>46295</c:v>
                </c:pt>
                <c:pt idx="19">
                  <c:v>46514</c:v>
                </c:pt>
                <c:pt idx="20">
                  <c:v>47665</c:v>
                </c:pt>
                <c:pt idx="21">
                  <c:v>47835</c:v>
                </c:pt>
                <c:pt idx="22">
                  <c:v>48051</c:v>
                </c:pt>
                <c:pt idx="23">
                  <c:v>48203</c:v>
                </c:pt>
                <c:pt idx="24">
                  <c:v>48758</c:v>
                </c:pt>
                <c:pt idx="25">
                  <c:v>49312</c:v>
                </c:pt>
                <c:pt idx="26">
                  <c:v>47921</c:v>
                </c:pt>
                <c:pt idx="27">
                  <c:v>46791</c:v>
                </c:pt>
                <c:pt idx="28">
                  <c:v>46451</c:v>
                </c:pt>
                <c:pt idx="29">
                  <c:v>46322</c:v>
                </c:pt>
                <c:pt idx="30">
                  <c:v>47717</c:v>
                </c:pt>
                <c:pt idx="31">
                  <c:v>47578</c:v>
                </c:pt>
                <c:pt idx="32">
                  <c:v>47479</c:v>
                </c:pt>
                <c:pt idx="33">
                  <c:v>46766</c:v>
                </c:pt>
                <c:pt idx="34">
                  <c:v>46541</c:v>
                </c:pt>
                <c:pt idx="35">
                  <c:v>46317</c:v>
                </c:pt>
                <c:pt idx="36">
                  <c:v>46039</c:v>
                </c:pt>
                <c:pt idx="37">
                  <c:v>45855</c:v>
                </c:pt>
                <c:pt idx="38">
                  <c:v>44957</c:v>
                </c:pt>
                <c:pt idx="39">
                  <c:v>44531</c:v>
                </c:pt>
                <c:pt idx="40">
                  <c:v>44114</c:v>
                </c:pt>
                <c:pt idx="41">
                  <c:v>43700</c:v>
                </c:pt>
                <c:pt idx="42" formatCode="#,##0">
                  <c:v>43501</c:v>
                </c:pt>
                <c:pt idx="43" formatCode="#,##0">
                  <c:v>43302</c:v>
                </c:pt>
                <c:pt idx="44" formatCode="#,##0">
                  <c:v>43103</c:v>
                </c:pt>
                <c:pt idx="45" formatCode="#,##0">
                  <c:v>43016</c:v>
                </c:pt>
                <c:pt idx="46" formatCode="#,##0">
                  <c:v>43103</c:v>
                </c:pt>
                <c:pt idx="47" formatCode="#,##0">
                  <c:v>43120</c:v>
                </c:pt>
                <c:pt idx="48" formatCode="#,##0">
                  <c:v>43045</c:v>
                </c:pt>
                <c:pt idx="49" formatCode="#,##0">
                  <c:v>42970</c:v>
                </c:pt>
                <c:pt idx="50" formatCode="#,##0">
                  <c:v>42895</c:v>
                </c:pt>
                <c:pt idx="51" formatCode="#,##0">
                  <c:v>42820</c:v>
                </c:pt>
                <c:pt idx="52" formatCode="#,##0">
                  <c:v>42745</c:v>
                </c:pt>
                <c:pt idx="53" formatCode="#,##0">
                  <c:v>42670</c:v>
                </c:pt>
                <c:pt idx="54" formatCode="#,##0">
                  <c:v>43396</c:v>
                </c:pt>
                <c:pt idx="55" formatCode="#,##0">
                  <c:v>43608</c:v>
                </c:pt>
                <c:pt idx="56" formatCode="#,##0">
                  <c:v>43820</c:v>
                </c:pt>
                <c:pt idx="57" formatCode="#,##0">
                  <c:v>44032</c:v>
                </c:pt>
                <c:pt idx="58" formatCode="#,##0">
                  <c:v>44244</c:v>
                </c:pt>
                <c:pt idx="59" formatCode="#,##0">
                  <c:v>44457</c:v>
                </c:pt>
              </c:numCache>
            </c:numRef>
          </c:val>
          <c:smooth val="0"/>
        </c:ser>
        <c:ser>
          <c:idx val="2"/>
          <c:order val="1"/>
          <c:tx>
            <c:v>Вторичная</c:v>
          </c:tx>
          <c:spPr>
            <a:ln w="38100"/>
          </c:spPr>
          <c:marker>
            <c:symbol val="none"/>
          </c:marker>
          <c:dPt>
            <c:idx val="0"/>
            <c:marker>
              <c:symbol val="circle"/>
              <c:size val="7"/>
            </c:marker>
            <c:bubble3D val="0"/>
          </c:dPt>
          <c:dPt>
            <c:idx val="12"/>
            <c:bubble3D val="0"/>
          </c:dPt>
          <c:dPt>
            <c:idx val="24"/>
            <c:bubble3D val="0"/>
          </c:dPt>
          <c:dPt>
            <c:idx val="25"/>
            <c:marker>
              <c:symbol val="circle"/>
              <c:size val="7"/>
            </c:marker>
            <c:bubble3D val="0"/>
          </c:dPt>
          <c:dPt>
            <c:idx val="59"/>
            <c:marker>
              <c:symbol val="circle"/>
              <c:size val="7"/>
            </c:marker>
            <c:bubble3D val="0"/>
          </c:dPt>
          <c:dLbls>
            <c:dLbl>
              <c:idx val="0"/>
              <c:layout>
                <c:manualLayout>
                  <c:x val="-3.1293846231004563E-2"/>
                  <c:y val="6.90609128404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-4.6296296296296238E-2"/>
                  <c:y val="7.4124914207275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9"/>
              <c:layout>
                <c:manualLayout>
                  <c:x val="-1.6975308641975308E-2"/>
                  <c:y val="6.3143445435827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0"/>
              <c:layout>
                <c:manualLayout>
                  <c:x val="5.2387515254860656E-2"/>
                  <c:y val="0.107359307359307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'Динамика цены'!$A$49:$A$108</c:f>
              <c:numCache>
                <c:formatCode>mmm\-yy</c:formatCode>
                <c:ptCount val="60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</c:numCache>
            </c:numRef>
          </c:cat>
          <c:val>
            <c:numRef>
              <c:f>'Динамика цены'!$G$49:$G$108</c:f>
              <c:numCache>
                <c:formatCode>_-* #,##0_р_._-;\-* #,##0_р_._-;_-* "-"??_р_._-;_-@_-</c:formatCode>
                <c:ptCount val="60"/>
                <c:pt idx="0">
                  <c:v>45371.818364002072</c:v>
                </c:pt>
                <c:pt idx="1">
                  <c:v>45101.175303536409</c:v>
                </c:pt>
                <c:pt idx="2">
                  <c:v>44687.61596536915</c:v>
                </c:pt>
                <c:pt idx="3">
                  <c:v>44853.819361283677</c:v>
                </c:pt>
                <c:pt idx="4">
                  <c:v>45055.793525217159</c:v>
                </c:pt>
                <c:pt idx="5">
                  <c:v>45131.908959394044</c:v>
                </c:pt>
                <c:pt idx="6">
                  <c:v>44500.77804863386</c:v>
                </c:pt>
                <c:pt idx="7">
                  <c:v>44645.234222699022</c:v>
                </c:pt>
                <c:pt idx="8">
                  <c:v>44459.367862525454</c:v>
                </c:pt>
                <c:pt idx="9">
                  <c:v>44927.885991204028</c:v>
                </c:pt>
                <c:pt idx="10">
                  <c:v>44966.858506875207</c:v>
                </c:pt>
                <c:pt idx="11">
                  <c:v>45024.310131567399</c:v>
                </c:pt>
                <c:pt idx="12">
                  <c:v>44865.161772488529</c:v>
                </c:pt>
                <c:pt idx="13">
                  <c:v>44976.083438180445</c:v>
                </c:pt>
                <c:pt idx="14">
                  <c:v>45430.537884798658</c:v>
                </c:pt>
                <c:pt idx="15">
                  <c:v>45217.152096517333</c:v>
                </c:pt>
                <c:pt idx="16">
                  <c:v>46045.09346117275</c:v>
                </c:pt>
                <c:pt idx="17">
                  <c:v>45578.165913777928</c:v>
                </c:pt>
                <c:pt idx="18">
                  <c:v>46397.126745662703</c:v>
                </c:pt>
                <c:pt idx="19">
                  <c:v>45837</c:v>
                </c:pt>
                <c:pt idx="20">
                  <c:v>45672.279975477759</c:v>
                </c:pt>
                <c:pt idx="21">
                  <c:v>46419.009150504004</c:v>
                </c:pt>
                <c:pt idx="22">
                  <c:v>46699.622276115857</c:v>
                </c:pt>
                <c:pt idx="23">
                  <c:v>47017.830475535826</c:v>
                </c:pt>
                <c:pt idx="24">
                  <c:v>47280.824393376701</c:v>
                </c:pt>
                <c:pt idx="25">
                  <c:v>47543.818311217576</c:v>
                </c:pt>
                <c:pt idx="26">
                  <c:v>47176.788921004671</c:v>
                </c:pt>
                <c:pt idx="27">
                  <c:v>46809.759530791765</c:v>
                </c:pt>
                <c:pt idx="28">
                  <c:v>46312</c:v>
                </c:pt>
                <c:pt idx="29">
                  <c:v>45867</c:v>
                </c:pt>
                <c:pt idx="30">
                  <c:v>45162.967231866263</c:v>
                </c:pt>
                <c:pt idx="31">
                  <c:v>44721</c:v>
                </c:pt>
                <c:pt idx="32">
                  <c:v>44632</c:v>
                </c:pt>
                <c:pt idx="33">
                  <c:v>44531</c:v>
                </c:pt>
                <c:pt idx="34">
                  <c:v>44258</c:v>
                </c:pt>
                <c:pt idx="35">
                  <c:v>43986</c:v>
                </c:pt>
                <c:pt idx="36">
                  <c:v>43716</c:v>
                </c:pt>
                <c:pt idx="37">
                  <c:v>43424</c:v>
                </c:pt>
                <c:pt idx="38">
                  <c:v>43109</c:v>
                </c:pt>
                <c:pt idx="39">
                  <c:v>42945</c:v>
                </c:pt>
                <c:pt idx="40">
                  <c:v>42768</c:v>
                </c:pt>
                <c:pt idx="41">
                  <c:v>42526</c:v>
                </c:pt>
                <c:pt idx="42" formatCode="#,##0">
                  <c:v>42503</c:v>
                </c:pt>
                <c:pt idx="43" formatCode="#,##0">
                  <c:v>42541</c:v>
                </c:pt>
                <c:pt idx="44" formatCode="#,##0">
                  <c:v>42534</c:v>
                </c:pt>
                <c:pt idx="45" formatCode="#,##0">
                  <c:v>42322</c:v>
                </c:pt>
                <c:pt idx="46" formatCode="#,##0">
                  <c:v>42097</c:v>
                </c:pt>
                <c:pt idx="47" formatCode="#,##0">
                  <c:v>41853</c:v>
                </c:pt>
                <c:pt idx="48" formatCode="#,##0">
                  <c:v>41636</c:v>
                </c:pt>
                <c:pt idx="49" formatCode="#,##0">
                  <c:v>41373</c:v>
                </c:pt>
                <c:pt idx="50" formatCode="#,##0">
                  <c:v>41192</c:v>
                </c:pt>
                <c:pt idx="51" formatCode="#,##0">
                  <c:v>41011</c:v>
                </c:pt>
                <c:pt idx="52" formatCode="#,##0">
                  <c:v>40830</c:v>
                </c:pt>
                <c:pt idx="53" formatCode="#,##0">
                  <c:v>40649</c:v>
                </c:pt>
                <c:pt idx="54" formatCode="#,##0">
                  <c:v>40468</c:v>
                </c:pt>
                <c:pt idx="55" formatCode="#,##0">
                  <c:v>40288</c:v>
                </c:pt>
                <c:pt idx="56" formatCode="#,##0">
                  <c:v>40175</c:v>
                </c:pt>
                <c:pt idx="57" formatCode="#,##0">
                  <c:v>40062</c:v>
                </c:pt>
                <c:pt idx="58" formatCode="#,##0">
                  <c:v>39949</c:v>
                </c:pt>
                <c:pt idx="59" formatCode="#,##0">
                  <c:v>39836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272448"/>
        <c:axId val="63273984"/>
      </c:lineChart>
      <c:dateAx>
        <c:axId val="6327244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2700000"/>
          <a:lstStyle/>
          <a:p>
            <a:pPr>
              <a:defRPr sz="1800"/>
            </a:pPr>
            <a:endParaRPr lang="ru-RU"/>
          </a:p>
        </c:txPr>
        <c:crossAx val="63273984"/>
        <c:crosses val="autoZero"/>
        <c:auto val="1"/>
        <c:lblOffset val="100"/>
        <c:baseTimeUnit val="months"/>
      </c:dateAx>
      <c:valAx>
        <c:axId val="63273984"/>
        <c:scaling>
          <c:orientation val="minMax"/>
          <c:min val="30000"/>
        </c:scaling>
        <c:delete val="1"/>
        <c:axPos val="l"/>
        <c:numFmt formatCode="_-* #,##0_р_._-;\-* #,##0_р_._-;_-* &quot;-&quot;??_р_._-;_-@_-" sourceLinked="1"/>
        <c:majorTickMark val="out"/>
        <c:minorTickMark val="none"/>
        <c:tickLblPos val="nextTo"/>
        <c:crossAx val="632724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711858413531642"/>
          <c:y val="4.7627581212609238E-2"/>
          <c:w val="0.42895900165257123"/>
          <c:h val="0.14359068752769541"/>
        </c:manualLayout>
      </c:layout>
      <c:overlay val="0"/>
      <c:txPr>
        <a:bodyPr/>
        <a:lstStyle/>
        <a:p>
          <a:pPr>
            <a:defRPr sz="1800">
              <a:latin typeface="+mj-lt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975308641975308E-2"/>
          <c:y val="0.27935537913629016"/>
          <c:w val="0.96604938271604934"/>
          <c:h val="0.6110999302849670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Индекс номинальной з/п, %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111.77950594693505</c:v>
                </c:pt>
                <c:pt idx="1">
                  <c:v>111.60562035331833</c:v>
                </c:pt>
                <c:pt idx="2">
                  <c:v>98.071810542398779</c:v>
                </c:pt>
                <c:pt idx="3">
                  <c:v>109.7214432604225</c:v>
                </c:pt>
                <c:pt idx="4">
                  <c:v>106.41222241154087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Индекс реальной з/п, %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Лист1!$C$2:$C$6</c:f>
              <c:numCache>
                <c:formatCode>0.0</c:formatCode>
                <c:ptCount val="5"/>
                <c:pt idx="0">
                  <c:v>105.75166125537847</c:v>
                </c:pt>
                <c:pt idx="1">
                  <c:v>104.2069284344709</c:v>
                </c:pt>
                <c:pt idx="2">
                  <c:v>85.952507048552846</c:v>
                </c:pt>
                <c:pt idx="3">
                  <c:v>102.73543376444054</c:v>
                </c:pt>
                <c:pt idx="4">
                  <c:v>103.31283729275813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70112"/>
        <c:axId val="20971904"/>
      </c:lineChart>
      <c:catAx>
        <c:axId val="20970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971904"/>
        <c:crosses val="autoZero"/>
        <c:auto val="1"/>
        <c:lblAlgn val="ctr"/>
        <c:lblOffset val="100"/>
        <c:noMultiLvlLbl val="0"/>
      </c:catAx>
      <c:valAx>
        <c:axId val="20971904"/>
        <c:scaling>
          <c:orientation val="minMax"/>
          <c:min val="40"/>
        </c:scaling>
        <c:delete val="1"/>
        <c:axPos val="l"/>
        <c:numFmt formatCode="0.0" sourceLinked="1"/>
        <c:majorTickMark val="out"/>
        <c:minorTickMark val="none"/>
        <c:tickLblPos val="nextTo"/>
        <c:crossAx val="209701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0923447069116358"/>
          <c:y val="1.6472203157172273E-2"/>
          <c:w val="0.64171612229026931"/>
          <c:h val="0.1530684882646360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C13F0-9CF2-4966-B9E4-3BD8CDA9005A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56497-CDCC-4B70-B141-5750C90D5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87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56497-CDCC-4B70-B141-5750C90D5B4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753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56497-CDCC-4B70-B141-5750C90D5B4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760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56497-CDCC-4B70-B141-5750C90D5B4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710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7257B-FE91-4368-A201-73BD6110A79C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757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56497-CDCC-4B70-B141-5750C90D5B4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647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56497-CDCC-4B70-B141-5750C90D5B4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786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56497-CDCC-4B70-B141-5750C90D5B4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621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56497-CDCC-4B70-B141-5750C90D5B4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665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56497-CDCC-4B70-B141-5750C90D5B4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41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ВВП 2012</a:t>
            </a:r>
          </a:p>
          <a:p>
            <a:r>
              <a:rPr lang="ru-RU" dirty="0" smtClean="0"/>
              <a:t>Жилфонд: Россия, Челябинск - 2017 ; Остальные – 2012; Италия – 2011; Швеция, Испания -2008; Австрия – 2009; Греция, Португалия - 2001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7257B-FE91-4368-A201-73BD6110A79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302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Корреляция = 0,65</a:t>
            </a:r>
          </a:p>
          <a:p>
            <a:r>
              <a:rPr lang="en-US" dirty="0" smtClean="0"/>
              <a:t>R² = 0,50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56497-CDCC-4B70-B141-5750C90D5B4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90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56497-CDCC-4B70-B141-5750C90D5B4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501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1E576-A34B-4233-B7FE-D75A201C5DAB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808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56497-CDCC-4B70-B141-5750C90D5B4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948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kazakow.dmitry@gmail.c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:\ИНФОРМОТДЕЛ\Селявина Юлия\Конгресс_Сочи\Презентации-шаблоны\shablon1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504"/>
          </a:xfrm>
          <a:prstGeom prst="rect">
            <a:avLst/>
          </a:prstGeom>
          <a:noFill/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3568" y="2115688"/>
            <a:ext cx="8077200" cy="167335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2"/>
                </a:solidFill>
              </a:rPr>
              <a:t>Рынок  жилья  Челябинска. </a:t>
            </a:r>
            <a:br>
              <a:rPr lang="ru-RU" sz="4000" dirty="0" smtClean="0">
                <a:solidFill>
                  <a:schemeClr val="accent2"/>
                </a:solidFill>
              </a:rPr>
            </a:br>
            <a:r>
              <a:rPr lang="ru-RU" sz="4000" dirty="0" smtClean="0">
                <a:solidFill>
                  <a:schemeClr val="accent2"/>
                </a:solidFill>
              </a:rPr>
              <a:t>Особенности развития и итоги 2017 года.</a:t>
            </a:r>
            <a:endParaRPr lang="ru-RU" sz="4000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081512"/>
            <a:ext cx="8077200" cy="1499616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Казаков </a:t>
            </a:r>
            <a:r>
              <a:rPr lang="ru-RU" b="1" dirty="0">
                <a:solidFill>
                  <a:schemeClr val="accent2"/>
                </a:solidFill>
              </a:rPr>
              <a:t>Д.А</a:t>
            </a:r>
            <a:r>
              <a:rPr lang="ru-RU" b="1" dirty="0" smtClean="0">
                <a:solidFill>
                  <a:schemeClr val="accent2"/>
                </a:solidFill>
              </a:rPr>
              <a:t>.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1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Доля продаж квартир по типам</a:t>
            </a:r>
            <a:br>
              <a:rPr lang="ru-RU" sz="4000" dirty="0" smtClean="0"/>
            </a:br>
            <a:r>
              <a:rPr lang="ru-RU" sz="3200" b="0" dirty="0" smtClean="0"/>
              <a:t>(первичный рынок)</a:t>
            </a:r>
            <a:endParaRPr lang="ru-RU" sz="4000" b="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9916696"/>
              </p:ext>
            </p:extLst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7504" y="6551813"/>
            <a:ext cx="576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Источник: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собственные расчеты, данные партнеров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07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Динамика </a:t>
            </a:r>
            <a:r>
              <a:rPr lang="ru-RU" sz="3600" dirty="0" smtClean="0"/>
              <a:t>цен на рынке жилья,</a:t>
            </a:r>
            <a:br>
              <a:rPr lang="ru-RU" sz="3600" dirty="0" smtClean="0"/>
            </a:br>
            <a:r>
              <a:rPr lang="ru-RU" sz="3600" dirty="0" smtClean="0"/>
              <a:t>руб./м</a:t>
            </a:r>
            <a:r>
              <a:rPr lang="ru-RU" sz="3600" baseline="30000" dirty="0" smtClean="0"/>
              <a:t>2</a:t>
            </a:r>
            <a:endParaRPr lang="ru-RU" sz="3600" baseline="30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8988350"/>
              </p:ext>
            </p:extLst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7504" y="6551813"/>
            <a:ext cx="576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Источник: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собственные расчеты, данные партнеров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91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Реальная и номинальная заработная плата (индексы)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7088724"/>
              </p:ext>
            </p:extLst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6551813"/>
            <a:ext cx="576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Источник: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Челстат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данные Администрации города, собственные расчеты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75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Ипотечная ставка</a:t>
            </a:r>
            <a:br>
              <a:rPr lang="ru-RU" sz="4000" dirty="0" smtClean="0"/>
            </a:br>
            <a:r>
              <a:rPr lang="ru-RU" sz="2800" b="0" dirty="0" smtClean="0"/>
              <a:t>(по Челябинской области; на начало месяца)</a:t>
            </a:r>
            <a:endParaRPr lang="ru-RU" sz="4000" b="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0365285"/>
              </p:ext>
            </p:extLst>
          </p:nvPr>
        </p:nvGraphicFramePr>
        <p:xfrm>
          <a:off x="251520" y="1628800"/>
          <a:ext cx="8712968" cy="47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6551813"/>
            <a:ext cx="576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Источник: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ЦБ РФ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42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Динамика выдачи ипотечных</a:t>
            </a:r>
            <a:r>
              <a:rPr lang="en-US" sz="2800" dirty="0" smtClean="0"/>
              <a:t> </a:t>
            </a:r>
            <a:r>
              <a:rPr lang="ru-RU" sz="2800" dirty="0" smtClean="0"/>
              <a:t>кредитов в  Чел. обл.</a:t>
            </a:r>
            <a:br>
              <a:rPr lang="ru-RU" sz="2800" dirty="0" smtClean="0"/>
            </a:br>
            <a:r>
              <a:rPr lang="ru-RU" sz="2000" b="0" dirty="0" smtClean="0"/>
              <a:t>(выдано за месяц, млн руб.)</a:t>
            </a:r>
            <a:endParaRPr lang="ru-RU" sz="2000" b="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5851730"/>
              </p:ext>
            </p:extLst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7504" y="6551813"/>
            <a:ext cx="576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Источник: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ЦБ РФ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96336" y="164782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+34%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46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Покупательная способность с ипотечным рычагом </a:t>
            </a:r>
            <a:r>
              <a:rPr lang="ru-RU" sz="3200" dirty="0" smtClean="0"/>
              <a:t>(платеж = </a:t>
            </a:r>
            <a:r>
              <a:rPr lang="ru-RU" sz="3200" dirty="0"/>
              <a:t>2</a:t>
            </a:r>
            <a:r>
              <a:rPr lang="ru-RU" sz="3200" dirty="0" smtClean="0"/>
              <a:t>0% </a:t>
            </a:r>
            <a:r>
              <a:rPr lang="ru-RU" sz="3200" dirty="0"/>
              <a:t>от з/п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1991966"/>
              </p:ext>
            </p:extLst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7504" y="6551813"/>
            <a:ext cx="576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Источник: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собственные расчеты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1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Итоги и выводы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1676015"/>
              </p:ext>
            </p:extLst>
          </p:nvPr>
        </p:nvGraphicFramePr>
        <p:xfrm>
          <a:off x="611560" y="1932736"/>
          <a:ext cx="7920880" cy="394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9159"/>
                <a:gridCol w="1584176"/>
                <a:gridCol w="2147545"/>
              </a:tblGrid>
              <a:tr h="77461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Ед. изм.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Прирост / Убыль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2017-2016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Ввод жилья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/>
                        <a:t>кв.м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B050"/>
                          </a:solidFill>
                        </a:rPr>
                        <a:t>+25%</a:t>
                      </a:r>
                      <a:endParaRPr lang="ru-RU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Цена (первичный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ru-RU" sz="2000" baseline="0" dirty="0" smtClean="0"/>
                        <a:t>рынок)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руб./м</a:t>
                      </a:r>
                      <a:r>
                        <a:rPr lang="ru-RU" sz="2000" baseline="30000" dirty="0" smtClean="0"/>
                        <a:t>2</a:t>
                      </a:r>
                      <a:endParaRPr lang="ru-RU" sz="20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B050"/>
                          </a:solidFill>
                        </a:rPr>
                        <a:t>+3%</a:t>
                      </a:r>
                      <a:endParaRPr lang="ru-RU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Цена (вторичный</a:t>
                      </a:r>
                      <a:r>
                        <a:rPr lang="ru-RU" sz="2000" baseline="0" dirty="0" smtClean="0"/>
                        <a:t> рынок)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руб./м</a:t>
                      </a:r>
                      <a:r>
                        <a:rPr lang="ru-RU" sz="2000" baseline="30000" dirty="0" smtClean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-5%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Продажи (первичный рынок)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руб.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B050"/>
                          </a:solidFill>
                        </a:rPr>
                        <a:t>+0,03%</a:t>
                      </a:r>
                      <a:endParaRPr lang="ru-RU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Выдача ипотеки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руб.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B050"/>
                          </a:solidFill>
                        </a:rPr>
                        <a:t>+34%</a:t>
                      </a:r>
                      <a:endParaRPr lang="ru-RU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Ипотечная ставка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%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B050"/>
                          </a:solidFill>
                        </a:rPr>
                        <a:t>-2 </a:t>
                      </a:r>
                      <a:r>
                        <a:rPr lang="ru-RU" sz="2000" b="1" dirty="0" err="1" smtClean="0">
                          <a:solidFill>
                            <a:srgbClr val="00B050"/>
                          </a:solidFill>
                        </a:rPr>
                        <a:t>п.п</a:t>
                      </a:r>
                      <a:r>
                        <a:rPr lang="ru-RU" sz="2000" b="1" dirty="0" smtClean="0">
                          <a:solidFill>
                            <a:srgbClr val="00B050"/>
                          </a:solidFill>
                        </a:rPr>
                        <a:t>.</a:t>
                      </a:r>
                      <a:endParaRPr lang="ru-RU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Индекс реальной заработной платы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%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B050"/>
                          </a:solidFill>
                        </a:rPr>
                        <a:t>+0,6 </a:t>
                      </a:r>
                      <a:r>
                        <a:rPr lang="ru-RU" sz="2000" b="1" dirty="0" err="1" smtClean="0">
                          <a:solidFill>
                            <a:srgbClr val="00B050"/>
                          </a:solidFill>
                        </a:rPr>
                        <a:t>п.п</a:t>
                      </a:r>
                      <a:r>
                        <a:rPr lang="ru-RU" sz="2000" b="1" dirty="0" smtClean="0">
                          <a:solidFill>
                            <a:srgbClr val="00B050"/>
                          </a:solidFill>
                        </a:rPr>
                        <a:t>.</a:t>
                      </a:r>
                      <a:endParaRPr lang="ru-RU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Покупательная способность</a:t>
                      </a:r>
                      <a:endParaRPr lang="ru-RU" sz="20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err="1" smtClean="0"/>
                        <a:t>кв.м</a:t>
                      </a:r>
                      <a:endParaRPr lang="ru-RU" sz="20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B050"/>
                          </a:solidFill>
                        </a:rPr>
                        <a:t>+22%</a:t>
                      </a:r>
                      <a:endParaRPr lang="ru-RU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37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Приглашаем к обсуждению!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 algn="ctr">
              <a:buNone/>
            </a:pPr>
            <a:endParaRPr lang="en-US" dirty="0" smtClean="0"/>
          </a:p>
          <a:p>
            <a:pPr marL="118872" indent="0" algn="ctr">
              <a:buNone/>
            </a:pPr>
            <a:endParaRPr lang="en-US" dirty="0"/>
          </a:p>
          <a:p>
            <a:pPr marL="118872" indent="0" algn="ctr">
              <a:buNone/>
            </a:pPr>
            <a:r>
              <a:rPr lang="ru-RU" dirty="0" smtClean="0"/>
              <a:t>Казаков Дмитрий</a:t>
            </a:r>
          </a:p>
          <a:p>
            <a:pPr marL="118872" indent="0" algn="ctr">
              <a:buNone/>
            </a:pPr>
            <a:r>
              <a:rPr lang="en-US" dirty="0" smtClean="0">
                <a:hlinkClick r:id="rId3"/>
              </a:rPr>
              <a:t>kazakow.dmitry@gmail.com</a:t>
            </a:r>
            <a:endParaRPr lang="en-US" dirty="0" smtClean="0"/>
          </a:p>
          <a:p>
            <a:pPr marL="118872" indent="0" algn="ctr">
              <a:buNone/>
            </a:pPr>
            <a:r>
              <a:rPr lang="ru-RU" dirty="0" smtClean="0"/>
              <a:t>+7-951-775-97-11</a:t>
            </a:r>
            <a:endParaRPr lang="ru-RU" dirty="0"/>
          </a:p>
        </p:txBody>
      </p:sp>
      <p:pic>
        <p:nvPicPr>
          <p:cNvPr id="4" name="Picture 2" descr="\\Server\Папка для пользователей\Development Pro Девелопмент Про\developmentlab7.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941168"/>
            <a:ext cx="2149578" cy="124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92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507288" cy="125272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C000"/>
                </a:solidFill>
              </a:rPr>
              <a:t>Численность населения </a:t>
            </a:r>
            <a:r>
              <a:rPr lang="ru-RU" sz="3200" dirty="0" smtClean="0">
                <a:solidFill>
                  <a:srgbClr val="FFC000"/>
                </a:solidFill>
              </a:rPr>
              <a:t>на </a:t>
            </a:r>
            <a:r>
              <a:rPr lang="ru-RU" sz="3200" dirty="0">
                <a:solidFill>
                  <a:srgbClr val="FFC000"/>
                </a:solidFill>
              </a:rPr>
              <a:t>начало </a:t>
            </a:r>
            <a:r>
              <a:rPr lang="ru-RU" sz="3200" dirty="0" smtClean="0">
                <a:solidFill>
                  <a:srgbClr val="FFC000"/>
                </a:solidFill>
              </a:rPr>
              <a:t>2017, </a:t>
            </a:r>
            <a:br>
              <a:rPr lang="ru-RU" sz="3200" dirty="0" smtClean="0">
                <a:solidFill>
                  <a:srgbClr val="FFC000"/>
                </a:solidFill>
              </a:rPr>
            </a:br>
            <a:r>
              <a:rPr lang="ru-RU" sz="3200" dirty="0" smtClean="0">
                <a:solidFill>
                  <a:srgbClr val="FFC000"/>
                </a:solidFill>
              </a:rPr>
              <a:t>млн </a:t>
            </a:r>
            <a:r>
              <a:rPr lang="ru-RU" sz="3200" dirty="0">
                <a:solidFill>
                  <a:srgbClr val="FFC000"/>
                </a:solidFill>
              </a:rPr>
              <a:t>чел</a:t>
            </a:r>
            <a:r>
              <a:rPr lang="ru-RU" sz="3200" dirty="0" smtClean="0">
                <a:solidFill>
                  <a:srgbClr val="FFC000"/>
                </a:solidFill>
              </a:rPr>
              <a:t>.</a:t>
            </a:r>
            <a:endParaRPr lang="ru-RU" sz="3200" dirty="0">
              <a:solidFill>
                <a:srgbClr val="FFC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9440316"/>
              </p:ext>
            </p:extLst>
          </p:nvPr>
        </p:nvGraphicFramePr>
        <p:xfrm>
          <a:off x="107504" y="1774825"/>
          <a:ext cx="8856984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504" y="6468239"/>
            <a:ext cx="576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Источник: база данных муниципальных образований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69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Обеспеченность населения </a:t>
            </a:r>
            <a:r>
              <a:rPr lang="ru-RU" sz="3200" dirty="0"/>
              <a:t>жильем на начало 2017, </a:t>
            </a:r>
            <a:r>
              <a:rPr lang="ru-RU" sz="3200" dirty="0" smtClean="0"/>
              <a:t>м</a:t>
            </a:r>
            <a:r>
              <a:rPr lang="ru-RU" sz="3200" baseline="30000" dirty="0" smtClean="0"/>
              <a:t>2</a:t>
            </a:r>
            <a:r>
              <a:rPr lang="ru-RU" sz="3200" dirty="0" smtClean="0"/>
              <a:t>/чел. </a:t>
            </a:r>
            <a:endParaRPr lang="ru-RU" sz="3200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008915"/>
              </p:ext>
            </p:extLst>
          </p:nvPr>
        </p:nvGraphicFramePr>
        <p:xfrm>
          <a:off x="1043608" y="1772816"/>
          <a:ext cx="7488832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7504" y="6468239"/>
            <a:ext cx="6552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Источник: территориальные органы Федеральной службы государственной статистики</a:t>
            </a:r>
          </a:p>
        </p:txBody>
      </p:sp>
    </p:spTree>
    <p:extLst>
      <p:ext uri="{BB962C8B-B14F-4D97-AF65-F5344CB8AC3E}">
        <p14:creationId xmlns:p14="http://schemas.microsoft.com/office/powerpoint/2010/main" val="265927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Ввод жилья в «</a:t>
            </a:r>
            <a:r>
              <a:rPr lang="ru-RU" sz="3600" dirty="0" err="1" smtClean="0"/>
              <a:t>миллионниках</a:t>
            </a:r>
            <a:r>
              <a:rPr lang="ru-RU" sz="3600" dirty="0" smtClean="0"/>
              <a:t>», 2017</a:t>
            </a:r>
            <a:endParaRPr lang="ru-RU" sz="2400" b="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1659290"/>
              </p:ext>
            </p:extLst>
          </p:nvPr>
        </p:nvGraphicFramePr>
        <p:xfrm>
          <a:off x="936104" y="1484787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468431"/>
              </p:ext>
            </p:extLst>
          </p:nvPr>
        </p:nvGraphicFramePr>
        <p:xfrm>
          <a:off x="288032" y="1317872"/>
          <a:ext cx="815752" cy="4408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752"/>
              </a:tblGrid>
              <a:tr h="74297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+30%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+15%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0%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306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15%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709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-30%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306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-45%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13439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Ввод жилья 2017, тыс. </a:t>
            </a:r>
            <a:r>
              <a:rPr lang="ru-RU" sz="1600" dirty="0" err="1" smtClean="0"/>
              <a:t>кв.м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-1934850" y="3151714"/>
            <a:ext cx="42484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Темп  прироста  2017-2016, %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6536377"/>
            <a:ext cx="7704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Источник данных по вводу: территориальные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органы Федеральной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службы государственной статистики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876256" y="1628800"/>
            <a:ext cx="2088232" cy="1944216"/>
          </a:xfrm>
          <a:prstGeom prst="ellipse">
            <a:avLst/>
          </a:prstGeom>
          <a:noFill/>
          <a:ln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195736" y="1340768"/>
            <a:ext cx="2088232" cy="972108"/>
          </a:xfrm>
          <a:prstGeom prst="ellipse">
            <a:avLst/>
          </a:prstGeom>
          <a:noFill/>
          <a:ln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16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Ввод жилья в Челябинске</a:t>
            </a:r>
            <a:endParaRPr lang="ru-RU" sz="40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440028"/>
              </p:ext>
            </p:extLst>
          </p:nvPr>
        </p:nvGraphicFramePr>
        <p:xfrm>
          <a:off x="323528" y="1700808"/>
          <a:ext cx="8229600" cy="47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1547664" y="3717032"/>
            <a:ext cx="6876000" cy="0"/>
          </a:xfrm>
          <a:prstGeom prst="line">
            <a:avLst/>
          </a:prstGeom>
          <a:ln w="381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7504" y="6468239"/>
            <a:ext cx="576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Источник: база данных муниципальных образований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86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Средняя площадь </a:t>
            </a:r>
            <a:r>
              <a:rPr lang="ru-RU" sz="3200" dirty="0" smtClean="0"/>
              <a:t>построенных квартир, </a:t>
            </a:r>
            <a:r>
              <a:rPr lang="ru-RU" sz="3200" dirty="0" err="1" smtClean="0"/>
              <a:t>кв.м</a:t>
            </a:r>
            <a:endParaRPr lang="ru-RU" sz="32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2998558"/>
              </p:ext>
            </p:extLst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7504" y="6468239"/>
            <a:ext cx="576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Источник: Росстат , </a:t>
            </a:r>
            <a:r>
              <a:rPr lang="ru-R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Челстат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8937" y="2037310"/>
            <a:ext cx="1239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- 20 %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6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97288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Сравнение параметров квартиры с зарубежными странами</a:t>
            </a: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5418899"/>
              </p:ext>
            </p:extLst>
          </p:nvPr>
        </p:nvGraphicFramePr>
        <p:xfrm>
          <a:off x="1115616" y="1380752"/>
          <a:ext cx="6768752" cy="5072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5646"/>
                <a:gridCol w="1617480"/>
                <a:gridCol w="1423258"/>
                <a:gridCol w="864096"/>
                <a:gridCol w="1152128"/>
                <a:gridCol w="1296144"/>
              </a:tblGrid>
              <a:tr h="33714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Страна /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Город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Все жилые здания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ВВП на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душу ,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долл.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695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Площадь квартиры, м2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Число комнат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Площадь комнат, м2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0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Люксембург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kumimoji="0"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106 749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0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Дания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kumimoji="0"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58 507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0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Швеция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kumimoji="0"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57 134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0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Нидерланды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4,7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kumimoji="0"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49 474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0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Ирландия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kumimoji="0"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49 177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0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Австрия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4,1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kumimoji="0"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48 567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0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Финляндия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kumimoji="0"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47 415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0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Бельгия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kumimoji="0"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44 740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0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Германия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kumimoji="0"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44 065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0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Великобритания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4,8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kumimoji="0"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41790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Франция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4,2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kumimoji="0"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40 838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0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Италия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kumimoji="0"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34 814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0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Испания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5,1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kumimoji="0"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28 563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0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Греция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kumimoji="0"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22 242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0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Португалия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4,3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kumimoji="0"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20 577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0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Россия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55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2,3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15 434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0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Челябинск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56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2,1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15 434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504" y="6525344"/>
            <a:ext cx="6840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Источник: данные зарубежных статистических служб,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Worldbank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собственные расчеты</a:t>
            </a:r>
          </a:p>
        </p:txBody>
      </p:sp>
    </p:spTree>
    <p:extLst>
      <p:ext uri="{BB962C8B-B14F-4D97-AF65-F5344CB8AC3E}">
        <p14:creationId xmlns:p14="http://schemas.microsoft.com/office/powerpoint/2010/main" val="311333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5397265"/>
              </p:ext>
            </p:extLst>
          </p:nvPr>
        </p:nvGraphicFramePr>
        <p:xfrm>
          <a:off x="433421" y="1925838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ВВП на душу + </a:t>
            </a:r>
            <a:r>
              <a:rPr lang="ru-RU" dirty="0" smtClean="0"/>
              <a:t>Площадь квартир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6551813"/>
            <a:ext cx="6840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Источник: данные зарубежных статистических служб,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Worldbank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собственные расчеты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3421" y="1476073"/>
            <a:ext cx="18539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Средняя площадь </a:t>
            </a:r>
            <a:endParaRPr lang="ru-RU" dirty="0" smtClean="0"/>
          </a:p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квартиры</a:t>
            </a:r>
            <a:r>
              <a:rPr lang="ru-RU" dirty="0"/>
              <a:t>, м2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5589240"/>
            <a:ext cx="26486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ВВП страны на душу, долл.</a:t>
            </a:r>
          </a:p>
        </p:txBody>
      </p:sp>
    </p:spTree>
    <p:extLst>
      <p:ext uri="{BB962C8B-B14F-4D97-AF65-F5344CB8AC3E}">
        <p14:creationId xmlns:p14="http://schemas.microsoft.com/office/powerpoint/2010/main" val="95650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943709" y="2164169"/>
            <a:ext cx="504056" cy="38164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/>
          </a:p>
        </p:txBody>
      </p:sp>
      <p:sp>
        <p:nvSpPr>
          <p:cNvPr id="19" name="Прямоугольник 18"/>
          <p:cNvSpPr/>
          <p:nvPr/>
        </p:nvSpPr>
        <p:spPr>
          <a:xfrm>
            <a:off x="3181002" y="2020153"/>
            <a:ext cx="504056" cy="3960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/>
          </a:p>
        </p:txBody>
      </p:sp>
      <p:sp>
        <p:nvSpPr>
          <p:cNvPr id="20" name="Прямоугольник 19"/>
          <p:cNvSpPr/>
          <p:nvPr/>
        </p:nvSpPr>
        <p:spPr>
          <a:xfrm>
            <a:off x="4380578" y="3691525"/>
            <a:ext cx="504056" cy="2289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/>
          </a:p>
        </p:txBody>
      </p:sp>
      <p:sp>
        <p:nvSpPr>
          <p:cNvPr id="21" name="Прямоугольник 20"/>
          <p:cNvSpPr/>
          <p:nvPr/>
        </p:nvSpPr>
        <p:spPr>
          <a:xfrm>
            <a:off x="5573646" y="3820353"/>
            <a:ext cx="504056" cy="2160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/>
          </a:p>
        </p:txBody>
      </p:sp>
      <p:sp>
        <p:nvSpPr>
          <p:cNvPr id="22" name="Прямоугольник 21"/>
          <p:cNvSpPr/>
          <p:nvPr/>
        </p:nvSpPr>
        <p:spPr>
          <a:xfrm>
            <a:off x="6768245" y="3820353"/>
            <a:ext cx="504056" cy="2160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/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Первичный рынок жилья Челябинска. </a:t>
            </a:r>
            <a:r>
              <a:rPr lang="ru-RU" sz="2400" b="0" dirty="0" smtClean="0"/>
              <a:t>Объем продаж (млрд. руб.), темп прироста.</a:t>
            </a:r>
            <a:endParaRPr lang="ru-RU" sz="2400" b="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27902" y="1588105"/>
            <a:ext cx="6559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rgbClr val="00B050"/>
                </a:solidFill>
              </a:rPr>
              <a:t>+3%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60549" y="3172281"/>
            <a:ext cx="7441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rgbClr val="FF0000"/>
                </a:solidFill>
              </a:rPr>
              <a:t>-42%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22546" y="3366468"/>
            <a:ext cx="6062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rgbClr val="FF0000"/>
                </a:solidFill>
              </a:rPr>
              <a:t>-7%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89092" y="3366468"/>
            <a:ext cx="6623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rgbClr val="00B050"/>
                </a:solidFill>
              </a:rPr>
              <a:t>+0%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35697" y="6011671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2013</a:t>
            </a:r>
            <a:endParaRPr lang="ru-RU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040527" y="6011671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2014</a:t>
            </a:r>
            <a:endParaRPr lang="ru-RU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272566" y="6011671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2015</a:t>
            </a:r>
            <a:endParaRPr lang="ru-RU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465634" y="6011996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2016</a:t>
            </a:r>
            <a:endParaRPr lang="ru-RU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660232" y="6011996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2017</a:t>
            </a:r>
            <a:endParaRPr lang="ru-RU" sz="2000" b="1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1547664" y="6021288"/>
            <a:ext cx="6048671" cy="31403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7504" y="6551813"/>
            <a:ext cx="576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Источник: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собственные расчеты, данные партнеров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0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36997</TotalTime>
  <Words>643</Words>
  <Application>Microsoft Office PowerPoint</Application>
  <PresentationFormat>Экран (4:3)</PresentationFormat>
  <Paragraphs>273</Paragraphs>
  <Slides>17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Модульная</vt:lpstr>
      <vt:lpstr>Рынок  жилья  Челябинска.  Особенности развития и итоги 2017 года.</vt:lpstr>
      <vt:lpstr>Численность населения на начало 2017,  млн чел.</vt:lpstr>
      <vt:lpstr>Обеспеченность населения жильем на начало 2017, м2/чел. </vt:lpstr>
      <vt:lpstr>Ввод жилья в «миллионниках», 2017</vt:lpstr>
      <vt:lpstr>Ввод жилья в Челябинске</vt:lpstr>
      <vt:lpstr>Средняя площадь построенных квартир, кв.м</vt:lpstr>
      <vt:lpstr>Сравнение параметров квартиры с зарубежными странами</vt:lpstr>
      <vt:lpstr>ВВП на душу + Площадь квартир</vt:lpstr>
      <vt:lpstr>Первичный рынок жилья Челябинска. Объем продаж (млрд. руб.), темп прироста.</vt:lpstr>
      <vt:lpstr>Доля продаж квартир по типам (первичный рынок)</vt:lpstr>
      <vt:lpstr>Динамика цен на рынке жилья, руб./м2</vt:lpstr>
      <vt:lpstr>Реальная и номинальная заработная плата (индексы)</vt:lpstr>
      <vt:lpstr>Ипотечная ставка (по Челябинской области; на начало месяца)</vt:lpstr>
      <vt:lpstr>Динамика выдачи ипотечных кредитов в  Чел. обл. (выдано за месяц, млн руб.)</vt:lpstr>
      <vt:lpstr>Покупательная способность с ипотечным рычагом (платеж = 20% от з/п)</vt:lpstr>
      <vt:lpstr>Итоги и выводы</vt:lpstr>
      <vt:lpstr>Приглашаем к обсуждению!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Казаков</dc:creator>
  <cp:lastModifiedBy>Дмитрий Казаков</cp:lastModifiedBy>
  <cp:revision>405</cp:revision>
  <dcterms:created xsi:type="dcterms:W3CDTF">2016-06-18T11:29:55Z</dcterms:created>
  <dcterms:modified xsi:type="dcterms:W3CDTF">2018-04-27T16:51:21Z</dcterms:modified>
</cp:coreProperties>
</file>