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77" r:id="rId3"/>
    <p:sldId id="269" r:id="rId4"/>
    <p:sldId id="258" r:id="rId5"/>
    <p:sldId id="260" r:id="rId6"/>
    <p:sldId id="265" r:id="rId7"/>
    <p:sldId id="272" r:id="rId8"/>
    <p:sldId id="261" r:id="rId9"/>
    <p:sldId id="267" r:id="rId10"/>
    <p:sldId id="266" r:id="rId11"/>
    <p:sldId id="270" r:id="rId12"/>
    <p:sldId id="268" r:id="rId13"/>
    <p:sldId id="275" r:id="rId14"/>
    <p:sldId id="262" r:id="rId15"/>
    <p:sldId id="278" r:id="rId16"/>
    <p:sldId id="279" r:id="rId17"/>
    <p:sldId id="263" r:id="rId18"/>
    <p:sldId id="264" r:id="rId19"/>
    <p:sldId id="276" r:id="rId20"/>
    <p:sldId id="280" r:id="rId21"/>
    <p:sldId id="281" r:id="rId22"/>
    <p:sldId id="282" r:id="rId23"/>
    <p:sldId id="259" r:id="rId24"/>
  </p:sldIdLst>
  <p:sldSz cx="9144000" cy="5143500" type="screen16x9"/>
  <p:notesSz cx="6797675" cy="987425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4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2473" autoAdjust="0"/>
  </p:normalViewPr>
  <p:slideViewPr>
    <p:cSldViewPr snapToGrid="0" snapToObjects="1">
      <p:cViewPr varScale="1">
        <p:scale>
          <a:sx n="115" d="100"/>
          <a:sy n="115" d="100"/>
        </p:scale>
        <p:origin x="-416" y="-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12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2316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%23ARCH\&#1054;&#1087;&#1088;&#1086;&#1089;_&#1080;&#1090;&#1086;&#1075;&#1080;_v6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%23ARCH\&#1054;&#1087;&#1088;&#1086;&#1089;_&#1080;&#1090;&#1086;&#1075;&#1080;_v5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DD:Users:karamalikov:Desktop:&#1044;&#1086;&#1083;&#1080;%20&#1076;&#1086;&#1082;&#1083;&#1072;&#1076;&#1086;&#1074;%20&#1042;&#1046;&#1050;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4349334374103"/>
          <c:y val="0.0"/>
          <c:w val="0.496635817034538"/>
          <c:h val="0.9801333826957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9600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40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Результаты!$F$84:$F$89</c:f>
              <c:strCache>
                <c:ptCount val="6"/>
                <c:pt idx="0">
                  <c:v>Инфо о компании</c:v>
                </c:pt>
                <c:pt idx="1">
                  <c:v>Статистику по своим объектам</c:v>
                </c:pt>
                <c:pt idx="2">
                  <c:v>Служеб.инфо от коллег</c:v>
                </c:pt>
                <c:pt idx="3">
                  <c:v>Запросы клиентов по своим объектам </c:v>
                </c:pt>
                <c:pt idx="4">
                  <c:v>Запросы клиентов о купле-продаже</c:v>
                </c:pt>
                <c:pt idx="5">
                  <c:v>Свежую инфо о РН</c:v>
                </c:pt>
              </c:strCache>
            </c:strRef>
          </c:cat>
          <c:val>
            <c:numRef>
              <c:f>Результаты!$G$84:$G$89</c:f>
              <c:numCache>
                <c:formatCode>0%</c:formatCode>
                <c:ptCount val="6"/>
                <c:pt idx="0">
                  <c:v>0.42962962962963</c:v>
                </c:pt>
                <c:pt idx="1">
                  <c:v>0.520987654320988</c:v>
                </c:pt>
                <c:pt idx="2">
                  <c:v>0.538271604938272</c:v>
                </c:pt>
                <c:pt idx="3">
                  <c:v>0.550617283950617</c:v>
                </c:pt>
                <c:pt idx="4">
                  <c:v>0.560493827160494</c:v>
                </c:pt>
                <c:pt idx="5">
                  <c:v>0.661728395061728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"/>
        <c:axId val="2104897240"/>
        <c:axId val="2104900408"/>
      </c:barChart>
      <c:catAx>
        <c:axId val="2104897240"/>
        <c:scaling>
          <c:orientation val="minMax"/>
        </c:scaling>
        <c:delete val="0"/>
        <c:axPos val="l"/>
        <c:majorTickMark val="none"/>
        <c:minorTickMark val="none"/>
        <c:tickLblPos val="nextTo"/>
        <c:crossAx val="2104900408"/>
        <c:crosses val="autoZero"/>
        <c:auto val="1"/>
        <c:lblAlgn val="ctr"/>
        <c:lblOffset val="100"/>
        <c:noMultiLvlLbl val="0"/>
      </c:catAx>
      <c:valAx>
        <c:axId val="21049004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04897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13784221762326"/>
          <c:y val="0.0506288966621683"/>
          <c:w val="0.455180716914359"/>
          <c:h val="0.949371103337832"/>
        </c:manualLayout>
      </c:layout>
      <c:pieChart>
        <c:varyColors val="1"/>
        <c:ser>
          <c:idx val="0"/>
          <c:order val="0"/>
          <c:spPr>
            <a:ln w="254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36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36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635452320736101"/>
                  <c:y val="0.06959920329671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632104777106766"/>
                  <c:y val="-0.02883213832800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Результаты!$B$109:$B$114</c:f>
              <c:strCache>
                <c:ptCount val="6"/>
                <c:pt idx="0">
                  <c:v>Агент</c:v>
                </c:pt>
                <c:pt idx="1">
                  <c:v>Эксперт</c:v>
                </c:pt>
                <c:pt idx="2">
                  <c:v>Менеджер</c:v>
                </c:pt>
                <c:pt idx="3">
                  <c:v>Руководитель отдела/группы</c:v>
                </c:pt>
                <c:pt idx="4">
                  <c:v>Руководитель офиса</c:v>
                </c:pt>
                <c:pt idx="5">
                  <c:v>Сотрудник офиса</c:v>
                </c:pt>
              </c:strCache>
            </c:strRef>
          </c:cat>
          <c:val>
            <c:numRef>
              <c:f>Результаты!$C$109:$C$114</c:f>
              <c:numCache>
                <c:formatCode>General</c:formatCode>
                <c:ptCount val="6"/>
                <c:pt idx="0">
                  <c:v>135.0</c:v>
                </c:pt>
                <c:pt idx="1">
                  <c:v>179.0</c:v>
                </c:pt>
                <c:pt idx="2">
                  <c:v>19.0</c:v>
                </c:pt>
                <c:pt idx="3">
                  <c:v>21.0</c:v>
                </c:pt>
                <c:pt idx="4">
                  <c:v>13.0</c:v>
                </c:pt>
                <c:pt idx="5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legend>
      <c:legendPos val="r"/>
      <c:layout>
        <c:manualLayout>
          <c:xMode val="edge"/>
          <c:yMode val="edge"/>
          <c:x val="0.471244653632788"/>
          <c:y val="0.0581116809940042"/>
          <c:w val="0.51905002159495"/>
          <c:h val="0.941888263967004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12104283054004"/>
          <c:y val="0.0"/>
          <c:w val="0.702048417132216"/>
          <c:h val="1.0"/>
        </c:manualLayout>
      </c:layout>
      <c:pieChart>
        <c:varyColors val="1"/>
        <c:ser>
          <c:idx val="0"/>
          <c:order val="0"/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numFmt formatCode="0.0%" sourceLinked="0"/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'[Доли докладов ВЖК2017.xlsx]Лист1'!$C$2:$E$2</c:f>
              <c:strCache>
                <c:ptCount val="3"/>
                <c:pt idx="0">
                  <c:v>М</c:v>
                </c:pt>
                <c:pt idx="1">
                  <c:v>О</c:v>
                </c:pt>
                <c:pt idx="2">
                  <c:v>А</c:v>
                </c:pt>
              </c:strCache>
            </c:strRef>
          </c:cat>
          <c:val>
            <c:numRef>
              <c:f>'[Доли докладов ВЖК2017.xlsx]Лист1'!$C$3:$E$3</c:f>
              <c:numCache>
                <c:formatCode>General</c:formatCode>
                <c:ptCount val="3"/>
                <c:pt idx="0">
                  <c:v>126.0</c:v>
                </c:pt>
                <c:pt idx="1">
                  <c:v>147.0</c:v>
                </c:pt>
                <c:pt idx="2">
                  <c:v>133.0</c:v>
                </c:pt>
              </c:numCache>
            </c:numRef>
          </c:val>
        </c:ser>
        <c:ser>
          <c:idx val="1"/>
          <c:order val="1"/>
          <c:cat>
            <c:strRef>
              <c:f>'[Доли докладов ВЖК2017.xlsx]Лист1'!$C$2:$E$2</c:f>
              <c:strCache>
                <c:ptCount val="3"/>
                <c:pt idx="0">
                  <c:v>М</c:v>
                </c:pt>
                <c:pt idx="1">
                  <c:v>О</c:v>
                </c:pt>
                <c:pt idx="2">
                  <c:v>А</c:v>
                </c:pt>
              </c:strCache>
            </c:strRef>
          </c:cat>
          <c:val>
            <c:numRef>
              <c:f>'[Доли докладов ВЖК2017.xlsx]Лист1'!$C$4:$E$4</c:f>
              <c:numCache>
                <c:formatCode>General</c:formatCode>
                <c:ptCount val="3"/>
                <c:pt idx="0">
                  <c:v>31.3</c:v>
                </c:pt>
                <c:pt idx="1">
                  <c:v>36.2</c:v>
                </c:pt>
                <c:pt idx="2">
                  <c:v>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C04B2-321E-463F-AAF8-7E84948CB5FB}" type="datetimeFigureOut">
              <a:rPr lang="ru-RU" smtClean="0"/>
              <a:t>20.04.18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579438"/>
            <a:ext cx="5359400" cy="3014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77649" y="3697103"/>
            <a:ext cx="6042378" cy="5436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B383-11B5-4A87-9D20-46C9AA872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Доклад на тему «Достоинства и угрозы публичной аналитики рынка недвижимости». </a:t>
            </a:r>
          </a:p>
          <a:p>
            <a:r>
              <a:rPr lang="ru-RU" sz="1000" dirty="0" smtClean="0"/>
              <a:t>Спикер: Юрий Иванович Карамаликов, директор по бизнес-коммуникациям ГК "МИЭЛЬ"</a:t>
            </a:r>
          </a:p>
          <a:p>
            <a:r>
              <a:rPr lang="ru-RU" sz="1000" dirty="0" smtClean="0"/>
              <a:t>Соавтор/содокладчик: Оксана Юрьевна Витязева, руководитель отдела исследований ГК «МИЭЛЬ», сертифицированный аналитик-консультант рынка недвижимости (САКРН).</a:t>
            </a:r>
          </a:p>
          <a:p>
            <a:r>
              <a:rPr lang="ru-RU" sz="1000" b="1" dirty="0" smtClean="0">
                <a:solidFill>
                  <a:srgbClr val="FF0000"/>
                </a:solidFill>
              </a:rPr>
              <a:t>Согласованные тезисы: </a:t>
            </a:r>
          </a:p>
          <a:p>
            <a:r>
              <a:rPr lang="ru-RU" sz="1000" dirty="0" smtClean="0"/>
              <a:t>-- «Это две большие разницы, господа!» - о разновидностях аналитики, преследуемых целях и решаемых задачах.</a:t>
            </a:r>
          </a:p>
          <a:p>
            <a:r>
              <a:rPr lang="ru-RU" sz="1000" dirty="0" smtClean="0"/>
              <a:t>-- Внешняя публичная аналитика  - основа PR-продвижения риэлторов и застройщиков. </a:t>
            </a:r>
          </a:p>
          <a:p>
            <a:r>
              <a:rPr lang="ru-RU" sz="1000" dirty="0" smtClean="0"/>
              <a:t>-- Внутренняя "публичная" аналитика – инструмент эксперта по недвижимости при работе с клиентами.</a:t>
            </a:r>
          </a:p>
          <a:p>
            <a:r>
              <a:rPr lang="ru-RU" sz="1000" dirty="0" smtClean="0"/>
              <a:t>-- ДСП-аналитика для руководителей департаментов и офисов - основа для принятия решений, инструмент для работы со «сложными» клиентами и партнёрами.</a:t>
            </a:r>
          </a:p>
          <a:p>
            <a:r>
              <a:rPr lang="ru-RU" sz="1000" dirty="0" smtClean="0"/>
              <a:t>-- Коммерческая (заказная) аналитика  - кто заказывает и почему. </a:t>
            </a:r>
          </a:p>
          <a:p>
            <a:r>
              <a:rPr lang="ru-RU" sz="1000" dirty="0" smtClean="0"/>
              <a:t>-- Угрозы публичной «независимой» аналитики на рынке недвижимости: </a:t>
            </a:r>
          </a:p>
          <a:p>
            <a:r>
              <a:rPr lang="ru-RU" sz="1000" dirty="0" smtClean="0"/>
              <a:t>(а) введение в заблуждение потенциальных покупателей и продавцов;</a:t>
            </a:r>
          </a:p>
          <a:p>
            <a:r>
              <a:rPr lang="ru-RU" sz="1000" dirty="0" smtClean="0"/>
              <a:t>(б) фальсификация реальных данных об объектах РН в текущий момент;</a:t>
            </a:r>
          </a:p>
          <a:p>
            <a:r>
              <a:rPr lang="ru-RU" sz="1000" dirty="0" smtClean="0"/>
              <a:t>(в) провокационные материалы в СМИ о близком «крахе» РН на основе вольных интерпретаций аналитических данных из разных "независимых" источников; </a:t>
            </a:r>
          </a:p>
          <a:p>
            <a:r>
              <a:rPr lang="ru-RU" sz="1000" dirty="0" smtClean="0"/>
              <a:t>(г) смешение понятий, терминов и методов анализа данных на РН, препятствующих сопоставлению результатов;</a:t>
            </a:r>
          </a:p>
          <a:p>
            <a:r>
              <a:rPr lang="ru-RU" sz="1000" dirty="0" smtClean="0"/>
              <a:t>(д) откровенно рекламный или популистский характер публикуемых данных аналитики в СМИ с претензией на наукообразность.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4ABC-4A79-7A44-9EA6-005AD7E14F8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44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 b="0" i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7B383-11B5-4A87-9D20-46C9AA8725D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7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FD5E8-0DBD-49F1-917F-153D5D7A963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9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887950"/>
      </p:ext>
    </p:extLst>
  </p:cSld>
  <p:clrMapOvr>
    <a:masterClrMapping/>
  </p:clrMapOvr>
  <p:transition xmlns:p14="http://schemas.microsoft.com/office/powerpoint/2010/main" spd="slow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дан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395288" y="4803775"/>
            <a:ext cx="825500" cy="3105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0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79FC2BE-C64B-4DCF-BA02-926C7D51ECC8}" type="slidenum">
              <a:rPr lang="ru-RU" alt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alt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 flipH="1">
            <a:off x="1110021" y="4839296"/>
            <a:ext cx="5595" cy="268539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5" name="Picture 4" descr="MIEL_25_Logo_presentation_kolontitu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82"/>
          <a:stretch>
            <a:fillRect/>
          </a:stretch>
        </p:blipFill>
        <p:spPr bwMode="auto">
          <a:xfrm>
            <a:off x="7826375" y="4787900"/>
            <a:ext cx="102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/>
          <p:nvPr userDrawn="1"/>
        </p:nvSpPr>
        <p:spPr>
          <a:xfrm>
            <a:off x="1298448" y="4803775"/>
            <a:ext cx="6369177" cy="310537"/>
          </a:xfrm>
          <a:prstGeom prst="rect">
            <a:avLst/>
          </a:prstGeom>
          <a:noFill/>
        </p:spPr>
        <p:txBody>
          <a:bodyPr lIns="0" tIns="0" rIns="0" bIns="0" anchor="ctr" anchorCtr="0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kern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Достоинства и угрозы публичной аналитики рынка недвижимости</a:t>
            </a:r>
            <a:endParaRPr lang="ru-RU" sz="1800" b="0" i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  <a:prstGeom prst="rect">
            <a:avLst/>
          </a:prstGeom>
        </p:spPr>
        <p:txBody>
          <a:bodyPr lIns="0" tIns="46800" rIns="0" bIns="0" anchor="ctr"/>
          <a:lstStyle>
            <a:lvl1pPr marL="0" indent="358775" algn="l" rtl="0" eaLnBrk="1" fontAlgn="base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lang="ru-RU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085365"/>
      </p:ext>
    </p:extLst>
  </p:cSld>
  <p:clrMapOvr>
    <a:masterClrMapping/>
  </p:clrMapOvr>
  <p:transition xmlns:p14="http://schemas.microsoft.com/office/powerpoint/2010/main" spd="slow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8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4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mlg.ru/ratings/media/sectoral/574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240"/>
          <p:cNvSpPr>
            <a:spLocks noChangeArrowheads="1"/>
          </p:cNvSpPr>
          <p:nvPr/>
        </p:nvSpPr>
        <p:spPr bwMode="auto">
          <a:xfrm>
            <a:off x="-1588" y="1017637"/>
            <a:ext cx="1549401" cy="1549400"/>
          </a:xfrm>
          <a:prstGeom prst="rect">
            <a:avLst/>
          </a:prstGeom>
          <a:solidFill>
            <a:srgbClr val="96004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95" name="Freeform 242"/>
          <p:cNvSpPr>
            <a:spLocks/>
          </p:cNvSpPr>
          <p:nvPr/>
        </p:nvSpPr>
        <p:spPr bwMode="auto">
          <a:xfrm>
            <a:off x="92075" y="1425798"/>
            <a:ext cx="1265238" cy="728663"/>
          </a:xfrm>
          <a:custGeom>
            <a:avLst/>
            <a:gdLst>
              <a:gd name="T0" fmla="*/ 2147483647 w 408"/>
              <a:gd name="T1" fmla="*/ 1085112643 h 235"/>
              <a:gd name="T2" fmla="*/ 2147483647 w 408"/>
              <a:gd name="T3" fmla="*/ 1065906951 h 235"/>
              <a:gd name="T4" fmla="*/ 2147483647 w 408"/>
              <a:gd name="T5" fmla="*/ 211259600 h 235"/>
              <a:gd name="T6" fmla="*/ 2147483647 w 408"/>
              <a:gd name="T7" fmla="*/ 67219944 h 235"/>
              <a:gd name="T8" fmla="*/ 2147483647 w 408"/>
              <a:gd name="T9" fmla="*/ 163248424 h 235"/>
              <a:gd name="T10" fmla="*/ 2147483647 w 408"/>
              <a:gd name="T11" fmla="*/ 384110822 h 235"/>
              <a:gd name="T12" fmla="*/ 2147483647 w 408"/>
              <a:gd name="T13" fmla="*/ 768221643 h 235"/>
              <a:gd name="T14" fmla="*/ 2147483647 w 408"/>
              <a:gd name="T15" fmla="*/ 297685211 h 235"/>
              <a:gd name="T16" fmla="*/ 2147483647 w 408"/>
              <a:gd name="T17" fmla="*/ 134439887 h 235"/>
              <a:gd name="T18" fmla="*/ 2147483647 w 408"/>
              <a:gd name="T19" fmla="*/ 28808549 h 235"/>
              <a:gd name="T20" fmla="*/ 1990402517 w 408"/>
              <a:gd name="T21" fmla="*/ 124837042 h 235"/>
              <a:gd name="T22" fmla="*/ 1144240358 w 408"/>
              <a:gd name="T23" fmla="*/ 595370422 h 235"/>
              <a:gd name="T24" fmla="*/ 19229757 w 408"/>
              <a:gd name="T25" fmla="*/ 1440414830 h 235"/>
              <a:gd name="T26" fmla="*/ 28846189 w 408"/>
              <a:gd name="T27" fmla="*/ 1574851569 h 235"/>
              <a:gd name="T28" fmla="*/ 182693539 w 408"/>
              <a:gd name="T29" fmla="*/ 1555645877 h 235"/>
              <a:gd name="T30" fmla="*/ 528850913 w 408"/>
              <a:gd name="T31" fmla="*/ 1190740844 h 235"/>
              <a:gd name="T32" fmla="*/ 1528860191 w 408"/>
              <a:gd name="T33" fmla="*/ 499341966 h 235"/>
              <a:gd name="T34" fmla="*/ 2115403653 w 408"/>
              <a:gd name="T35" fmla="*/ 230465292 h 235"/>
              <a:gd name="T36" fmla="*/ 1884631133 w 408"/>
              <a:gd name="T37" fmla="*/ 864247193 h 235"/>
              <a:gd name="T38" fmla="*/ 1855784955 w 408"/>
              <a:gd name="T39" fmla="*/ 1248357918 h 235"/>
              <a:gd name="T40" fmla="*/ 2105787226 w 408"/>
              <a:gd name="T41" fmla="*/ 1238755072 h 235"/>
              <a:gd name="T42" fmla="*/ 2147483647 w 408"/>
              <a:gd name="T43" fmla="*/ 998687032 h 235"/>
              <a:gd name="T44" fmla="*/ 2147483647 w 408"/>
              <a:gd name="T45" fmla="*/ 768221643 h 235"/>
              <a:gd name="T46" fmla="*/ 2147483647 w 408"/>
              <a:gd name="T47" fmla="*/ 499341966 h 235"/>
              <a:gd name="T48" fmla="*/ 2147483647 w 408"/>
              <a:gd name="T49" fmla="*/ 412919456 h 235"/>
              <a:gd name="T50" fmla="*/ 2147483647 w 408"/>
              <a:gd name="T51" fmla="*/ 489739120 h 235"/>
              <a:gd name="T52" fmla="*/ 2147483647 w 408"/>
              <a:gd name="T53" fmla="*/ 912261421 h 235"/>
              <a:gd name="T54" fmla="*/ 2147483647 w 408"/>
              <a:gd name="T55" fmla="*/ 1171535153 h 235"/>
              <a:gd name="T56" fmla="*/ 1173086536 w 408"/>
              <a:gd name="T57" fmla="*/ 1594057260 h 235"/>
              <a:gd name="T58" fmla="*/ 173077112 w 408"/>
              <a:gd name="T59" fmla="*/ 2103002265 h 235"/>
              <a:gd name="T60" fmla="*/ 1259628169 w 408"/>
              <a:gd name="T61" fmla="*/ 1718894641 h 235"/>
              <a:gd name="T62" fmla="*/ 1961556340 w 408"/>
              <a:gd name="T63" fmla="*/ 1498028804 h 235"/>
              <a:gd name="T64" fmla="*/ 2147483647 w 408"/>
              <a:gd name="T65" fmla="*/ 1334783528 h 235"/>
              <a:gd name="T66" fmla="*/ 2147483647 w 408"/>
              <a:gd name="T67" fmla="*/ 1517234495 h 235"/>
              <a:gd name="T68" fmla="*/ 2147483647 w 408"/>
              <a:gd name="T69" fmla="*/ 1680483258 h 235"/>
              <a:gd name="T70" fmla="*/ 2147483647 w 408"/>
              <a:gd name="T71" fmla="*/ 1469223367 h 235"/>
              <a:gd name="T72" fmla="*/ 2147483647 w 408"/>
              <a:gd name="T73" fmla="*/ 1296372146 h 235"/>
              <a:gd name="T74" fmla="*/ 2147483647 w 408"/>
              <a:gd name="T75" fmla="*/ 1286769300 h 235"/>
              <a:gd name="T76" fmla="*/ 2147483647 w 408"/>
              <a:gd name="T77" fmla="*/ 1315577837 h 235"/>
              <a:gd name="T78" fmla="*/ 2147483647 w 408"/>
              <a:gd name="T79" fmla="*/ 1363592065 h 235"/>
              <a:gd name="T80" fmla="*/ 2147483647 w 408"/>
              <a:gd name="T81" fmla="*/ 1085112643 h 2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8"/>
              <a:gd name="T124" fmla="*/ 0 h 235"/>
              <a:gd name="T125" fmla="*/ 408 w 408"/>
              <a:gd name="T126" fmla="*/ 235 h 2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8" h="235">
                <a:moveTo>
                  <a:pt x="401" y="113"/>
                </a:moveTo>
                <a:cubicBezTo>
                  <a:pt x="388" y="97"/>
                  <a:pt x="345" y="109"/>
                  <a:pt x="334" y="111"/>
                </a:cubicBezTo>
                <a:cubicBezTo>
                  <a:pt x="336" y="101"/>
                  <a:pt x="358" y="29"/>
                  <a:pt x="359" y="22"/>
                </a:cubicBezTo>
                <a:cubicBezTo>
                  <a:pt x="359" y="17"/>
                  <a:pt x="359" y="11"/>
                  <a:pt x="352" y="7"/>
                </a:cubicBezTo>
                <a:cubicBezTo>
                  <a:pt x="338" y="0"/>
                  <a:pt x="318" y="11"/>
                  <a:pt x="311" y="17"/>
                </a:cubicBezTo>
                <a:cubicBezTo>
                  <a:pt x="302" y="24"/>
                  <a:pt x="308" y="18"/>
                  <a:pt x="283" y="40"/>
                </a:cubicBezTo>
                <a:cubicBezTo>
                  <a:pt x="253" y="67"/>
                  <a:pt x="242" y="80"/>
                  <a:pt x="241" y="80"/>
                </a:cubicBezTo>
                <a:cubicBezTo>
                  <a:pt x="238" y="79"/>
                  <a:pt x="255" y="41"/>
                  <a:pt x="258" y="31"/>
                </a:cubicBezTo>
                <a:cubicBezTo>
                  <a:pt x="259" y="24"/>
                  <a:pt x="261" y="19"/>
                  <a:pt x="259" y="14"/>
                </a:cubicBezTo>
                <a:cubicBezTo>
                  <a:pt x="258" y="8"/>
                  <a:pt x="253" y="4"/>
                  <a:pt x="245" y="3"/>
                </a:cubicBezTo>
                <a:cubicBezTo>
                  <a:pt x="236" y="2"/>
                  <a:pt x="223" y="6"/>
                  <a:pt x="207" y="13"/>
                </a:cubicBezTo>
                <a:cubicBezTo>
                  <a:pt x="184" y="23"/>
                  <a:pt x="139" y="48"/>
                  <a:pt x="119" y="62"/>
                </a:cubicBezTo>
                <a:cubicBezTo>
                  <a:pt x="13" y="131"/>
                  <a:pt x="5" y="144"/>
                  <a:pt x="2" y="150"/>
                </a:cubicBezTo>
                <a:cubicBezTo>
                  <a:pt x="0" y="156"/>
                  <a:pt x="0" y="162"/>
                  <a:pt x="3" y="164"/>
                </a:cubicBezTo>
                <a:cubicBezTo>
                  <a:pt x="6" y="166"/>
                  <a:pt x="11" y="168"/>
                  <a:pt x="19" y="162"/>
                </a:cubicBezTo>
                <a:cubicBezTo>
                  <a:pt x="29" y="154"/>
                  <a:pt x="34" y="144"/>
                  <a:pt x="55" y="124"/>
                </a:cubicBezTo>
                <a:cubicBezTo>
                  <a:pt x="99" y="85"/>
                  <a:pt x="142" y="62"/>
                  <a:pt x="159" y="52"/>
                </a:cubicBezTo>
                <a:cubicBezTo>
                  <a:pt x="182" y="39"/>
                  <a:pt x="207" y="28"/>
                  <a:pt x="220" y="24"/>
                </a:cubicBezTo>
                <a:cubicBezTo>
                  <a:pt x="220" y="24"/>
                  <a:pt x="200" y="80"/>
                  <a:pt x="196" y="90"/>
                </a:cubicBezTo>
                <a:cubicBezTo>
                  <a:pt x="188" y="115"/>
                  <a:pt x="188" y="124"/>
                  <a:pt x="193" y="130"/>
                </a:cubicBezTo>
                <a:cubicBezTo>
                  <a:pt x="199" y="137"/>
                  <a:pt x="211" y="135"/>
                  <a:pt x="219" y="129"/>
                </a:cubicBezTo>
                <a:cubicBezTo>
                  <a:pt x="224" y="125"/>
                  <a:pt x="236" y="110"/>
                  <a:pt x="242" y="104"/>
                </a:cubicBezTo>
                <a:cubicBezTo>
                  <a:pt x="248" y="98"/>
                  <a:pt x="257" y="89"/>
                  <a:pt x="265" y="80"/>
                </a:cubicBezTo>
                <a:cubicBezTo>
                  <a:pt x="273" y="71"/>
                  <a:pt x="287" y="59"/>
                  <a:pt x="295" y="52"/>
                </a:cubicBezTo>
                <a:cubicBezTo>
                  <a:pt x="302" y="46"/>
                  <a:pt x="308" y="42"/>
                  <a:pt x="309" y="43"/>
                </a:cubicBezTo>
                <a:cubicBezTo>
                  <a:pt x="312" y="44"/>
                  <a:pt x="308" y="51"/>
                  <a:pt x="308" y="51"/>
                </a:cubicBezTo>
                <a:cubicBezTo>
                  <a:pt x="308" y="51"/>
                  <a:pt x="298" y="83"/>
                  <a:pt x="294" y="95"/>
                </a:cubicBezTo>
                <a:cubicBezTo>
                  <a:pt x="292" y="100"/>
                  <a:pt x="290" y="110"/>
                  <a:pt x="287" y="122"/>
                </a:cubicBezTo>
                <a:cubicBezTo>
                  <a:pt x="222" y="138"/>
                  <a:pt x="155" y="155"/>
                  <a:pt x="122" y="166"/>
                </a:cubicBezTo>
                <a:cubicBezTo>
                  <a:pt x="56" y="190"/>
                  <a:pt x="13" y="205"/>
                  <a:pt x="18" y="219"/>
                </a:cubicBezTo>
                <a:cubicBezTo>
                  <a:pt x="24" y="235"/>
                  <a:pt x="49" y="209"/>
                  <a:pt x="131" y="179"/>
                </a:cubicBezTo>
                <a:cubicBezTo>
                  <a:pt x="171" y="164"/>
                  <a:pt x="182" y="161"/>
                  <a:pt x="204" y="156"/>
                </a:cubicBezTo>
                <a:cubicBezTo>
                  <a:pt x="234" y="148"/>
                  <a:pt x="259" y="143"/>
                  <a:pt x="283" y="139"/>
                </a:cubicBezTo>
                <a:cubicBezTo>
                  <a:pt x="282" y="145"/>
                  <a:pt x="282" y="153"/>
                  <a:pt x="283" y="158"/>
                </a:cubicBezTo>
                <a:cubicBezTo>
                  <a:pt x="285" y="170"/>
                  <a:pt x="293" y="173"/>
                  <a:pt x="299" y="175"/>
                </a:cubicBezTo>
                <a:cubicBezTo>
                  <a:pt x="309" y="177"/>
                  <a:pt x="324" y="175"/>
                  <a:pt x="326" y="153"/>
                </a:cubicBezTo>
                <a:cubicBezTo>
                  <a:pt x="326" y="147"/>
                  <a:pt x="328" y="138"/>
                  <a:pt x="328" y="135"/>
                </a:cubicBezTo>
                <a:cubicBezTo>
                  <a:pt x="330" y="135"/>
                  <a:pt x="335" y="134"/>
                  <a:pt x="337" y="134"/>
                </a:cubicBezTo>
                <a:cubicBezTo>
                  <a:pt x="366" y="131"/>
                  <a:pt x="366" y="134"/>
                  <a:pt x="369" y="137"/>
                </a:cubicBezTo>
                <a:cubicBezTo>
                  <a:pt x="372" y="139"/>
                  <a:pt x="374" y="150"/>
                  <a:pt x="392" y="142"/>
                </a:cubicBezTo>
                <a:cubicBezTo>
                  <a:pt x="408" y="135"/>
                  <a:pt x="406" y="119"/>
                  <a:pt x="401" y="11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6" name="Freeform 243"/>
          <p:cNvSpPr>
            <a:spLocks/>
          </p:cNvSpPr>
          <p:nvPr/>
        </p:nvSpPr>
        <p:spPr bwMode="auto">
          <a:xfrm>
            <a:off x="1003300" y="2119536"/>
            <a:ext cx="142875" cy="122237"/>
          </a:xfrm>
          <a:custGeom>
            <a:avLst/>
            <a:gdLst>
              <a:gd name="T0" fmla="*/ 77835814 w 46"/>
              <a:gd name="T1" fmla="*/ 0 h 39"/>
              <a:gd name="T2" fmla="*/ 58376866 w 46"/>
              <a:gd name="T3" fmla="*/ 98137491 h 39"/>
              <a:gd name="T4" fmla="*/ 243232280 w 46"/>
              <a:gd name="T5" fmla="*/ 98137491 h 39"/>
              <a:gd name="T6" fmla="*/ 233504359 w 46"/>
              <a:gd name="T7" fmla="*/ 147204682 h 39"/>
              <a:gd name="T8" fmla="*/ 48645828 w 46"/>
              <a:gd name="T9" fmla="*/ 147204682 h 39"/>
              <a:gd name="T10" fmla="*/ 29186880 w 46"/>
              <a:gd name="T11" fmla="*/ 245342198 h 39"/>
              <a:gd name="T12" fmla="*/ 214045412 w 46"/>
              <a:gd name="T13" fmla="*/ 245342198 h 39"/>
              <a:gd name="T14" fmla="*/ 204317491 w 46"/>
              <a:gd name="T15" fmla="*/ 284595931 h 39"/>
              <a:gd name="T16" fmla="*/ 19458953 w 46"/>
              <a:gd name="T17" fmla="*/ 284595931 h 39"/>
              <a:gd name="T18" fmla="*/ 0 w 46"/>
              <a:gd name="T19" fmla="*/ 382733398 h 39"/>
              <a:gd name="T20" fmla="*/ 184858495 w 46"/>
              <a:gd name="T21" fmla="*/ 382733398 h 39"/>
              <a:gd name="T22" fmla="*/ 408631877 w 46"/>
              <a:gd name="T23" fmla="*/ 196274983 h 39"/>
              <a:gd name="T24" fmla="*/ 291881201 w 46"/>
              <a:gd name="T25" fmla="*/ 0 h 39"/>
              <a:gd name="T26" fmla="*/ 77835814 w 46"/>
              <a:gd name="T27" fmla="*/ 0 h 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"/>
              <a:gd name="T43" fmla="*/ 0 h 39"/>
              <a:gd name="T44" fmla="*/ 46 w 46"/>
              <a:gd name="T45" fmla="*/ 39 h 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" h="39">
                <a:moveTo>
                  <a:pt x="8" y="0"/>
                </a:moveTo>
                <a:cubicBezTo>
                  <a:pt x="6" y="10"/>
                  <a:pt x="6" y="10"/>
                  <a:pt x="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5"/>
                  <a:pt x="24" y="15"/>
                  <a:pt x="24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3" y="25"/>
                  <a:pt x="3" y="25"/>
                  <a:pt x="3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9"/>
                  <a:pt x="21" y="29"/>
                  <a:pt x="21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0" y="39"/>
                  <a:pt x="0" y="39"/>
                  <a:pt x="0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38" y="39"/>
                  <a:pt x="40" y="34"/>
                  <a:pt x="42" y="20"/>
                </a:cubicBezTo>
                <a:cubicBezTo>
                  <a:pt x="44" y="11"/>
                  <a:pt x="46" y="0"/>
                  <a:pt x="30" y="0"/>
                </a:cubicBez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7" name="Freeform 244"/>
          <p:cNvSpPr>
            <a:spLocks/>
          </p:cNvSpPr>
          <p:nvPr/>
        </p:nvSpPr>
        <p:spPr bwMode="auto">
          <a:xfrm>
            <a:off x="595313" y="2081436"/>
            <a:ext cx="268287" cy="160337"/>
          </a:xfrm>
          <a:custGeom>
            <a:avLst/>
            <a:gdLst>
              <a:gd name="T0" fmla="*/ 422915467 w 110"/>
              <a:gd name="T1" fmla="*/ 0 h 66"/>
              <a:gd name="T2" fmla="*/ 333568604 w 110"/>
              <a:gd name="T3" fmla="*/ 219523192 h 66"/>
              <a:gd name="T4" fmla="*/ 321654225 w 110"/>
              <a:gd name="T5" fmla="*/ 219523192 h 66"/>
              <a:gd name="T6" fmla="*/ 315698179 w 110"/>
              <a:gd name="T7" fmla="*/ 0 h 66"/>
              <a:gd name="T8" fmla="*/ 83390931 w 110"/>
              <a:gd name="T9" fmla="*/ 0 h 66"/>
              <a:gd name="T10" fmla="*/ 0 w 110"/>
              <a:gd name="T11" fmla="*/ 391581794 h 66"/>
              <a:gd name="T12" fmla="*/ 142957946 w 110"/>
              <a:gd name="T13" fmla="*/ 391581794 h 66"/>
              <a:gd name="T14" fmla="*/ 202522559 w 110"/>
              <a:gd name="T15" fmla="*/ 83061854 h 66"/>
              <a:gd name="T16" fmla="*/ 208480968 w 110"/>
              <a:gd name="T17" fmla="*/ 83061854 h 66"/>
              <a:gd name="T18" fmla="*/ 226348877 w 110"/>
              <a:gd name="T19" fmla="*/ 391581794 h 66"/>
              <a:gd name="T20" fmla="*/ 345480543 w 110"/>
              <a:gd name="T21" fmla="*/ 391581794 h 66"/>
              <a:gd name="T22" fmla="*/ 488438451 w 110"/>
              <a:gd name="T23" fmla="*/ 83061854 h 66"/>
              <a:gd name="T24" fmla="*/ 500352830 w 110"/>
              <a:gd name="T25" fmla="*/ 83061854 h 66"/>
              <a:gd name="T26" fmla="*/ 428873876 w 110"/>
              <a:gd name="T27" fmla="*/ 391581794 h 66"/>
              <a:gd name="T28" fmla="*/ 571831784 w 110"/>
              <a:gd name="T29" fmla="*/ 391581794 h 66"/>
              <a:gd name="T30" fmla="*/ 655222829 w 110"/>
              <a:gd name="T31" fmla="*/ 0 h 66"/>
              <a:gd name="T32" fmla="*/ 422915467 w 110"/>
              <a:gd name="T33" fmla="*/ 0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66"/>
              <a:gd name="T53" fmla="*/ 110 w 110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66">
                <a:moveTo>
                  <a:pt x="71" y="0"/>
                </a:moveTo>
                <a:lnTo>
                  <a:pt x="56" y="37"/>
                </a:lnTo>
                <a:lnTo>
                  <a:pt x="54" y="37"/>
                </a:lnTo>
                <a:lnTo>
                  <a:pt x="53" y="0"/>
                </a:lnTo>
                <a:lnTo>
                  <a:pt x="14" y="0"/>
                </a:lnTo>
                <a:lnTo>
                  <a:pt x="0" y="66"/>
                </a:lnTo>
                <a:lnTo>
                  <a:pt x="24" y="66"/>
                </a:lnTo>
                <a:lnTo>
                  <a:pt x="34" y="14"/>
                </a:lnTo>
                <a:lnTo>
                  <a:pt x="35" y="14"/>
                </a:lnTo>
                <a:lnTo>
                  <a:pt x="38" y="66"/>
                </a:lnTo>
                <a:lnTo>
                  <a:pt x="58" y="66"/>
                </a:lnTo>
                <a:lnTo>
                  <a:pt x="82" y="14"/>
                </a:lnTo>
                <a:lnTo>
                  <a:pt x="84" y="14"/>
                </a:lnTo>
                <a:lnTo>
                  <a:pt x="72" y="66"/>
                </a:lnTo>
                <a:lnTo>
                  <a:pt x="96" y="66"/>
                </a:lnTo>
                <a:lnTo>
                  <a:pt x="110" y="0"/>
                </a:lnTo>
                <a:lnTo>
                  <a:pt x="7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8" name="Freeform 245"/>
          <p:cNvSpPr>
            <a:spLocks/>
          </p:cNvSpPr>
          <p:nvPr/>
        </p:nvSpPr>
        <p:spPr bwMode="auto">
          <a:xfrm>
            <a:off x="850900" y="2119536"/>
            <a:ext cx="158750" cy="122237"/>
          </a:xfrm>
          <a:custGeom>
            <a:avLst/>
            <a:gdLst>
              <a:gd name="T0" fmla="*/ 310048093 w 51"/>
              <a:gd name="T1" fmla="*/ 0 h 39"/>
              <a:gd name="T2" fmla="*/ 251914483 w 51"/>
              <a:gd name="T3" fmla="*/ 284595931 h 39"/>
              <a:gd name="T4" fmla="*/ 193780824 w 51"/>
              <a:gd name="T5" fmla="*/ 284595931 h 39"/>
              <a:gd name="T6" fmla="*/ 251914483 w 51"/>
              <a:gd name="T7" fmla="*/ 0 h 39"/>
              <a:gd name="T8" fmla="*/ 67823607 w 51"/>
              <a:gd name="T9" fmla="*/ 0 h 39"/>
              <a:gd name="T10" fmla="*/ 29066817 w 51"/>
              <a:gd name="T11" fmla="*/ 225715332 h 39"/>
              <a:gd name="T12" fmla="*/ 174400879 w 51"/>
              <a:gd name="T13" fmla="*/ 382733398 h 39"/>
              <a:gd name="T14" fmla="*/ 416628550 w 51"/>
              <a:gd name="T15" fmla="*/ 382733398 h 39"/>
              <a:gd name="T16" fmla="*/ 494138993 w 51"/>
              <a:gd name="T17" fmla="*/ 0 h 39"/>
              <a:gd name="T18" fmla="*/ 310048093 w 51"/>
              <a:gd name="T19" fmla="*/ 0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39"/>
              <a:gd name="T32" fmla="*/ 51 w 51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39">
                <a:moveTo>
                  <a:pt x="32" y="0"/>
                </a:moveTo>
                <a:cubicBezTo>
                  <a:pt x="26" y="29"/>
                  <a:pt x="26" y="29"/>
                  <a:pt x="26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6" y="0"/>
                  <a:pt x="26" y="0"/>
                  <a:pt x="26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33"/>
                  <a:pt x="4" y="39"/>
                  <a:pt x="1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51" y="0"/>
                  <a:pt x="51" y="0"/>
                  <a:pt x="51" y="0"/>
                </a:cubicBez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99" name="Freeform 246"/>
          <p:cNvSpPr>
            <a:spLocks/>
          </p:cNvSpPr>
          <p:nvPr/>
        </p:nvSpPr>
        <p:spPr bwMode="auto">
          <a:xfrm>
            <a:off x="1139825" y="2119536"/>
            <a:ext cx="160338" cy="122237"/>
          </a:xfrm>
          <a:custGeom>
            <a:avLst/>
            <a:gdLst>
              <a:gd name="T0" fmla="*/ 258064032 w 52"/>
              <a:gd name="T1" fmla="*/ 0 h 39"/>
              <a:gd name="T2" fmla="*/ 47789972 w 52"/>
              <a:gd name="T3" fmla="*/ 147204682 h 39"/>
              <a:gd name="T4" fmla="*/ 0 w 52"/>
              <a:gd name="T5" fmla="*/ 382733398 h 39"/>
              <a:gd name="T6" fmla="*/ 181601280 w 52"/>
              <a:gd name="T7" fmla="*/ 382733398 h 39"/>
              <a:gd name="T8" fmla="*/ 238946814 w 52"/>
              <a:gd name="T9" fmla="*/ 98137491 h 39"/>
              <a:gd name="T10" fmla="*/ 296295383 w 52"/>
              <a:gd name="T11" fmla="*/ 98137491 h 39"/>
              <a:gd name="T12" fmla="*/ 238946814 w 52"/>
              <a:gd name="T13" fmla="*/ 382733398 h 39"/>
              <a:gd name="T14" fmla="*/ 420548143 w 52"/>
              <a:gd name="T15" fmla="*/ 382733398 h 39"/>
              <a:gd name="T16" fmla="*/ 497010846 w 52"/>
              <a:gd name="T17" fmla="*/ 0 h 39"/>
              <a:gd name="T18" fmla="*/ 258064032 w 52"/>
              <a:gd name="T19" fmla="*/ 0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39"/>
              <a:gd name="T32" fmla="*/ 52 w 52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39">
                <a:moveTo>
                  <a:pt x="27" y="0"/>
                </a:moveTo>
                <a:cubicBezTo>
                  <a:pt x="13" y="0"/>
                  <a:pt x="7" y="5"/>
                  <a:pt x="5" y="15"/>
                </a:cubicBezTo>
                <a:cubicBezTo>
                  <a:pt x="0" y="39"/>
                  <a:pt x="0" y="39"/>
                  <a:pt x="0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25" y="10"/>
                  <a:pt x="25" y="10"/>
                  <a:pt x="25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25" y="39"/>
                  <a:pt x="25" y="39"/>
                  <a:pt x="25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52" y="0"/>
                  <a:pt x="52" y="0"/>
                  <a:pt x="52" y="0"/>
                </a:cubicBez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00" name="Freeform 247"/>
          <p:cNvSpPr>
            <a:spLocks noEditPoints="1"/>
          </p:cNvSpPr>
          <p:nvPr/>
        </p:nvSpPr>
        <p:spPr bwMode="auto">
          <a:xfrm>
            <a:off x="1295400" y="2119536"/>
            <a:ext cx="149225" cy="122237"/>
          </a:xfrm>
          <a:custGeom>
            <a:avLst/>
            <a:gdLst>
              <a:gd name="T0" fmla="*/ 299118406 w 48"/>
              <a:gd name="T1" fmla="*/ 127577816 h 39"/>
              <a:gd name="T2" fmla="*/ 231575462 w 48"/>
              <a:gd name="T3" fmla="*/ 127577816 h 39"/>
              <a:gd name="T4" fmla="*/ 260521994 w 48"/>
              <a:gd name="T5" fmla="*/ 0 h 39"/>
              <a:gd name="T6" fmla="*/ 77192849 w 48"/>
              <a:gd name="T7" fmla="*/ 0 h 39"/>
              <a:gd name="T8" fmla="*/ 0 w 48"/>
              <a:gd name="T9" fmla="*/ 382733398 h 39"/>
              <a:gd name="T10" fmla="*/ 212278810 w 48"/>
              <a:gd name="T11" fmla="*/ 382733398 h 39"/>
              <a:gd name="T12" fmla="*/ 443854271 w 48"/>
              <a:gd name="T13" fmla="*/ 255155631 h 39"/>
              <a:gd name="T14" fmla="*/ 299118406 w 48"/>
              <a:gd name="T15" fmla="*/ 127577816 h 39"/>
              <a:gd name="T16" fmla="*/ 202628881 w 48"/>
              <a:gd name="T17" fmla="*/ 284595931 h 39"/>
              <a:gd name="T18" fmla="*/ 212278810 w 48"/>
              <a:gd name="T19" fmla="*/ 215901898 h 39"/>
              <a:gd name="T20" fmla="*/ 270171874 w 48"/>
              <a:gd name="T21" fmla="*/ 215901898 h 39"/>
              <a:gd name="T22" fmla="*/ 260521994 w 48"/>
              <a:gd name="T23" fmla="*/ 284595931 h 39"/>
              <a:gd name="T24" fmla="*/ 202628881 w 48"/>
              <a:gd name="T25" fmla="*/ 284595931 h 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39"/>
              <a:gd name="T41" fmla="*/ 48 w 48"/>
              <a:gd name="T42" fmla="*/ 39 h 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39">
                <a:moveTo>
                  <a:pt x="31" y="13"/>
                </a:moveTo>
                <a:cubicBezTo>
                  <a:pt x="31" y="13"/>
                  <a:pt x="24" y="13"/>
                  <a:pt x="24" y="13"/>
                </a:cubicBezTo>
                <a:cubicBezTo>
                  <a:pt x="27" y="0"/>
                  <a:pt x="27" y="0"/>
                  <a:pt x="27" y="0"/>
                </a:cubicBezTo>
                <a:cubicBezTo>
                  <a:pt x="8" y="0"/>
                  <a:pt x="8" y="0"/>
                  <a:pt x="8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36" y="39"/>
                  <a:pt x="45" y="35"/>
                  <a:pt x="46" y="26"/>
                </a:cubicBezTo>
                <a:cubicBezTo>
                  <a:pt x="48" y="17"/>
                  <a:pt x="41" y="13"/>
                  <a:pt x="31" y="13"/>
                </a:cubicBezTo>
                <a:moveTo>
                  <a:pt x="21" y="29"/>
                </a:moveTo>
                <a:cubicBezTo>
                  <a:pt x="22" y="22"/>
                  <a:pt x="22" y="22"/>
                  <a:pt x="22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7" y="29"/>
                  <a:pt x="27" y="29"/>
                  <a:pt x="27" y="29"/>
                </a:cubicBezTo>
                <a:lnTo>
                  <a:pt x="21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1547813" y="2743200"/>
            <a:ext cx="7223953" cy="16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58775" algn="ctr"/>
            <a:r>
              <a:rPr lang="ru-RU" sz="2800" b="1" dirty="0" smtClean="0"/>
              <a:t>Юрий Карамаликов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600" dirty="0"/>
              <a:t>Директор по </a:t>
            </a:r>
            <a:r>
              <a:rPr lang="ru-RU" sz="1600" dirty="0" smtClean="0"/>
              <a:t>бизнес-коммуникациям  ГК </a:t>
            </a:r>
            <a:r>
              <a:rPr lang="ru-RU" sz="1600" dirty="0"/>
              <a:t>«МИЭЛЬ»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Витязева Оксана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600" dirty="0" smtClean="0"/>
              <a:t>Руководитель </a:t>
            </a:r>
            <a:r>
              <a:rPr lang="ru-RU" sz="1600" dirty="0"/>
              <a:t>отдела исследований ГК «МИЭЛЬ»,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сертифицированный </a:t>
            </a:r>
            <a:r>
              <a:rPr lang="ru-RU" sz="1600" dirty="0"/>
              <a:t>аналитик-консультант рынка недвижимости (САКРН)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2738" y="1131888"/>
            <a:ext cx="7189027" cy="1368425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96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Достоинства и угрозы публичной аналитики </a:t>
            </a:r>
            <a:r>
              <a:rPr lang="en-US" sz="3600" b="1" dirty="0" smtClean="0">
                <a:solidFill>
                  <a:srgbClr val="96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960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96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</a:t>
            </a:r>
            <a:r>
              <a:rPr lang="ru-RU" sz="3600" b="1" dirty="0">
                <a:solidFill>
                  <a:srgbClr val="96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недвижимости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4" name="Freeform 241"/>
          <p:cNvSpPr>
            <a:spLocks/>
          </p:cNvSpPr>
          <p:nvPr/>
        </p:nvSpPr>
        <p:spPr bwMode="auto">
          <a:xfrm>
            <a:off x="1112838" y="1255936"/>
            <a:ext cx="171450" cy="149225"/>
          </a:xfrm>
          <a:custGeom>
            <a:avLst/>
            <a:gdLst>
              <a:gd name="T0" fmla="*/ 280994100 w 55"/>
              <a:gd name="T1" fmla="*/ 0 h 48"/>
              <a:gd name="T2" fmla="*/ 116274289 w 55"/>
              <a:gd name="T3" fmla="*/ 67542968 h 48"/>
              <a:gd name="T4" fmla="*/ 19380085 w 55"/>
              <a:gd name="T5" fmla="*/ 308768286 h 48"/>
              <a:gd name="T6" fmla="*/ 58137145 w 55"/>
              <a:gd name="T7" fmla="*/ 385958002 h 48"/>
              <a:gd name="T8" fmla="*/ 193788371 w 55"/>
              <a:gd name="T9" fmla="*/ 434204391 h 48"/>
              <a:gd name="T10" fmla="*/ 339131221 w 55"/>
              <a:gd name="T11" fmla="*/ 385958002 h 48"/>
              <a:gd name="T12" fmla="*/ 445713960 w 55"/>
              <a:gd name="T13" fmla="*/ 260521994 h 48"/>
              <a:gd name="T14" fmla="*/ 280994100 w 55"/>
              <a:gd name="T15" fmla="*/ 0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"/>
              <a:gd name="T25" fmla="*/ 0 h 48"/>
              <a:gd name="T26" fmla="*/ 55 w 55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" h="48">
                <a:moveTo>
                  <a:pt x="29" y="0"/>
                </a:moveTo>
                <a:cubicBezTo>
                  <a:pt x="27" y="0"/>
                  <a:pt x="20" y="0"/>
                  <a:pt x="12" y="7"/>
                </a:cubicBezTo>
                <a:cubicBezTo>
                  <a:pt x="8" y="10"/>
                  <a:pt x="0" y="22"/>
                  <a:pt x="2" y="32"/>
                </a:cubicBezTo>
                <a:cubicBezTo>
                  <a:pt x="3" y="36"/>
                  <a:pt x="5" y="38"/>
                  <a:pt x="6" y="40"/>
                </a:cubicBezTo>
                <a:cubicBezTo>
                  <a:pt x="10" y="45"/>
                  <a:pt x="17" y="48"/>
                  <a:pt x="20" y="45"/>
                </a:cubicBezTo>
                <a:cubicBezTo>
                  <a:pt x="24" y="42"/>
                  <a:pt x="32" y="42"/>
                  <a:pt x="35" y="40"/>
                </a:cubicBezTo>
                <a:cubicBezTo>
                  <a:pt x="37" y="39"/>
                  <a:pt x="43" y="35"/>
                  <a:pt x="46" y="27"/>
                </a:cubicBezTo>
                <a:cubicBezTo>
                  <a:pt x="47" y="23"/>
                  <a:pt x="55" y="0"/>
                  <a:pt x="29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946188"/>
      </p:ext>
    </p:extLst>
  </p:cSld>
  <p:clrMapOvr>
    <a:masterClrMapping/>
  </p:clrMapOvr>
  <p:transition xmlns:p14="http://schemas.microsoft.com/office/powerpoint/2010/main" spd="slow" advClick="0" advTm="12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3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С</a:t>
            </a:r>
            <a:r>
              <a:rPr lang="ru-RU" altLang="ru-RU" dirty="0" smtClean="0"/>
              <a:t>остав респондентов ГК «МИЭЛЬ» (425)</a:t>
            </a:r>
            <a:endParaRPr lang="ru-RU" alt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67686047"/>
              </p:ext>
            </p:extLst>
          </p:nvPr>
        </p:nvGraphicFramePr>
        <p:xfrm>
          <a:off x="409148" y="686591"/>
          <a:ext cx="8425581" cy="403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25917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Е</a:t>
            </a:r>
            <a:r>
              <a:rPr lang="ru-RU" altLang="ru-RU" dirty="0" smtClean="0"/>
              <a:t>жемесячная аналитика для экспертов</a:t>
            </a:r>
            <a:endParaRPr lang="ru-RU" alt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" y="469831"/>
            <a:ext cx="9144000" cy="4288869"/>
            <a:chOff x="713621" y="0"/>
            <a:chExt cx="10939912" cy="5147647"/>
          </a:xfrm>
        </p:grpSpPr>
        <p:pic>
          <p:nvPicPr>
            <p:cNvPr id="2" name="Изображение 1" descr="Аналитика_Вторичка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21" y="0"/>
              <a:ext cx="3638300" cy="5143500"/>
            </a:xfrm>
            <a:prstGeom prst="rect">
              <a:avLst/>
            </a:prstGeom>
          </p:spPr>
        </p:pic>
        <p:pic>
          <p:nvPicPr>
            <p:cNvPr id="3" name="Изображение 2" descr="Аналитика_Вторичка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921" y="4147"/>
              <a:ext cx="7301612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3107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Д</a:t>
            </a:r>
            <a:r>
              <a:rPr lang="ru-RU" altLang="ru-RU" dirty="0" smtClean="0"/>
              <a:t>оклады на ВЖК-2017. Доля «аналитики»</a:t>
            </a:r>
            <a:endParaRPr lang="ru-RU" alt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023543"/>
              </p:ext>
            </p:extLst>
          </p:nvPr>
        </p:nvGraphicFramePr>
        <p:xfrm>
          <a:off x="1518469" y="517568"/>
          <a:ext cx="6088012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05896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err="1" smtClean="0">
                <a:solidFill>
                  <a:srgbClr val="96004F"/>
                </a:solidFill>
              </a:rPr>
              <a:t>П</a:t>
            </a:r>
            <a:r>
              <a:rPr lang="ru-RU" altLang="ru-RU" dirty="0" err="1" smtClean="0"/>
              <a:t>р</a:t>
            </a:r>
            <a:r>
              <a:rPr lang="ru-RU" altLang="ru-RU" dirty="0" smtClean="0"/>
              <a:t>: Отчёт в </a:t>
            </a:r>
            <a:r>
              <a:rPr lang="ru-RU" altLang="ru-RU" dirty="0" err="1" smtClean="0"/>
              <a:t>Мосгорстат</a:t>
            </a:r>
            <a:r>
              <a:rPr lang="ru-RU" altLang="ru-RU" dirty="0" smtClean="0"/>
              <a:t> ежеквартальный</a:t>
            </a:r>
            <a:endParaRPr lang="ru-RU" altLang="ru-RU" dirty="0"/>
          </a:p>
        </p:txBody>
      </p:sp>
      <p:pic>
        <p:nvPicPr>
          <p:cNvPr id="2" name="Изображение 1" descr="Снимок экрана 2018-04-19 в 23.31.4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49" y="627062"/>
            <a:ext cx="6600887" cy="41963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01056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О</a:t>
            </a:r>
            <a:r>
              <a:rPr lang="ru-RU" altLang="ru-RU" dirty="0" smtClean="0"/>
              <a:t>снова </a:t>
            </a:r>
            <a:r>
              <a:rPr lang="ru-RU" altLang="ru-RU" dirty="0"/>
              <a:t>для принятия </a:t>
            </a:r>
            <a:r>
              <a:rPr lang="ru-RU" altLang="ru-RU" dirty="0" smtClean="0"/>
              <a:t>решений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099" name="Содержимое 8"/>
          <p:cNvSpPr>
            <a:spLocks noGrp="1"/>
          </p:cNvSpPr>
          <p:nvPr>
            <p:ph sz="half" idx="4294967295"/>
          </p:nvPr>
        </p:nvSpPr>
        <p:spPr bwMode="auto">
          <a:xfrm>
            <a:off x="395537" y="731520"/>
            <a:ext cx="3966151" cy="400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Сравнение </a:t>
            </a:r>
            <a:r>
              <a:rPr lang="ru-RU" altLang="ru-RU" sz="2400" b="1" dirty="0">
                <a:latin typeface="Arial" charset="0"/>
                <a:cs typeface="Arial" charset="0"/>
              </a:rPr>
              <a:t>показателей деятельности офисов, бизнес-единиц: </a:t>
            </a:r>
            <a:endParaRPr lang="ru-RU" altLang="ru-RU" sz="2400" b="1" dirty="0" smtClean="0">
              <a:latin typeface="Arial" charset="0"/>
              <a:cs typeface="Arial" charset="0"/>
            </a:endParaRP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между </a:t>
            </a:r>
            <a:r>
              <a:rPr lang="ru-RU" altLang="ru-RU" sz="2000" b="1" dirty="0">
                <a:latin typeface="Arial" charset="0"/>
                <a:cs typeface="Arial" charset="0"/>
              </a:rPr>
              <a:t>собой</a:t>
            </a: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с </a:t>
            </a:r>
            <a:r>
              <a:rPr lang="ru-RU" altLang="ru-RU" sz="2000" b="1" dirty="0">
                <a:latin typeface="Arial" charset="0"/>
                <a:cs typeface="Arial" charset="0"/>
              </a:rPr>
              <a:t>рыночными данными </a:t>
            </a: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Сравнение </a:t>
            </a:r>
            <a:r>
              <a:rPr lang="ru-RU" altLang="ru-RU" sz="2400" b="1" dirty="0">
                <a:latin typeface="Arial" charset="0"/>
                <a:cs typeface="Arial" charset="0"/>
              </a:rPr>
              <a:t>показателей 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/>
            </a:r>
            <a:br>
              <a:rPr lang="en-US" altLang="ru-RU" sz="2400" b="1" dirty="0" smtClean="0"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latin typeface="Arial" charset="0"/>
                <a:cs typeface="Arial" charset="0"/>
              </a:rPr>
              <a:t>с </a:t>
            </a:r>
            <a:r>
              <a:rPr lang="ru-RU" altLang="ru-RU" sz="2400" b="1" dirty="0">
                <a:latin typeface="Arial" charset="0"/>
                <a:cs typeface="Arial" charset="0"/>
              </a:rPr>
              <a:t>конкурентами: </a:t>
            </a:r>
            <a:endParaRPr lang="ru-RU" altLang="ru-RU" sz="2400" b="1" dirty="0" smtClean="0">
              <a:latin typeface="Arial" charset="0"/>
              <a:cs typeface="Arial" charset="0"/>
            </a:endParaRP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Продажи </a:t>
            </a:r>
            <a:r>
              <a:rPr lang="ru-RU" altLang="ru-RU" sz="2000" b="1" dirty="0">
                <a:latin typeface="Arial" charset="0"/>
                <a:cs typeface="Arial" charset="0"/>
              </a:rPr>
              <a:t>по ДДУ</a:t>
            </a: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Базы </a:t>
            </a:r>
            <a:r>
              <a:rPr lang="ru-RU" altLang="ru-RU" sz="2000" b="1" dirty="0">
                <a:latin typeface="Arial" charset="0"/>
                <a:cs typeface="Arial" charset="0"/>
              </a:rPr>
              <a:t>объектов</a:t>
            </a: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Портфели </a:t>
            </a:r>
            <a:r>
              <a:rPr lang="ru-RU" altLang="ru-RU" sz="2000" b="1" dirty="0">
                <a:latin typeface="Arial" charset="0"/>
                <a:cs typeface="Arial" charset="0"/>
              </a:rPr>
              <a:t>объектов</a:t>
            </a: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Продвижение </a:t>
            </a:r>
            <a:r>
              <a:rPr lang="ru-RU" altLang="ru-RU" sz="2000" b="1" dirty="0">
                <a:latin typeface="Arial" charset="0"/>
                <a:cs typeface="Arial" charset="0"/>
              </a:rPr>
              <a:t>в </a:t>
            </a:r>
            <a:r>
              <a:rPr lang="ru-RU" altLang="ru-RU" sz="2000" b="1" dirty="0" smtClean="0">
                <a:latin typeface="Arial" charset="0"/>
                <a:cs typeface="Arial" charset="0"/>
              </a:rPr>
              <a:t>интернете</a:t>
            </a:r>
            <a:endParaRPr lang="ru-RU" altLang="ru-RU" sz="2000" b="1" dirty="0">
              <a:latin typeface="Arial" charset="0"/>
              <a:cs typeface="Arial" charset="0"/>
            </a:endParaRP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b="1" dirty="0" err="1" smtClean="0">
                <a:latin typeface="Arial" charset="0"/>
                <a:cs typeface="Arial" charset="0"/>
              </a:rPr>
              <a:t>Бенчмаркинг</a:t>
            </a:r>
            <a:endParaRPr lang="ru-RU" altLang="ru-RU" sz="2000" b="1" dirty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ru-RU" altLang="ru-RU" sz="2400" b="1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20" y="1102943"/>
            <a:ext cx="4807121" cy="297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73905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err="1" smtClean="0">
                <a:solidFill>
                  <a:srgbClr val="96004F"/>
                </a:solidFill>
              </a:rPr>
              <a:t>П</a:t>
            </a:r>
            <a:r>
              <a:rPr lang="ru-RU" altLang="ru-RU" dirty="0" err="1" smtClean="0"/>
              <a:t>р</a:t>
            </a:r>
            <a:r>
              <a:rPr lang="ru-RU" altLang="ru-RU" dirty="0" smtClean="0"/>
              <a:t>: Сравнение с конкурентами</a:t>
            </a:r>
            <a:endParaRPr lang="ru-RU" altLang="ru-RU" dirty="0"/>
          </a:p>
        </p:txBody>
      </p:sp>
      <p:pic>
        <p:nvPicPr>
          <p:cNvPr id="2" name="Изображение 1" descr="Снимок экрана 2018-04-19 в 23.40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7" y="910908"/>
            <a:ext cx="8783790" cy="35972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7575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err="1" smtClean="0">
                <a:solidFill>
                  <a:srgbClr val="96004F"/>
                </a:solidFill>
              </a:rPr>
              <a:t>П</a:t>
            </a:r>
            <a:r>
              <a:rPr lang="ru-RU" altLang="ru-RU" dirty="0" err="1" smtClean="0"/>
              <a:t>р</a:t>
            </a:r>
            <a:r>
              <a:rPr lang="ru-RU" altLang="ru-RU" dirty="0" smtClean="0"/>
              <a:t>: Сравнение с конкурентами</a:t>
            </a:r>
            <a:endParaRPr lang="ru-RU" alt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6" y="544365"/>
            <a:ext cx="6457802" cy="41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805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790" y="789366"/>
            <a:ext cx="4409210" cy="367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/>
              <a:t>Заказная аналитика – кому и зачем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099" name="Содержимое 8"/>
          <p:cNvSpPr>
            <a:spLocks noGrp="1"/>
          </p:cNvSpPr>
          <p:nvPr>
            <p:ph sz="half" idx="4294967295"/>
          </p:nvPr>
        </p:nvSpPr>
        <p:spPr bwMode="auto">
          <a:xfrm>
            <a:off x="395536" y="842962"/>
            <a:ext cx="5472608" cy="38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Застройщики-партнёры  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Девелоперы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Страховые компании 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Банки </a:t>
            </a:r>
            <a:r>
              <a:rPr lang="ru-RU" altLang="ru-RU" sz="2400" b="1" dirty="0">
                <a:latin typeface="Arial" charset="0"/>
                <a:cs typeface="Arial" charset="0"/>
              </a:rPr>
              <a:t>и др. </a:t>
            </a:r>
            <a:r>
              <a:rPr lang="ru-RU" altLang="ru-RU" sz="2400" b="1" dirty="0" err="1" smtClean="0">
                <a:latin typeface="Arial" charset="0"/>
                <a:cs typeface="Arial" charset="0"/>
              </a:rPr>
              <a:t>фин.организации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  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Частные инвесторы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Частные клиенты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Госструктуры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Прочие коммерческие компании</a:t>
            </a:r>
            <a:endParaRPr lang="ru-RU" altLang="ru-RU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766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6" l="1000" r="99875">
                        <a14:foregroundMark x1="27750" y1="43371" x2="82750" y2="11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9" t="4119" r="2480" b="5614"/>
          <a:stretch/>
        </p:blipFill>
        <p:spPr>
          <a:xfrm rot="19137048">
            <a:off x="5563793" y="1162380"/>
            <a:ext cx="4572000" cy="2756531"/>
          </a:xfrm>
          <a:prstGeom prst="rect">
            <a:avLst/>
          </a:prstGeom>
        </p:spPr>
      </p:pic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>
                <a:solidFill>
                  <a:srgbClr val="96004F"/>
                </a:solidFill>
              </a:rPr>
              <a:t>У</a:t>
            </a:r>
            <a:r>
              <a:rPr lang="ru-RU" altLang="ru-RU" dirty="0"/>
              <a:t>грозы </a:t>
            </a:r>
            <a:r>
              <a:rPr lang="ru-RU" altLang="ru-RU" dirty="0" smtClean="0"/>
              <a:t>«</a:t>
            </a:r>
            <a:r>
              <a:rPr lang="ru-RU" altLang="ru-RU" dirty="0"/>
              <a:t>независимой» аналитики </a:t>
            </a:r>
            <a:r>
              <a:rPr lang="ru-RU" altLang="ru-RU" dirty="0" smtClean="0"/>
              <a:t>РН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099" name="Содержимое 8"/>
          <p:cNvSpPr>
            <a:spLocks noGrp="1"/>
          </p:cNvSpPr>
          <p:nvPr>
            <p:ph sz="half" idx="4294967295"/>
          </p:nvPr>
        </p:nvSpPr>
        <p:spPr bwMode="auto">
          <a:xfrm>
            <a:off x="395536" y="842962"/>
            <a:ext cx="5968688" cy="38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Введение </a:t>
            </a:r>
            <a:r>
              <a:rPr lang="ru-RU" altLang="ru-RU" sz="2400" b="1" dirty="0">
                <a:latin typeface="Arial" charset="0"/>
                <a:cs typeface="Arial" charset="0"/>
              </a:rPr>
              <a:t>в заблуждение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покупателей </a:t>
            </a:r>
            <a:r>
              <a:rPr lang="ru-RU" altLang="ru-RU" sz="2400" b="1" dirty="0">
                <a:latin typeface="Arial" charset="0"/>
                <a:cs typeface="Arial" charset="0"/>
              </a:rPr>
              <a:t>и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продавцов</a:t>
            </a: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Фальсификация реальных данных об объектах РН</a:t>
            </a: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Провокационные </a:t>
            </a:r>
            <a:r>
              <a:rPr lang="ru-RU" altLang="ru-RU" sz="2400" b="1" dirty="0">
                <a:latin typeface="Arial" charset="0"/>
                <a:cs typeface="Arial" charset="0"/>
              </a:rPr>
              <a:t>материалы в СМИ о близком «крахе»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РН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Смешение </a:t>
            </a:r>
            <a:r>
              <a:rPr lang="ru-RU" altLang="ru-RU" sz="2400" b="1" dirty="0">
                <a:latin typeface="Arial" charset="0"/>
                <a:cs typeface="Arial" charset="0"/>
              </a:rPr>
              <a:t>понятий, терминов и методов анализа данных на РН, препятствующих сопоставлению </a:t>
            </a: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5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Откровенно </a:t>
            </a:r>
            <a:r>
              <a:rPr lang="ru-RU" altLang="ru-RU" sz="2400" b="1" dirty="0">
                <a:latin typeface="Arial" charset="0"/>
                <a:cs typeface="Arial" charset="0"/>
              </a:rPr>
              <a:t>рекламный или популистский характер публикуемых данных аналитики в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СМИ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ru-RU" altLang="ru-RU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31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hands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83" y="1070847"/>
            <a:ext cx="4048218" cy="3360021"/>
          </a:xfrm>
          <a:prstGeom prst="rect">
            <a:avLst/>
          </a:prstGeom>
        </p:spPr>
      </p:pic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dirty="0">
                <a:solidFill>
                  <a:srgbClr val="96004F"/>
                </a:solidFill>
              </a:rPr>
              <a:t>П</a:t>
            </a:r>
            <a:r>
              <a:rPr lang="ru-RU" dirty="0"/>
              <a:t>люсы публичной аналитики</a:t>
            </a:r>
            <a:endParaRPr lang="ru-RU" altLang="ru-RU" dirty="0"/>
          </a:p>
        </p:txBody>
      </p:sp>
      <p:sp>
        <p:nvSpPr>
          <p:cNvPr id="4099" name="Содержимое 8"/>
          <p:cNvSpPr>
            <a:spLocks noGrp="1"/>
          </p:cNvSpPr>
          <p:nvPr>
            <p:ph sz="half" idx="4294967295"/>
          </p:nvPr>
        </p:nvSpPr>
        <p:spPr bwMode="auto">
          <a:xfrm>
            <a:off x="395536" y="842962"/>
            <a:ext cx="5968688" cy="38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sz="2400" b="1" dirty="0" smtClean="0">
                <a:latin typeface="Arial" charset="0"/>
                <a:cs typeface="Arial" charset="0"/>
              </a:rPr>
              <a:t>Доступнее и понятнее обывателю</a:t>
            </a:r>
            <a:endParaRPr lang="ru-RU" sz="2400" b="1" dirty="0">
              <a:latin typeface="Arial" charset="0"/>
              <a:cs typeface="Arial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sz="2400" b="1" dirty="0" smtClean="0">
                <a:latin typeface="Arial" charset="0"/>
                <a:cs typeface="Arial" charset="0"/>
              </a:rPr>
              <a:t>Красочно </a:t>
            </a:r>
            <a:r>
              <a:rPr lang="ru-RU" sz="2400" b="1" dirty="0">
                <a:latin typeface="Arial" charset="0"/>
                <a:cs typeface="Arial" charset="0"/>
              </a:rPr>
              <a:t>подаётся (</a:t>
            </a:r>
            <a:r>
              <a:rPr lang="ru-RU" sz="2400" b="1" dirty="0" err="1">
                <a:latin typeface="Arial" charset="0"/>
                <a:cs typeface="Arial" charset="0"/>
              </a:rPr>
              <a:t>инфографика</a:t>
            </a:r>
            <a:r>
              <a:rPr lang="ru-RU" sz="2400" b="1" dirty="0">
                <a:latin typeface="Arial" charset="0"/>
                <a:cs typeface="Arial" charset="0"/>
              </a:rPr>
              <a:t>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sz="2400" b="1" dirty="0" smtClean="0">
                <a:latin typeface="Arial" charset="0"/>
                <a:cs typeface="Arial" charset="0"/>
              </a:rPr>
              <a:t>Более эмоциональная и потому лучше запоминается</a:t>
            </a:r>
            <a:endParaRPr lang="ru-RU" sz="2400" b="1" dirty="0">
              <a:latin typeface="Arial" charset="0"/>
              <a:cs typeface="Arial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sz="2400" b="1" dirty="0" smtClean="0">
                <a:latin typeface="Arial" charset="0"/>
                <a:cs typeface="Arial" charset="0"/>
              </a:rPr>
              <a:t>Меньше непонятного и пугающего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sz="2400" b="1" dirty="0" smtClean="0">
                <a:latin typeface="Arial" charset="0"/>
                <a:cs typeface="Arial" charset="0"/>
              </a:rPr>
              <a:t>В </a:t>
            </a:r>
            <a:r>
              <a:rPr lang="ru-RU" sz="2400" b="1" dirty="0">
                <a:latin typeface="Arial" charset="0"/>
                <a:cs typeface="Arial" charset="0"/>
              </a:rPr>
              <a:t>итоге оказывает более эффективное воздействие </a:t>
            </a:r>
            <a:r>
              <a:rPr lang="ru-RU" sz="2400" b="1" dirty="0" smtClean="0"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latin typeface="Arial" charset="0"/>
                <a:cs typeface="Arial" charset="0"/>
              </a:rPr>
            </a:br>
            <a:r>
              <a:rPr lang="ru-RU" sz="2400" b="1" dirty="0" smtClean="0">
                <a:latin typeface="Arial" charset="0"/>
                <a:cs typeface="Arial" charset="0"/>
              </a:rPr>
              <a:t>на клиента! </a:t>
            </a:r>
            <a:endParaRPr lang="ru-RU" sz="2400" b="1" dirty="0">
              <a:latin typeface="Arial" charset="0"/>
              <a:cs typeface="Arial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sz="2400" b="1" dirty="0">
                <a:latin typeface="Arial" charset="0"/>
                <a:cs typeface="Arial" charset="0"/>
              </a:rPr>
              <a:t>Стоит </a:t>
            </a:r>
            <a:r>
              <a:rPr lang="ru-RU" sz="2400" b="1" dirty="0" smtClean="0">
                <a:latin typeface="Arial" charset="0"/>
                <a:cs typeface="Arial" charset="0"/>
              </a:rPr>
              <a:t>ли этому </a:t>
            </a:r>
            <a:r>
              <a:rPr lang="ru-RU" sz="2400" b="1" dirty="0">
                <a:latin typeface="Arial" charset="0"/>
                <a:cs typeface="Arial" charset="0"/>
              </a:rPr>
              <a:t>поучиться?!    </a:t>
            </a:r>
            <a:r>
              <a:rPr lang="ru-RU" sz="2400" dirty="0">
                <a:sym typeface="Wingdings" panose="05000000000000000000" pitchFamily="2" charset="2"/>
              </a:rPr>
              <a:t> </a:t>
            </a:r>
            <a:endParaRPr lang="ru-RU" sz="2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endParaRPr lang="ru-RU" altLang="ru-RU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213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С</a:t>
            </a:r>
            <a:r>
              <a:rPr lang="ru-RU" altLang="ru-RU" dirty="0" smtClean="0"/>
              <a:t> чего всё началось…</a:t>
            </a:r>
            <a:endParaRPr lang="ru-RU" altLang="ru-RU" dirty="0"/>
          </a:p>
        </p:txBody>
      </p:sp>
      <p:sp>
        <p:nvSpPr>
          <p:cNvPr id="4099" name="Содержимое 8"/>
          <p:cNvSpPr>
            <a:spLocks noGrp="1"/>
          </p:cNvSpPr>
          <p:nvPr>
            <p:ph sz="half" idx="4294967295"/>
          </p:nvPr>
        </p:nvSpPr>
        <p:spPr bwMode="auto">
          <a:xfrm>
            <a:off x="395535" y="842962"/>
            <a:ext cx="8450141" cy="38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2400" b="1" dirty="0" smtClean="0">
                <a:latin typeface="Arial" charset="0"/>
                <a:cs typeface="Arial" charset="0"/>
              </a:rPr>
              <a:t>Семь аргументов в пользу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>
                <a:latin typeface="Arial" charset="0"/>
                <a:cs typeface="Arial" charset="0"/>
              </a:rPr>
              <a:t>РГР</a:t>
            </a:r>
            <a:r>
              <a:rPr lang="ru-RU" sz="2400" b="1" dirty="0" smtClean="0">
                <a:latin typeface="Arial" charset="0"/>
                <a:cs typeface="Arial" charset="0"/>
              </a:rPr>
              <a:t>: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None/>
            </a:pPr>
            <a:r>
              <a:rPr lang="en-US" altLang="ru-RU" sz="2400" b="1" dirty="0" smtClean="0">
                <a:latin typeface="Arial" charset="0"/>
                <a:cs typeface="Arial" charset="0"/>
              </a:rPr>
              <a:t>&lt;…&gt; </a:t>
            </a:r>
            <a:endParaRPr lang="ru-RU" altLang="ru-RU" sz="2400" b="1" dirty="0" smtClean="0">
              <a:latin typeface="Arial" charset="0"/>
              <a:cs typeface="Arial" charset="0"/>
            </a:endParaRP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2400" b="1" dirty="0" smtClean="0">
                <a:latin typeface="Arial" charset="0"/>
                <a:cs typeface="Arial" charset="0"/>
              </a:rPr>
              <a:t>5</a:t>
            </a:r>
            <a:r>
              <a:rPr lang="ru-RU" sz="2400" b="1" dirty="0">
                <a:latin typeface="Arial" charset="0"/>
                <a:cs typeface="Arial" charset="0"/>
              </a:rPr>
              <a:t>. Сертифицированная аналитика.</a:t>
            </a: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«Многие </a:t>
            </a:r>
            <a:r>
              <a:rPr lang="ru-RU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используют эту аналитику? </a:t>
            </a:r>
            <a: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Как </a:t>
            </a:r>
            <a:r>
              <a:rPr lang="ru-RU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она помогает вам увеличить объёмы бизнеса? </a:t>
            </a:r>
            <a: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Вы </a:t>
            </a:r>
            <a:r>
              <a:rPr lang="ru-RU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не ловили себя на мысли, что эта сертифицированная аналитика за ваши деньги есть в любых открытых источниках? </a:t>
            </a:r>
            <a: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Вы </a:t>
            </a:r>
            <a:r>
              <a:rPr lang="ru-RU" sz="2400" i="1" dirty="0">
                <a:solidFill>
                  <a:schemeClr val="tx2"/>
                </a:solidFill>
                <a:latin typeface="Arial" charset="0"/>
                <a:cs typeface="Arial" charset="0"/>
              </a:rPr>
              <a:t>сами добываете нужную вам аналитику, в том числе и в Сбербанке вполне просто и легально</a:t>
            </a:r>
            <a: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.» </a:t>
            </a:r>
            <a:br>
              <a:rPr lang="ru-RU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sz="240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ru-RU" sz="2400" dirty="0" smtClean="0">
                <a:latin typeface="Arial" charset="0"/>
                <a:cs typeface="Arial" charset="0"/>
              </a:rPr>
              <a:t>(из обсуждения на форуме)</a:t>
            </a:r>
            <a:endParaRPr lang="ru-RU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937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П</a:t>
            </a:r>
            <a:r>
              <a:rPr lang="ru-RU" altLang="ru-RU" dirty="0" smtClean="0"/>
              <a:t>убличная аналитика (</a:t>
            </a:r>
            <a:r>
              <a:rPr lang="ru-RU" altLang="ru-RU" dirty="0" err="1" smtClean="0"/>
              <a:t>инфографика</a:t>
            </a:r>
            <a:r>
              <a:rPr lang="ru-RU" altLang="ru-RU" dirty="0" smtClean="0"/>
              <a:t>)</a:t>
            </a:r>
            <a:endParaRPr lang="ru-RU" altLang="ru-RU" dirty="0"/>
          </a:p>
        </p:txBody>
      </p:sp>
      <p:pic>
        <p:nvPicPr>
          <p:cNvPr id="2" name="Изображение 1" descr="160904_RG_tse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8" y="627063"/>
            <a:ext cx="7554867" cy="41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52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>
                <a:solidFill>
                  <a:srgbClr val="96004F"/>
                </a:solidFill>
              </a:rPr>
              <a:t>П</a:t>
            </a:r>
            <a:r>
              <a:rPr lang="ru-RU" altLang="ru-RU" dirty="0"/>
              <a:t>убличная аналитика (</a:t>
            </a:r>
            <a:r>
              <a:rPr lang="ru-RU" altLang="ru-RU" dirty="0" err="1"/>
              <a:t>инфографика</a:t>
            </a:r>
            <a:r>
              <a:rPr lang="ru-RU" altLang="ru-RU" dirty="0"/>
              <a:t>)</a:t>
            </a:r>
          </a:p>
        </p:txBody>
      </p:sp>
      <p:pic>
        <p:nvPicPr>
          <p:cNvPr id="2" name="Изображение 1" descr="BIM_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90" y="569848"/>
            <a:ext cx="5005751" cy="41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834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>
                <a:solidFill>
                  <a:srgbClr val="96004F"/>
                </a:solidFill>
              </a:rPr>
              <a:t>П</a:t>
            </a:r>
            <a:r>
              <a:rPr lang="ru-RU" altLang="ru-RU" dirty="0"/>
              <a:t>убличная аналитика (</a:t>
            </a:r>
            <a:r>
              <a:rPr lang="ru-RU" altLang="ru-RU" dirty="0" err="1"/>
              <a:t>инфографика</a:t>
            </a:r>
            <a:r>
              <a:rPr lang="ru-RU" altLang="ru-RU" dirty="0"/>
              <a:t>)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5" y="664627"/>
            <a:ext cx="8571089" cy="39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83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813" y="1001311"/>
            <a:ext cx="6280717" cy="1563167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4800" b="1" dirty="0" smtClean="0">
                <a:solidFill>
                  <a:srgbClr val="96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  <a:br>
              <a:rPr lang="ru-RU" sz="4800" b="1" dirty="0" smtClean="0">
                <a:solidFill>
                  <a:srgbClr val="960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96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4800" b="1" dirty="0">
              <a:solidFill>
                <a:srgbClr val="960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40"/>
          <p:cNvSpPr>
            <a:spLocks noChangeArrowheads="1"/>
          </p:cNvSpPr>
          <p:nvPr/>
        </p:nvSpPr>
        <p:spPr bwMode="auto">
          <a:xfrm>
            <a:off x="-1588" y="1017637"/>
            <a:ext cx="1549401" cy="1549400"/>
          </a:xfrm>
          <a:prstGeom prst="rect">
            <a:avLst/>
          </a:prstGeom>
          <a:solidFill>
            <a:srgbClr val="96004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7" name="Freeform 242"/>
          <p:cNvSpPr>
            <a:spLocks/>
          </p:cNvSpPr>
          <p:nvPr/>
        </p:nvSpPr>
        <p:spPr bwMode="auto">
          <a:xfrm>
            <a:off x="92075" y="1425798"/>
            <a:ext cx="1265238" cy="728663"/>
          </a:xfrm>
          <a:custGeom>
            <a:avLst/>
            <a:gdLst>
              <a:gd name="T0" fmla="*/ 2147483647 w 408"/>
              <a:gd name="T1" fmla="*/ 1085112643 h 235"/>
              <a:gd name="T2" fmla="*/ 2147483647 w 408"/>
              <a:gd name="T3" fmla="*/ 1065906951 h 235"/>
              <a:gd name="T4" fmla="*/ 2147483647 w 408"/>
              <a:gd name="T5" fmla="*/ 211259600 h 235"/>
              <a:gd name="T6" fmla="*/ 2147483647 w 408"/>
              <a:gd name="T7" fmla="*/ 67219944 h 235"/>
              <a:gd name="T8" fmla="*/ 2147483647 w 408"/>
              <a:gd name="T9" fmla="*/ 163248424 h 235"/>
              <a:gd name="T10" fmla="*/ 2147483647 w 408"/>
              <a:gd name="T11" fmla="*/ 384110822 h 235"/>
              <a:gd name="T12" fmla="*/ 2147483647 w 408"/>
              <a:gd name="T13" fmla="*/ 768221643 h 235"/>
              <a:gd name="T14" fmla="*/ 2147483647 w 408"/>
              <a:gd name="T15" fmla="*/ 297685211 h 235"/>
              <a:gd name="T16" fmla="*/ 2147483647 w 408"/>
              <a:gd name="T17" fmla="*/ 134439887 h 235"/>
              <a:gd name="T18" fmla="*/ 2147483647 w 408"/>
              <a:gd name="T19" fmla="*/ 28808549 h 235"/>
              <a:gd name="T20" fmla="*/ 1990402517 w 408"/>
              <a:gd name="T21" fmla="*/ 124837042 h 235"/>
              <a:gd name="T22" fmla="*/ 1144240358 w 408"/>
              <a:gd name="T23" fmla="*/ 595370422 h 235"/>
              <a:gd name="T24" fmla="*/ 19229757 w 408"/>
              <a:gd name="T25" fmla="*/ 1440414830 h 235"/>
              <a:gd name="T26" fmla="*/ 28846189 w 408"/>
              <a:gd name="T27" fmla="*/ 1574851569 h 235"/>
              <a:gd name="T28" fmla="*/ 182693539 w 408"/>
              <a:gd name="T29" fmla="*/ 1555645877 h 235"/>
              <a:gd name="T30" fmla="*/ 528850913 w 408"/>
              <a:gd name="T31" fmla="*/ 1190740844 h 235"/>
              <a:gd name="T32" fmla="*/ 1528860191 w 408"/>
              <a:gd name="T33" fmla="*/ 499341966 h 235"/>
              <a:gd name="T34" fmla="*/ 2115403653 w 408"/>
              <a:gd name="T35" fmla="*/ 230465292 h 235"/>
              <a:gd name="T36" fmla="*/ 1884631133 w 408"/>
              <a:gd name="T37" fmla="*/ 864247193 h 235"/>
              <a:gd name="T38" fmla="*/ 1855784955 w 408"/>
              <a:gd name="T39" fmla="*/ 1248357918 h 235"/>
              <a:gd name="T40" fmla="*/ 2105787226 w 408"/>
              <a:gd name="T41" fmla="*/ 1238755072 h 235"/>
              <a:gd name="T42" fmla="*/ 2147483647 w 408"/>
              <a:gd name="T43" fmla="*/ 998687032 h 235"/>
              <a:gd name="T44" fmla="*/ 2147483647 w 408"/>
              <a:gd name="T45" fmla="*/ 768221643 h 235"/>
              <a:gd name="T46" fmla="*/ 2147483647 w 408"/>
              <a:gd name="T47" fmla="*/ 499341966 h 235"/>
              <a:gd name="T48" fmla="*/ 2147483647 w 408"/>
              <a:gd name="T49" fmla="*/ 412919456 h 235"/>
              <a:gd name="T50" fmla="*/ 2147483647 w 408"/>
              <a:gd name="T51" fmla="*/ 489739120 h 235"/>
              <a:gd name="T52" fmla="*/ 2147483647 w 408"/>
              <a:gd name="T53" fmla="*/ 912261421 h 235"/>
              <a:gd name="T54" fmla="*/ 2147483647 w 408"/>
              <a:gd name="T55" fmla="*/ 1171535153 h 235"/>
              <a:gd name="T56" fmla="*/ 1173086536 w 408"/>
              <a:gd name="T57" fmla="*/ 1594057260 h 235"/>
              <a:gd name="T58" fmla="*/ 173077112 w 408"/>
              <a:gd name="T59" fmla="*/ 2103002265 h 235"/>
              <a:gd name="T60" fmla="*/ 1259628169 w 408"/>
              <a:gd name="T61" fmla="*/ 1718894641 h 235"/>
              <a:gd name="T62" fmla="*/ 1961556340 w 408"/>
              <a:gd name="T63" fmla="*/ 1498028804 h 235"/>
              <a:gd name="T64" fmla="*/ 2147483647 w 408"/>
              <a:gd name="T65" fmla="*/ 1334783528 h 235"/>
              <a:gd name="T66" fmla="*/ 2147483647 w 408"/>
              <a:gd name="T67" fmla="*/ 1517234495 h 235"/>
              <a:gd name="T68" fmla="*/ 2147483647 w 408"/>
              <a:gd name="T69" fmla="*/ 1680483258 h 235"/>
              <a:gd name="T70" fmla="*/ 2147483647 w 408"/>
              <a:gd name="T71" fmla="*/ 1469223367 h 235"/>
              <a:gd name="T72" fmla="*/ 2147483647 w 408"/>
              <a:gd name="T73" fmla="*/ 1296372146 h 235"/>
              <a:gd name="T74" fmla="*/ 2147483647 w 408"/>
              <a:gd name="T75" fmla="*/ 1286769300 h 235"/>
              <a:gd name="T76" fmla="*/ 2147483647 w 408"/>
              <a:gd name="T77" fmla="*/ 1315577837 h 235"/>
              <a:gd name="T78" fmla="*/ 2147483647 w 408"/>
              <a:gd name="T79" fmla="*/ 1363592065 h 235"/>
              <a:gd name="T80" fmla="*/ 2147483647 w 408"/>
              <a:gd name="T81" fmla="*/ 1085112643 h 2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08"/>
              <a:gd name="T124" fmla="*/ 0 h 235"/>
              <a:gd name="T125" fmla="*/ 408 w 408"/>
              <a:gd name="T126" fmla="*/ 235 h 2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08" h="235">
                <a:moveTo>
                  <a:pt x="401" y="113"/>
                </a:moveTo>
                <a:cubicBezTo>
                  <a:pt x="388" y="97"/>
                  <a:pt x="345" y="109"/>
                  <a:pt x="334" y="111"/>
                </a:cubicBezTo>
                <a:cubicBezTo>
                  <a:pt x="336" y="101"/>
                  <a:pt x="358" y="29"/>
                  <a:pt x="359" y="22"/>
                </a:cubicBezTo>
                <a:cubicBezTo>
                  <a:pt x="359" y="17"/>
                  <a:pt x="359" y="11"/>
                  <a:pt x="352" y="7"/>
                </a:cubicBezTo>
                <a:cubicBezTo>
                  <a:pt x="338" y="0"/>
                  <a:pt x="318" y="11"/>
                  <a:pt x="311" y="17"/>
                </a:cubicBezTo>
                <a:cubicBezTo>
                  <a:pt x="302" y="24"/>
                  <a:pt x="308" y="18"/>
                  <a:pt x="283" y="40"/>
                </a:cubicBezTo>
                <a:cubicBezTo>
                  <a:pt x="253" y="67"/>
                  <a:pt x="242" y="80"/>
                  <a:pt x="241" y="80"/>
                </a:cubicBezTo>
                <a:cubicBezTo>
                  <a:pt x="238" y="79"/>
                  <a:pt x="255" y="41"/>
                  <a:pt x="258" y="31"/>
                </a:cubicBezTo>
                <a:cubicBezTo>
                  <a:pt x="259" y="24"/>
                  <a:pt x="261" y="19"/>
                  <a:pt x="259" y="14"/>
                </a:cubicBezTo>
                <a:cubicBezTo>
                  <a:pt x="258" y="8"/>
                  <a:pt x="253" y="4"/>
                  <a:pt x="245" y="3"/>
                </a:cubicBezTo>
                <a:cubicBezTo>
                  <a:pt x="236" y="2"/>
                  <a:pt x="223" y="6"/>
                  <a:pt x="207" y="13"/>
                </a:cubicBezTo>
                <a:cubicBezTo>
                  <a:pt x="184" y="23"/>
                  <a:pt x="139" y="48"/>
                  <a:pt x="119" y="62"/>
                </a:cubicBezTo>
                <a:cubicBezTo>
                  <a:pt x="13" y="131"/>
                  <a:pt x="5" y="144"/>
                  <a:pt x="2" y="150"/>
                </a:cubicBezTo>
                <a:cubicBezTo>
                  <a:pt x="0" y="156"/>
                  <a:pt x="0" y="162"/>
                  <a:pt x="3" y="164"/>
                </a:cubicBezTo>
                <a:cubicBezTo>
                  <a:pt x="6" y="166"/>
                  <a:pt x="11" y="168"/>
                  <a:pt x="19" y="162"/>
                </a:cubicBezTo>
                <a:cubicBezTo>
                  <a:pt x="29" y="154"/>
                  <a:pt x="34" y="144"/>
                  <a:pt x="55" y="124"/>
                </a:cubicBezTo>
                <a:cubicBezTo>
                  <a:pt x="99" y="85"/>
                  <a:pt x="142" y="62"/>
                  <a:pt x="159" y="52"/>
                </a:cubicBezTo>
                <a:cubicBezTo>
                  <a:pt x="182" y="39"/>
                  <a:pt x="207" y="28"/>
                  <a:pt x="220" y="24"/>
                </a:cubicBezTo>
                <a:cubicBezTo>
                  <a:pt x="220" y="24"/>
                  <a:pt x="200" y="80"/>
                  <a:pt x="196" y="90"/>
                </a:cubicBezTo>
                <a:cubicBezTo>
                  <a:pt x="188" y="115"/>
                  <a:pt x="188" y="124"/>
                  <a:pt x="193" y="130"/>
                </a:cubicBezTo>
                <a:cubicBezTo>
                  <a:pt x="199" y="137"/>
                  <a:pt x="211" y="135"/>
                  <a:pt x="219" y="129"/>
                </a:cubicBezTo>
                <a:cubicBezTo>
                  <a:pt x="224" y="125"/>
                  <a:pt x="236" y="110"/>
                  <a:pt x="242" y="104"/>
                </a:cubicBezTo>
                <a:cubicBezTo>
                  <a:pt x="248" y="98"/>
                  <a:pt x="257" y="89"/>
                  <a:pt x="265" y="80"/>
                </a:cubicBezTo>
                <a:cubicBezTo>
                  <a:pt x="273" y="71"/>
                  <a:pt x="287" y="59"/>
                  <a:pt x="295" y="52"/>
                </a:cubicBezTo>
                <a:cubicBezTo>
                  <a:pt x="302" y="46"/>
                  <a:pt x="308" y="42"/>
                  <a:pt x="309" y="43"/>
                </a:cubicBezTo>
                <a:cubicBezTo>
                  <a:pt x="312" y="44"/>
                  <a:pt x="308" y="51"/>
                  <a:pt x="308" y="51"/>
                </a:cubicBezTo>
                <a:cubicBezTo>
                  <a:pt x="308" y="51"/>
                  <a:pt x="298" y="83"/>
                  <a:pt x="294" y="95"/>
                </a:cubicBezTo>
                <a:cubicBezTo>
                  <a:pt x="292" y="100"/>
                  <a:pt x="290" y="110"/>
                  <a:pt x="287" y="122"/>
                </a:cubicBezTo>
                <a:cubicBezTo>
                  <a:pt x="222" y="138"/>
                  <a:pt x="155" y="155"/>
                  <a:pt x="122" y="166"/>
                </a:cubicBezTo>
                <a:cubicBezTo>
                  <a:pt x="56" y="190"/>
                  <a:pt x="13" y="205"/>
                  <a:pt x="18" y="219"/>
                </a:cubicBezTo>
                <a:cubicBezTo>
                  <a:pt x="24" y="235"/>
                  <a:pt x="49" y="209"/>
                  <a:pt x="131" y="179"/>
                </a:cubicBezTo>
                <a:cubicBezTo>
                  <a:pt x="171" y="164"/>
                  <a:pt x="182" y="161"/>
                  <a:pt x="204" y="156"/>
                </a:cubicBezTo>
                <a:cubicBezTo>
                  <a:pt x="234" y="148"/>
                  <a:pt x="259" y="143"/>
                  <a:pt x="283" y="139"/>
                </a:cubicBezTo>
                <a:cubicBezTo>
                  <a:pt x="282" y="145"/>
                  <a:pt x="282" y="153"/>
                  <a:pt x="283" y="158"/>
                </a:cubicBezTo>
                <a:cubicBezTo>
                  <a:pt x="285" y="170"/>
                  <a:pt x="293" y="173"/>
                  <a:pt x="299" y="175"/>
                </a:cubicBezTo>
                <a:cubicBezTo>
                  <a:pt x="309" y="177"/>
                  <a:pt x="324" y="175"/>
                  <a:pt x="326" y="153"/>
                </a:cubicBezTo>
                <a:cubicBezTo>
                  <a:pt x="326" y="147"/>
                  <a:pt x="328" y="138"/>
                  <a:pt x="328" y="135"/>
                </a:cubicBezTo>
                <a:cubicBezTo>
                  <a:pt x="330" y="135"/>
                  <a:pt x="335" y="134"/>
                  <a:pt x="337" y="134"/>
                </a:cubicBezTo>
                <a:cubicBezTo>
                  <a:pt x="366" y="131"/>
                  <a:pt x="366" y="134"/>
                  <a:pt x="369" y="137"/>
                </a:cubicBezTo>
                <a:cubicBezTo>
                  <a:pt x="372" y="139"/>
                  <a:pt x="374" y="150"/>
                  <a:pt x="392" y="142"/>
                </a:cubicBezTo>
                <a:cubicBezTo>
                  <a:pt x="408" y="135"/>
                  <a:pt x="406" y="119"/>
                  <a:pt x="401" y="11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Freeform 243"/>
          <p:cNvSpPr>
            <a:spLocks/>
          </p:cNvSpPr>
          <p:nvPr/>
        </p:nvSpPr>
        <p:spPr bwMode="auto">
          <a:xfrm>
            <a:off x="1003300" y="2119536"/>
            <a:ext cx="142875" cy="122237"/>
          </a:xfrm>
          <a:custGeom>
            <a:avLst/>
            <a:gdLst>
              <a:gd name="T0" fmla="*/ 77835814 w 46"/>
              <a:gd name="T1" fmla="*/ 0 h 39"/>
              <a:gd name="T2" fmla="*/ 58376866 w 46"/>
              <a:gd name="T3" fmla="*/ 98137491 h 39"/>
              <a:gd name="T4" fmla="*/ 243232280 w 46"/>
              <a:gd name="T5" fmla="*/ 98137491 h 39"/>
              <a:gd name="T6" fmla="*/ 233504359 w 46"/>
              <a:gd name="T7" fmla="*/ 147204682 h 39"/>
              <a:gd name="T8" fmla="*/ 48645828 w 46"/>
              <a:gd name="T9" fmla="*/ 147204682 h 39"/>
              <a:gd name="T10" fmla="*/ 29186880 w 46"/>
              <a:gd name="T11" fmla="*/ 245342198 h 39"/>
              <a:gd name="T12" fmla="*/ 214045412 w 46"/>
              <a:gd name="T13" fmla="*/ 245342198 h 39"/>
              <a:gd name="T14" fmla="*/ 204317491 w 46"/>
              <a:gd name="T15" fmla="*/ 284595931 h 39"/>
              <a:gd name="T16" fmla="*/ 19458953 w 46"/>
              <a:gd name="T17" fmla="*/ 284595931 h 39"/>
              <a:gd name="T18" fmla="*/ 0 w 46"/>
              <a:gd name="T19" fmla="*/ 382733398 h 39"/>
              <a:gd name="T20" fmla="*/ 184858495 w 46"/>
              <a:gd name="T21" fmla="*/ 382733398 h 39"/>
              <a:gd name="T22" fmla="*/ 408631877 w 46"/>
              <a:gd name="T23" fmla="*/ 196274983 h 39"/>
              <a:gd name="T24" fmla="*/ 291881201 w 46"/>
              <a:gd name="T25" fmla="*/ 0 h 39"/>
              <a:gd name="T26" fmla="*/ 77835814 w 46"/>
              <a:gd name="T27" fmla="*/ 0 h 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"/>
              <a:gd name="T43" fmla="*/ 0 h 39"/>
              <a:gd name="T44" fmla="*/ 46 w 46"/>
              <a:gd name="T45" fmla="*/ 39 h 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" h="39">
                <a:moveTo>
                  <a:pt x="8" y="0"/>
                </a:moveTo>
                <a:cubicBezTo>
                  <a:pt x="6" y="10"/>
                  <a:pt x="6" y="10"/>
                  <a:pt x="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5"/>
                  <a:pt x="24" y="15"/>
                  <a:pt x="24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3" y="25"/>
                  <a:pt x="3" y="25"/>
                  <a:pt x="3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9"/>
                  <a:pt x="21" y="29"/>
                  <a:pt x="21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0" y="39"/>
                  <a:pt x="0" y="39"/>
                  <a:pt x="0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38" y="39"/>
                  <a:pt x="40" y="34"/>
                  <a:pt x="42" y="20"/>
                </a:cubicBezTo>
                <a:cubicBezTo>
                  <a:pt x="44" y="11"/>
                  <a:pt x="46" y="0"/>
                  <a:pt x="30" y="0"/>
                </a:cubicBez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9" name="Freeform 244"/>
          <p:cNvSpPr>
            <a:spLocks/>
          </p:cNvSpPr>
          <p:nvPr/>
        </p:nvSpPr>
        <p:spPr bwMode="auto">
          <a:xfrm>
            <a:off x="595313" y="2081436"/>
            <a:ext cx="268287" cy="160337"/>
          </a:xfrm>
          <a:custGeom>
            <a:avLst/>
            <a:gdLst>
              <a:gd name="T0" fmla="*/ 422915467 w 110"/>
              <a:gd name="T1" fmla="*/ 0 h 66"/>
              <a:gd name="T2" fmla="*/ 333568604 w 110"/>
              <a:gd name="T3" fmla="*/ 219523192 h 66"/>
              <a:gd name="T4" fmla="*/ 321654225 w 110"/>
              <a:gd name="T5" fmla="*/ 219523192 h 66"/>
              <a:gd name="T6" fmla="*/ 315698179 w 110"/>
              <a:gd name="T7" fmla="*/ 0 h 66"/>
              <a:gd name="T8" fmla="*/ 83390931 w 110"/>
              <a:gd name="T9" fmla="*/ 0 h 66"/>
              <a:gd name="T10" fmla="*/ 0 w 110"/>
              <a:gd name="T11" fmla="*/ 391581794 h 66"/>
              <a:gd name="T12" fmla="*/ 142957946 w 110"/>
              <a:gd name="T13" fmla="*/ 391581794 h 66"/>
              <a:gd name="T14" fmla="*/ 202522559 w 110"/>
              <a:gd name="T15" fmla="*/ 83061854 h 66"/>
              <a:gd name="T16" fmla="*/ 208480968 w 110"/>
              <a:gd name="T17" fmla="*/ 83061854 h 66"/>
              <a:gd name="T18" fmla="*/ 226348877 w 110"/>
              <a:gd name="T19" fmla="*/ 391581794 h 66"/>
              <a:gd name="T20" fmla="*/ 345480543 w 110"/>
              <a:gd name="T21" fmla="*/ 391581794 h 66"/>
              <a:gd name="T22" fmla="*/ 488438451 w 110"/>
              <a:gd name="T23" fmla="*/ 83061854 h 66"/>
              <a:gd name="T24" fmla="*/ 500352830 w 110"/>
              <a:gd name="T25" fmla="*/ 83061854 h 66"/>
              <a:gd name="T26" fmla="*/ 428873876 w 110"/>
              <a:gd name="T27" fmla="*/ 391581794 h 66"/>
              <a:gd name="T28" fmla="*/ 571831784 w 110"/>
              <a:gd name="T29" fmla="*/ 391581794 h 66"/>
              <a:gd name="T30" fmla="*/ 655222829 w 110"/>
              <a:gd name="T31" fmla="*/ 0 h 66"/>
              <a:gd name="T32" fmla="*/ 422915467 w 110"/>
              <a:gd name="T33" fmla="*/ 0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66"/>
              <a:gd name="T53" fmla="*/ 110 w 110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66">
                <a:moveTo>
                  <a:pt x="71" y="0"/>
                </a:moveTo>
                <a:lnTo>
                  <a:pt x="56" y="37"/>
                </a:lnTo>
                <a:lnTo>
                  <a:pt x="54" y="37"/>
                </a:lnTo>
                <a:lnTo>
                  <a:pt x="53" y="0"/>
                </a:lnTo>
                <a:lnTo>
                  <a:pt x="14" y="0"/>
                </a:lnTo>
                <a:lnTo>
                  <a:pt x="0" y="66"/>
                </a:lnTo>
                <a:lnTo>
                  <a:pt x="24" y="66"/>
                </a:lnTo>
                <a:lnTo>
                  <a:pt x="34" y="14"/>
                </a:lnTo>
                <a:lnTo>
                  <a:pt x="35" y="14"/>
                </a:lnTo>
                <a:lnTo>
                  <a:pt x="38" y="66"/>
                </a:lnTo>
                <a:lnTo>
                  <a:pt x="58" y="66"/>
                </a:lnTo>
                <a:lnTo>
                  <a:pt x="82" y="14"/>
                </a:lnTo>
                <a:lnTo>
                  <a:pt x="84" y="14"/>
                </a:lnTo>
                <a:lnTo>
                  <a:pt x="72" y="66"/>
                </a:lnTo>
                <a:lnTo>
                  <a:pt x="96" y="66"/>
                </a:lnTo>
                <a:lnTo>
                  <a:pt x="110" y="0"/>
                </a:lnTo>
                <a:lnTo>
                  <a:pt x="7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Freeform 245"/>
          <p:cNvSpPr>
            <a:spLocks/>
          </p:cNvSpPr>
          <p:nvPr/>
        </p:nvSpPr>
        <p:spPr bwMode="auto">
          <a:xfrm>
            <a:off x="850900" y="2119536"/>
            <a:ext cx="158750" cy="122237"/>
          </a:xfrm>
          <a:custGeom>
            <a:avLst/>
            <a:gdLst>
              <a:gd name="T0" fmla="*/ 310048093 w 51"/>
              <a:gd name="T1" fmla="*/ 0 h 39"/>
              <a:gd name="T2" fmla="*/ 251914483 w 51"/>
              <a:gd name="T3" fmla="*/ 284595931 h 39"/>
              <a:gd name="T4" fmla="*/ 193780824 w 51"/>
              <a:gd name="T5" fmla="*/ 284595931 h 39"/>
              <a:gd name="T6" fmla="*/ 251914483 w 51"/>
              <a:gd name="T7" fmla="*/ 0 h 39"/>
              <a:gd name="T8" fmla="*/ 67823607 w 51"/>
              <a:gd name="T9" fmla="*/ 0 h 39"/>
              <a:gd name="T10" fmla="*/ 29066817 w 51"/>
              <a:gd name="T11" fmla="*/ 225715332 h 39"/>
              <a:gd name="T12" fmla="*/ 174400879 w 51"/>
              <a:gd name="T13" fmla="*/ 382733398 h 39"/>
              <a:gd name="T14" fmla="*/ 416628550 w 51"/>
              <a:gd name="T15" fmla="*/ 382733398 h 39"/>
              <a:gd name="T16" fmla="*/ 494138993 w 51"/>
              <a:gd name="T17" fmla="*/ 0 h 39"/>
              <a:gd name="T18" fmla="*/ 310048093 w 51"/>
              <a:gd name="T19" fmla="*/ 0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39"/>
              <a:gd name="T32" fmla="*/ 51 w 51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39">
                <a:moveTo>
                  <a:pt x="32" y="0"/>
                </a:moveTo>
                <a:cubicBezTo>
                  <a:pt x="26" y="29"/>
                  <a:pt x="26" y="29"/>
                  <a:pt x="26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6" y="0"/>
                  <a:pt x="26" y="0"/>
                  <a:pt x="26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33"/>
                  <a:pt x="4" y="39"/>
                  <a:pt x="1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51" y="0"/>
                  <a:pt x="51" y="0"/>
                  <a:pt x="51" y="0"/>
                </a:cubicBez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Freeform 246"/>
          <p:cNvSpPr>
            <a:spLocks/>
          </p:cNvSpPr>
          <p:nvPr/>
        </p:nvSpPr>
        <p:spPr bwMode="auto">
          <a:xfrm>
            <a:off x="1139825" y="2119536"/>
            <a:ext cx="160338" cy="122237"/>
          </a:xfrm>
          <a:custGeom>
            <a:avLst/>
            <a:gdLst>
              <a:gd name="T0" fmla="*/ 258064032 w 52"/>
              <a:gd name="T1" fmla="*/ 0 h 39"/>
              <a:gd name="T2" fmla="*/ 47789972 w 52"/>
              <a:gd name="T3" fmla="*/ 147204682 h 39"/>
              <a:gd name="T4" fmla="*/ 0 w 52"/>
              <a:gd name="T5" fmla="*/ 382733398 h 39"/>
              <a:gd name="T6" fmla="*/ 181601280 w 52"/>
              <a:gd name="T7" fmla="*/ 382733398 h 39"/>
              <a:gd name="T8" fmla="*/ 238946814 w 52"/>
              <a:gd name="T9" fmla="*/ 98137491 h 39"/>
              <a:gd name="T10" fmla="*/ 296295383 w 52"/>
              <a:gd name="T11" fmla="*/ 98137491 h 39"/>
              <a:gd name="T12" fmla="*/ 238946814 w 52"/>
              <a:gd name="T13" fmla="*/ 382733398 h 39"/>
              <a:gd name="T14" fmla="*/ 420548143 w 52"/>
              <a:gd name="T15" fmla="*/ 382733398 h 39"/>
              <a:gd name="T16" fmla="*/ 497010846 w 52"/>
              <a:gd name="T17" fmla="*/ 0 h 39"/>
              <a:gd name="T18" fmla="*/ 258064032 w 52"/>
              <a:gd name="T19" fmla="*/ 0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"/>
              <a:gd name="T31" fmla="*/ 0 h 39"/>
              <a:gd name="T32" fmla="*/ 52 w 52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" h="39">
                <a:moveTo>
                  <a:pt x="27" y="0"/>
                </a:moveTo>
                <a:cubicBezTo>
                  <a:pt x="13" y="0"/>
                  <a:pt x="7" y="5"/>
                  <a:pt x="5" y="15"/>
                </a:cubicBezTo>
                <a:cubicBezTo>
                  <a:pt x="0" y="39"/>
                  <a:pt x="0" y="39"/>
                  <a:pt x="0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25" y="10"/>
                  <a:pt x="25" y="10"/>
                  <a:pt x="25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25" y="39"/>
                  <a:pt x="25" y="39"/>
                  <a:pt x="25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52" y="0"/>
                  <a:pt x="52" y="0"/>
                  <a:pt x="52" y="0"/>
                </a:cubicBezTo>
                <a:lnTo>
                  <a:pt x="2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2" name="Freeform 247"/>
          <p:cNvSpPr>
            <a:spLocks noEditPoints="1"/>
          </p:cNvSpPr>
          <p:nvPr/>
        </p:nvSpPr>
        <p:spPr bwMode="auto">
          <a:xfrm>
            <a:off x="1295400" y="2119536"/>
            <a:ext cx="149225" cy="122237"/>
          </a:xfrm>
          <a:custGeom>
            <a:avLst/>
            <a:gdLst>
              <a:gd name="T0" fmla="*/ 299118406 w 48"/>
              <a:gd name="T1" fmla="*/ 127577816 h 39"/>
              <a:gd name="T2" fmla="*/ 231575462 w 48"/>
              <a:gd name="T3" fmla="*/ 127577816 h 39"/>
              <a:gd name="T4" fmla="*/ 260521994 w 48"/>
              <a:gd name="T5" fmla="*/ 0 h 39"/>
              <a:gd name="T6" fmla="*/ 77192849 w 48"/>
              <a:gd name="T7" fmla="*/ 0 h 39"/>
              <a:gd name="T8" fmla="*/ 0 w 48"/>
              <a:gd name="T9" fmla="*/ 382733398 h 39"/>
              <a:gd name="T10" fmla="*/ 212278810 w 48"/>
              <a:gd name="T11" fmla="*/ 382733398 h 39"/>
              <a:gd name="T12" fmla="*/ 443854271 w 48"/>
              <a:gd name="T13" fmla="*/ 255155631 h 39"/>
              <a:gd name="T14" fmla="*/ 299118406 w 48"/>
              <a:gd name="T15" fmla="*/ 127577816 h 39"/>
              <a:gd name="T16" fmla="*/ 202628881 w 48"/>
              <a:gd name="T17" fmla="*/ 284595931 h 39"/>
              <a:gd name="T18" fmla="*/ 212278810 w 48"/>
              <a:gd name="T19" fmla="*/ 215901898 h 39"/>
              <a:gd name="T20" fmla="*/ 270171874 w 48"/>
              <a:gd name="T21" fmla="*/ 215901898 h 39"/>
              <a:gd name="T22" fmla="*/ 260521994 w 48"/>
              <a:gd name="T23" fmla="*/ 284595931 h 39"/>
              <a:gd name="T24" fmla="*/ 202628881 w 48"/>
              <a:gd name="T25" fmla="*/ 284595931 h 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39"/>
              <a:gd name="T41" fmla="*/ 48 w 48"/>
              <a:gd name="T42" fmla="*/ 39 h 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39">
                <a:moveTo>
                  <a:pt x="31" y="13"/>
                </a:moveTo>
                <a:cubicBezTo>
                  <a:pt x="31" y="13"/>
                  <a:pt x="24" y="13"/>
                  <a:pt x="24" y="13"/>
                </a:cubicBezTo>
                <a:cubicBezTo>
                  <a:pt x="27" y="0"/>
                  <a:pt x="27" y="0"/>
                  <a:pt x="27" y="0"/>
                </a:cubicBezTo>
                <a:cubicBezTo>
                  <a:pt x="8" y="0"/>
                  <a:pt x="8" y="0"/>
                  <a:pt x="8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36" y="39"/>
                  <a:pt x="45" y="35"/>
                  <a:pt x="46" y="26"/>
                </a:cubicBezTo>
                <a:cubicBezTo>
                  <a:pt x="48" y="17"/>
                  <a:pt x="41" y="13"/>
                  <a:pt x="31" y="13"/>
                </a:cubicBezTo>
                <a:moveTo>
                  <a:pt x="21" y="29"/>
                </a:moveTo>
                <a:cubicBezTo>
                  <a:pt x="22" y="22"/>
                  <a:pt x="22" y="22"/>
                  <a:pt x="22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7" y="29"/>
                  <a:pt x="27" y="29"/>
                  <a:pt x="27" y="29"/>
                </a:cubicBezTo>
                <a:lnTo>
                  <a:pt x="21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3" name="Freeform 241"/>
          <p:cNvSpPr>
            <a:spLocks/>
          </p:cNvSpPr>
          <p:nvPr/>
        </p:nvSpPr>
        <p:spPr bwMode="auto">
          <a:xfrm>
            <a:off x="1112838" y="1255936"/>
            <a:ext cx="171450" cy="149225"/>
          </a:xfrm>
          <a:custGeom>
            <a:avLst/>
            <a:gdLst>
              <a:gd name="T0" fmla="*/ 280994100 w 55"/>
              <a:gd name="T1" fmla="*/ 0 h 48"/>
              <a:gd name="T2" fmla="*/ 116274289 w 55"/>
              <a:gd name="T3" fmla="*/ 67542968 h 48"/>
              <a:gd name="T4" fmla="*/ 19380085 w 55"/>
              <a:gd name="T5" fmla="*/ 308768286 h 48"/>
              <a:gd name="T6" fmla="*/ 58137145 w 55"/>
              <a:gd name="T7" fmla="*/ 385958002 h 48"/>
              <a:gd name="T8" fmla="*/ 193788371 w 55"/>
              <a:gd name="T9" fmla="*/ 434204391 h 48"/>
              <a:gd name="T10" fmla="*/ 339131221 w 55"/>
              <a:gd name="T11" fmla="*/ 385958002 h 48"/>
              <a:gd name="T12" fmla="*/ 445713960 w 55"/>
              <a:gd name="T13" fmla="*/ 260521994 h 48"/>
              <a:gd name="T14" fmla="*/ 280994100 w 55"/>
              <a:gd name="T15" fmla="*/ 0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"/>
              <a:gd name="T25" fmla="*/ 0 h 48"/>
              <a:gd name="T26" fmla="*/ 55 w 55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" h="48">
                <a:moveTo>
                  <a:pt x="29" y="0"/>
                </a:moveTo>
                <a:cubicBezTo>
                  <a:pt x="27" y="0"/>
                  <a:pt x="20" y="0"/>
                  <a:pt x="12" y="7"/>
                </a:cubicBezTo>
                <a:cubicBezTo>
                  <a:pt x="8" y="10"/>
                  <a:pt x="0" y="22"/>
                  <a:pt x="2" y="32"/>
                </a:cubicBezTo>
                <a:cubicBezTo>
                  <a:pt x="3" y="36"/>
                  <a:pt x="5" y="38"/>
                  <a:pt x="6" y="40"/>
                </a:cubicBezTo>
                <a:cubicBezTo>
                  <a:pt x="10" y="45"/>
                  <a:pt x="17" y="48"/>
                  <a:pt x="20" y="45"/>
                </a:cubicBezTo>
                <a:cubicBezTo>
                  <a:pt x="24" y="42"/>
                  <a:pt x="32" y="42"/>
                  <a:pt x="35" y="40"/>
                </a:cubicBezTo>
                <a:cubicBezTo>
                  <a:pt x="37" y="39"/>
                  <a:pt x="43" y="35"/>
                  <a:pt x="46" y="27"/>
                </a:cubicBezTo>
                <a:cubicBezTo>
                  <a:pt x="47" y="23"/>
                  <a:pt x="55" y="0"/>
                  <a:pt x="29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47813" y="2931679"/>
            <a:ext cx="628071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58775" algn="ctr"/>
            <a:r>
              <a:rPr lang="ru-RU" sz="2800" b="1" dirty="0"/>
              <a:t>Карамаликов Юрий</a:t>
            </a:r>
            <a:br>
              <a:rPr lang="ru-RU" sz="2800" b="1" dirty="0"/>
            </a:br>
            <a:r>
              <a:rPr lang="ru-RU" dirty="0"/>
              <a:t>Директор по </a:t>
            </a:r>
            <a:r>
              <a:rPr lang="ru-RU" dirty="0" smtClean="0"/>
              <a:t>бизнес-коммуникациям</a:t>
            </a:r>
            <a:endParaRPr lang="en-US" dirty="0" smtClean="0"/>
          </a:p>
          <a:p>
            <a:pPr marL="358775" algn="ctr"/>
            <a:r>
              <a:rPr lang="ru-RU" dirty="0" smtClean="0"/>
              <a:t>Группа компаний «МИЭЛЬ»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yuri.karamalikov@miel.ru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510086"/>
      </p:ext>
    </p:extLst>
  </p:cSld>
  <p:clrMapOvr>
    <a:masterClrMapping/>
  </p:clrMapOvr>
  <p:transition xmlns:p14="http://schemas.microsoft.com/office/powerpoint/2010/main" spd="slow" advClick="0" advTm="8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Ц</a:t>
            </a:r>
            <a:r>
              <a:rPr lang="ru-RU" altLang="ru-RU" dirty="0" smtClean="0"/>
              <a:t>ели аналитической деятельности</a:t>
            </a:r>
            <a:endParaRPr lang="ru-RU" altLang="ru-RU" dirty="0"/>
          </a:p>
        </p:txBody>
      </p:sp>
      <p:pic>
        <p:nvPicPr>
          <p:cNvPr id="3" name="Изображение 2" descr="Цели аналитической деятельности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8406" y="627064"/>
            <a:ext cx="6169566" cy="4020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5953" y="4370301"/>
            <a:ext cx="1685934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ru-RU" dirty="0" smtClean="0"/>
              <a:t>(С) Г.М. </a:t>
            </a:r>
            <a:r>
              <a:rPr lang="ru-RU" dirty="0" err="1" smtClean="0"/>
              <a:t>Стерник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6366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2" y="1225296"/>
            <a:ext cx="3685032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/>
              <a:t>«</a:t>
            </a:r>
            <a:r>
              <a:rPr lang="ru-RU" altLang="ru-RU" dirty="0">
                <a:solidFill>
                  <a:srgbClr val="96004F"/>
                </a:solidFill>
              </a:rPr>
              <a:t>Э</a:t>
            </a:r>
            <a:r>
              <a:rPr lang="ru-RU" altLang="ru-RU" dirty="0"/>
              <a:t>то две большие разницы, господа!»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099" name="Содержимое 8"/>
          <p:cNvSpPr>
            <a:spLocks noGrp="1"/>
          </p:cNvSpPr>
          <p:nvPr>
            <p:ph sz="half" idx="4294967295"/>
          </p:nvPr>
        </p:nvSpPr>
        <p:spPr bwMode="auto">
          <a:xfrm>
            <a:off x="395536" y="842962"/>
            <a:ext cx="5819913" cy="38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Внешняя </a:t>
            </a:r>
            <a:r>
              <a:rPr lang="ru-RU" altLang="ru-RU" sz="2400" b="1" dirty="0">
                <a:latin typeface="Arial" charset="0"/>
                <a:cs typeface="Arial" charset="0"/>
              </a:rPr>
              <a:t>публичная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аналитика 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/>
            </a:r>
            <a:br>
              <a:rPr lang="en-US" altLang="ru-RU" sz="2400" b="1" dirty="0" smtClean="0"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latin typeface="Arial" charset="0"/>
                <a:cs typeface="Arial" charset="0"/>
              </a:rPr>
              <a:t>для СМИ</a:t>
            </a: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Внешняя публичная аналитика 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/>
            </a:r>
            <a:br>
              <a:rPr lang="en-US" altLang="ru-RU" sz="2400" b="1" dirty="0" smtClean="0"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latin typeface="Arial" charset="0"/>
                <a:cs typeface="Arial" charset="0"/>
              </a:rPr>
              <a:t>для партнёров и профессионального сообщества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Внутренняя </a:t>
            </a:r>
            <a:r>
              <a:rPr lang="ru-RU" altLang="ru-RU" sz="2400" b="1" dirty="0">
                <a:latin typeface="Arial" charset="0"/>
                <a:cs typeface="Arial" charset="0"/>
              </a:rPr>
              <a:t>"публичная"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аналитика для сотрудников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Внутренняя аналитика 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/>
            </a:r>
            <a:br>
              <a:rPr lang="en-US" altLang="ru-RU" sz="2400" b="1" dirty="0" smtClean="0"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latin typeface="Arial" charset="0"/>
                <a:cs typeface="Arial" charset="0"/>
              </a:rPr>
              <a:t>для руководителей (ДСП) 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Коммерческая </a:t>
            </a:r>
            <a:r>
              <a:rPr lang="ru-RU" altLang="ru-RU" sz="2400" b="1" dirty="0">
                <a:latin typeface="Arial" charset="0"/>
                <a:cs typeface="Arial" charset="0"/>
              </a:rPr>
              <a:t>(заказная) аналитика для внешних профессиональных игроков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рынка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(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>TOP Secret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)</a:t>
            </a:r>
            <a:endParaRPr lang="ru-RU" altLang="ru-RU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224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872" y="717804"/>
            <a:ext cx="3355848" cy="335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dirty="0" smtClean="0">
                <a:solidFill>
                  <a:srgbClr val="96004F"/>
                </a:solidFill>
              </a:rPr>
              <a:t>О</a:t>
            </a:r>
            <a:r>
              <a:rPr lang="ru-RU" dirty="0" smtClean="0"/>
              <a:t>снова PR-продвижения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099" name="Содержимое 8"/>
          <p:cNvSpPr>
            <a:spLocks noGrp="1"/>
          </p:cNvSpPr>
          <p:nvPr>
            <p:ph sz="half" idx="4294967295"/>
          </p:nvPr>
        </p:nvSpPr>
        <p:spPr bwMode="auto">
          <a:xfrm>
            <a:off x="395536" y="842962"/>
            <a:ext cx="6351254" cy="38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Публичная аналитика для СМИ</a:t>
            </a:r>
            <a:endParaRPr lang="en-US" altLang="ru-RU" sz="2400" b="1" dirty="0" smtClean="0">
              <a:latin typeface="Arial" charset="0"/>
              <a:cs typeface="Arial" charset="0"/>
            </a:endParaRP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dirty="0">
                <a:latin typeface="Arial" charset="0"/>
                <a:cs typeface="Arial" charset="0"/>
              </a:rPr>
              <a:t>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аналитика </a:t>
            </a:r>
            <a:r>
              <a:rPr lang="ru-RU" altLang="ru-RU" sz="2000" dirty="0">
                <a:latin typeface="Arial" charset="0"/>
                <a:cs typeface="Arial" charset="0"/>
              </a:rPr>
              <a:t>регулярного рынка (ежемесячно/квартально</a:t>
            </a:r>
            <a:r>
              <a:rPr lang="ru-RU" altLang="ru-RU" sz="2000" dirty="0" smtClean="0">
                <a:latin typeface="Arial" charset="0"/>
                <a:cs typeface="Arial" charset="0"/>
              </a:rPr>
              <a:t>)</a:t>
            </a:r>
            <a:r>
              <a:rPr lang="en-US" altLang="ru-RU" sz="2000" dirty="0" smtClean="0">
                <a:latin typeface="Arial" charset="0"/>
                <a:cs typeface="Arial" charset="0"/>
              </a:rPr>
              <a:t>, </a:t>
            </a:r>
            <a:endParaRPr lang="ru-RU" altLang="ru-RU" sz="2000" dirty="0">
              <a:latin typeface="Arial" charset="0"/>
              <a:cs typeface="Arial" charset="0"/>
            </a:endParaRP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dirty="0">
                <a:latin typeface="Arial" charset="0"/>
                <a:cs typeface="Arial" charset="0"/>
              </a:rPr>
              <a:t>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условно-необычная аналитика </a:t>
            </a:r>
            <a:r>
              <a:rPr lang="en-US" altLang="ru-RU" sz="2000" dirty="0" smtClean="0">
                <a:latin typeface="Arial" charset="0"/>
                <a:cs typeface="Arial" charset="0"/>
              </a:rPr>
              <a:t/>
            </a:r>
            <a:br>
              <a:rPr lang="en-US" altLang="ru-RU" sz="2000" dirty="0" smtClean="0">
                <a:latin typeface="Arial" charset="0"/>
                <a:cs typeface="Arial" charset="0"/>
              </a:rPr>
            </a:br>
            <a:r>
              <a:rPr lang="ru-RU" altLang="ru-RU" sz="2000" dirty="0" smtClean="0">
                <a:latin typeface="Arial" charset="0"/>
                <a:cs typeface="Arial" charset="0"/>
              </a:rPr>
              <a:t>(самые-самые а-ля «рейтинги»</a:t>
            </a:r>
            <a:r>
              <a:rPr lang="en-US" altLang="ru-RU" sz="2000" dirty="0" smtClean="0">
                <a:latin typeface="Arial" charset="0"/>
                <a:cs typeface="Arial" charset="0"/>
              </a:rPr>
              <a:t>), </a:t>
            </a:r>
            <a:endParaRPr lang="ru-RU" altLang="ru-RU" sz="2000" dirty="0">
              <a:latin typeface="Arial" charset="0"/>
              <a:cs typeface="Arial" charset="0"/>
            </a:endParaRP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dirty="0">
                <a:latin typeface="Arial" charset="0"/>
                <a:cs typeface="Arial" charset="0"/>
              </a:rPr>
              <a:t>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корпоративные </a:t>
            </a:r>
            <a:r>
              <a:rPr lang="ru-RU" altLang="ru-RU" sz="2000" dirty="0">
                <a:latin typeface="Arial" charset="0"/>
                <a:cs typeface="Arial" charset="0"/>
              </a:rPr>
              <a:t>новости (проекты,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события)</a:t>
            </a:r>
            <a:r>
              <a:rPr lang="en-US" altLang="ru-RU" sz="2000" dirty="0">
                <a:latin typeface="Arial" charset="0"/>
                <a:cs typeface="Arial" charset="0"/>
              </a:rPr>
              <a:t>,</a:t>
            </a:r>
            <a:endParaRPr lang="ru-RU" altLang="ru-RU" sz="2000" dirty="0">
              <a:latin typeface="Arial" charset="0"/>
              <a:cs typeface="Arial" charset="0"/>
            </a:endParaRP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dirty="0">
                <a:latin typeface="Arial" charset="0"/>
                <a:cs typeface="Arial" charset="0"/>
              </a:rPr>
              <a:t>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релизы-рассуждения</a:t>
            </a:r>
            <a:r>
              <a:rPr lang="ru-RU" altLang="ru-RU" sz="2000" dirty="0">
                <a:latin typeface="Arial" charset="0"/>
                <a:cs typeface="Arial" charset="0"/>
              </a:rPr>
              <a:t>, экспертные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мнения</a:t>
            </a:r>
            <a:r>
              <a:rPr lang="en-US" altLang="ru-RU" sz="2000" dirty="0">
                <a:latin typeface="Arial" charset="0"/>
                <a:cs typeface="Arial" charset="0"/>
              </a:rPr>
              <a:t>.</a:t>
            </a:r>
            <a:endParaRPr lang="ru-RU" altLang="ru-RU" sz="2000" dirty="0">
              <a:latin typeface="Arial" charset="0"/>
              <a:cs typeface="Arial" charset="0"/>
            </a:endParaRP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>
                <a:latin typeface="Arial" charset="0"/>
                <a:cs typeface="Arial" charset="0"/>
              </a:rPr>
              <a:t>П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убличная </a:t>
            </a:r>
            <a:r>
              <a:rPr lang="ru-RU" altLang="ru-RU" sz="2400" b="1" dirty="0">
                <a:latin typeface="Arial" charset="0"/>
                <a:cs typeface="Arial" charset="0"/>
              </a:rPr>
              <a:t>аналитика для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профессионального сообщества</a:t>
            </a: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Публичная аналитика по запросам госорганов, партнёров  </a:t>
            </a:r>
            <a:endParaRPr lang="ru-RU" altLang="ru-RU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756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err="1" smtClean="0"/>
              <a:t>Инфоповод</a:t>
            </a:r>
            <a:r>
              <a:rPr lang="ru-RU" altLang="ru-RU" dirty="0" smtClean="0"/>
              <a:t> года. Недвижимость. 22/03/18</a:t>
            </a:r>
            <a:endParaRPr lang="ru-RU" altLang="ru-RU" dirty="0"/>
          </a:p>
        </p:txBody>
      </p:sp>
      <p:sp>
        <p:nvSpPr>
          <p:cNvPr id="4099" name="Содержимое 8"/>
          <p:cNvSpPr>
            <a:spLocks noGrp="1"/>
          </p:cNvSpPr>
          <p:nvPr>
            <p:ph sz="half" idx="4294967295"/>
          </p:nvPr>
        </p:nvSpPr>
        <p:spPr bwMode="auto">
          <a:xfrm>
            <a:off x="395536" y="711706"/>
            <a:ext cx="8439194" cy="395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«</a:t>
            </a:r>
            <a:r>
              <a:rPr lang="ru-RU" altLang="ru-RU" sz="2400" b="1" dirty="0" err="1" smtClean="0">
                <a:latin typeface="Arial" charset="0"/>
                <a:cs typeface="Arial" charset="0"/>
              </a:rPr>
              <a:t>Медиалогия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» и 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>REPA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 подвели итоги 2017 года:</a:t>
            </a: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dirty="0">
                <a:latin typeface="Arial" charset="0"/>
                <a:cs typeface="Arial" charset="0"/>
              </a:rPr>
              <a:t>Проанализированы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736</a:t>
            </a:r>
            <a:r>
              <a:rPr lang="ru-RU" altLang="ru-RU" sz="2000" dirty="0">
                <a:latin typeface="Arial" charset="0"/>
                <a:cs typeface="Arial" charset="0"/>
              </a:rPr>
              <a:t>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512 </a:t>
            </a:r>
            <a:r>
              <a:rPr lang="ru-RU" altLang="ru-RU" sz="2000" dirty="0">
                <a:latin typeface="Arial" charset="0"/>
                <a:cs typeface="Arial" charset="0"/>
              </a:rPr>
              <a:t>сообщений в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43</a:t>
            </a:r>
            <a:r>
              <a:rPr lang="ru-RU" altLang="ru-RU" sz="2000" dirty="0">
                <a:latin typeface="Arial" charset="0"/>
                <a:cs typeface="Arial" charset="0"/>
              </a:rPr>
              <a:t>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683 </a:t>
            </a:r>
            <a:r>
              <a:rPr lang="ru-RU" altLang="ru-RU" sz="2000" dirty="0">
                <a:latin typeface="Arial" charset="0"/>
                <a:cs typeface="Arial" charset="0"/>
              </a:rPr>
              <a:t>СМИ,</a:t>
            </a: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altLang="ru-RU" sz="2000" dirty="0">
                <a:latin typeface="Arial" charset="0"/>
                <a:cs typeface="Arial" charset="0"/>
              </a:rPr>
              <a:t>1914 компаний и брендов РН,</a:t>
            </a:r>
          </a:p>
          <a:p>
            <a:pPr marL="444500" lvl="1" indent="-17462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6004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ru-RU" sz="2000" dirty="0">
                <a:latin typeface="Arial" charset="0"/>
                <a:cs typeface="Arial" charset="0"/>
              </a:rPr>
              <a:t>&gt;</a:t>
            </a:r>
            <a:r>
              <a:rPr lang="ru-RU" altLang="ru-RU" sz="2000" dirty="0">
                <a:latin typeface="Arial" charset="0"/>
                <a:cs typeface="Arial" charset="0"/>
              </a:rPr>
              <a:t> 500 </a:t>
            </a:r>
            <a:r>
              <a:rPr lang="ru-RU" altLang="ru-RU" sz="2000" dirty="0" err="1">
                <a:latin typeface="Arial" charset="0"/>
                <a:cs typeface="Arial" charset="0"/>
              </a:rPr>
              <a:t>инфоповодов</a:t>
            </a:r>
            <a:r>
              <a:rPr lang="ru-RU" altLang="ru-RU" sz="2000" dirty="0">
                <a:latin typeface="Arial" charset="0"/>
                <a:cs typeface="Arial" charset="0"/>
              </a:rPr>
              <a:t>.</a:t>
            </a: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В ТОП-15 первыми вошли 8 </a:t>
            </a:r>
            <a:r>
              <a:rPr lang="ru-RU" altLang="ru-RU" sz="2400" b="1" dirty="0" err="1" smtClean="0">
                <a:latin typeface="Arial" charset="0"/>
                <a:cs typeface="Arial" charset="0"/>
              </a:rPr>
              <a:t>инфоповодов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, основанных на аналитических исследованиях.</a:t>
            </a: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altLang="ru-RU" sz="2400" b="1" dirty="0">
                <a:latin typeface="Arial" charset="0"/>
                <a:cs typeface="Arial" charset="0"/>
              </a:rPr>
              <a:t>Аналитику регулярно публикуют 15 СМИ из ТОП-20 самых цитируемых </a:t>
            </a:r>
            <a:r>
              <a:rPr lang="ru-RU" altLang="ru-RU" sz="2400" b="1" dirty="0" err="1">
                <a:latin typeface="Arial" charset="0"/>
                <a:cs typeface="Arial" charset="0"/>
              </a:rPr>
              <a:t>медиаресурсов</a:t>
            </a:r>
            <a:r>
              <a:rPr lang="ru-RU" altLang="ru-RU" sz="2400" b="1" dirty="0">
                <a:latin typeface="Arial" charset="0"/>
                <a:cs typeface="Arial" charset="0"/>
              </a:rPr>
              <a:t> РН </a:t>
            </a:r>
            <a:br>
              <a:rPr lang="ru-RU" altLang="ru-RU" sz="2400" b="1" dirty="0">
                <a:latin typeface="Arial" charset="0"/>
                <a:cs typeface="Arial" charset="0"/>
              </a:rPr>
            </a:br>
            <a:r>
              <a:rPr lang="ru-RU" sz="2000" u="sng" dirty="0">
                <a:latin typeface="Arial"/>
                <a:cs typeface="Arial"/>
                <a:hlinkClick r:id="rId4"/>
              </a:rPr>
              <a:t>http://www.mlg.ru/ratings/media/sectoral/5740/</a:t>
            </a:r>
            <a:r>
              <a:rPr lang="ru-RU" sz="2000" dirty="0">
                <a:latin typeface="Arial"/>
                <a:cs typeface="Arial"/>
              </a:rPr>
              <a:t> </a:t>
            </a:r>
            <a:endParaRPr lang="ru-RU" altLang="ru-RU" sz="2000" b="1" dirty="0">
              <a:latin typeface="Arial"/>
              <a:cs typeface="Arial"/>
            </a:endParaRPr>
          </a:p>
          <a:p>
            <a:pPr marL="266700" indent="-266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Blip>
                <a:blip r:embed="rId3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Организаторы отметили в итоговом пресс-релизе: «</a:t>
            </a:r>
            <a:r>
              <a:rPr lang="ru-RU" altLang="ru-RU" sz="2400" b="1" dirty="0" smtClean="0">
                <a:solidFill>
                  <a:srgbClr val="96004F"/>
                </a:solidFill>
                <a:latin typeface="Arial" charset="0"/>
                <a:cs typeface="Arial" charset="0"/>
              </a:rPr>
              <a:t>Аналитика + </a:t>
            </a:r>
            <a:r>
              <a:rPr lang="en-US" altLang="ru-RU" sz="2400" b="1" dirty="0" smtClean="0">
                <a:solidFill>
                  <a:srgbClr val="96004F"/>
                </a:solidFill>
                <a:latin typeface="Arial" charset="0"/>
                <a:cs typeface="Arial" charset="0"/>
              </a:rPr>
              <a:t>PR</a:t>
            </a:r>
            <a:r>
              <a:rPr lang="ru-RU" altLang="ru-RU" sz="2400" b="1" dirty="0" smtClean="0">
                <a:solidFill>
                  <a:srgbClr val="96004F"/>
                </a:solidFill>
                <a:latin typeface="Arial" charset="0"/>
                <a:cs typeface="Arial" charset="0"/>
              </a:rPr>
              <a:t> – верная дорога в ТОП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»  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80000"/>
              <a:buNone/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(С) </a:t>
            </a:r>
            <a:r>
              <a:rPr lang="ru-RU" altLang="ru-RU" sz="2400" b="1" dirty="0" err="1" smtClean="0">
                <a:latin typeface="Arial" charset="0"/>
                <a:cs typeface="Arial" charset="0"/>
              </a:rPr>
              <a:t>Медиалогия</a:t>
            </a:r>
            <a:endParaRPr lang="ru-RU" altLang="ru-RU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375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А</a:t>
            </a:r>
            <a:r>
              <a:rPr lang="ru-RU" altLang="ru-RU" dirty="0" smtClean="0"/>
              <a:t>налитика по запросам СМИ</a:t>
            </a:r>
            <a:endParaRPr lang="ru-RU" altLang="ru-RU" dirty="0"/>
          </a:p>
        </p:txBody>
      </p:sp>
      <p:pic>
        <p:nvPicPr>
          <p:cNvPr id="2" name="Изображение 1" descr="a180406_Какие квартиры популярнее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2" y="627063"/>
            <a:ext cx="4543796" cy="40079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Изображение 2" descr="a180410_рынок и санкции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754" y="1213795"/>
            <a:ext cx="4554211" cy="36062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Изображение 3" descr="a180411_треть уйдёт с рынка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9397" y="506620"/>
            <a:ext cx="3645558" cy="386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6285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592" y="998982"/>
            <a:ext cx="4604560" cy="332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И</a:t>
            </a:r>
            <a:r>
              <a:rPr lang="ru-RU" altLang="ru-RU" dirty="0" smtClean="0"/>
              <a:t>нструмент </a:t>
            </a:r>
            <a:r>
              <a:rPr lang="ru-RU" altLang="ru-RU" dirty="0"/>
              <a:t>эксперта по недвижимости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099" name="Содержимое 8"/>
          <p:cNvSpPr>
            <a:spLocks noGrp="1"/>
          </p:cNvSpPr>
          <p:nvPr>
            <p:ph sz="half" idx="4294967295"/>
          </p:nvPr>
        </p:nvSpPr>
        <p:spPr bwMode="auto">
          <a:xfrm>
            <a:off x="395535" y="627064"/>
            <a:ext cx="4523937" cy="41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«Период экспозиции» </a:t>
            </a:r>
            <a:br>
              <a:rPr lang="ru-RU" altLang="ru-RU" sz="2400" b="1" dirty="0" smtClean="0"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latin typeface="Arial" charset="0"/>
                <a:cs typeface="Arial" charset="0"/>
              </a:rPr>
              <a:t>v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>.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s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>.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 «Цена продажи»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>
                <a:latin typeface="Arial" charset="0"/>
                <a:cs typeface="Arial" charset="0"/>
              </a:rPr>
              <a:t>Динамика цен за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один/несколько </a:t>
            </a:r>
            <a:r>
              <a:rPr lang="ru-RU" altLang="ru-RU" sz="2400" b="1" dirty="0">
                <a:latin typeface="Arial" charset="0"/>
                <a:cs typeface="Arial" charset="0"/>
              </a:rPr>
              <a:t>периодов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>
                <a:latin typeface="Arial" charset="0"/>
                <a:cs typeface="Arial" charset="0"/>
              </a:rPr>
              <a:t>Прогноз развития ситуации на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рынке недвижимости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«Доходность» </a:t>
            </a:r>
            <a:br>
              <a:rPr lang="ru-RU" altLang="ru-RU" sz="2400" b="1" dirty="0" smtClean="0">
                <a:latin typeface="Arial" charset="0"/>
                <a:cs typeface="Arial" charset="0"/>
              </a:rPr>
            </a:br>
            <a:r>
              <a:rPr lang="en-US" altLang="ru-RU" sz="2400" b="1" dirty="0" err="1" smtClean="0">
                <a:latin typeface="Arial" charset="0"/>
                <a:cs typeface="Arial" charset="0"/>
              </a:rPr>
              <a:t>v.s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>.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«Ликвидность»</a:t>
            </a:r>
            <a:endParaRPr lang="ru-RU" altLang="ru-RU" sz="2400" b="1" dirty="0">
              <a:latin typeface="Arial" charset="0"/>
              <a:cs typeface="Arial" charset="0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SzPct val="80000"/>
              <a:buBlip>
                <a:blip r:embed="rId4"/>
              </a:buBlip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«Цена предложения»  </a:t>
            </a:r>
            <a:br>
              <a:rPr lang="ru-RU" altLang="ru-RU" sz="2400" b="1" dirty="0" smtClean="0"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latin typeface="Arial" charset="0"/>
                <a:cs typeface="Arial" charset="0"/>
              </a:rPr>
              <a:t>v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>.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s</a:t>
            </a:r>
            <a:r>
              <a:rPr lang="en-US" altLang="ru-RU" sz="2400" b="1" dirty="0" smtClean="0">
                <a:latin typeface="Arial" charset="0"/>
                <a:cs typeface="Arial" charset="0"/>
              </a:rPr>
              <a:t>.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  «Цена продажи» </a:t>
            </a:r>
            <a:endParaRPr lang="ru-RU" altLang="ru-RU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611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4147"/>
            <a:ext cx="9144000" cy="6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360000"/>
            <a:r>
              <a:rPr lang="ru-RU" altLang="ru-RU" dirty="0" smtClean="0">
                <a:solidFill>
                  <a:srgbClr val="96004F"/>
                </a:solidFill>
              </a:rPr>
              <a:t>П</a:t>
            </a:r>
            <a:r>
              <a:rPr lang="ru-RU" altLang="ru-RU" dirty="0" smtClean="0"/>
              <a:t>отребность сотрудников в информации </a:t>
            </a:r>
            <a:endParaRPr lang="ru-RU" alt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85656346"/>
              </p:ext>
            </p:extLst>
          </p:nvPr>
        </p:nvGraphicFramePr>
        <p:xfrm>
          <a:off x="382009" y="883629"/>
          <a:ext cx="8452721" cy="38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640707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Конгресс (2017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Конгресс (2017).thmx</Template>
  <TotalTime>780</TotalTime>
  <Words>630</Words>
  <Application>Microsoft Macintosh PowerPoint</Application>
  <PresentationFormat>Экран (16:9)</PresentationFormat>
  <Paragraphs>143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Конгресс (2017)</vt:lpstr>
      <vt:lpstr>Достоинства и угрозы публичной аналитики  рынка недвижимости</vt:lpstr>
      <vt:lpstr>С чего всё началось…</vt:lpstr>
      <vt:lpstr>Цели аналитической деятельности</vt:lpstr>
      <vt:lpstr>«Это две большие разницы, господа!»</vt:lpstr>
      <vt:lpstr>Основа PR-продвижения</vt:lpstr>
      <vt:lpstr>Инфоповод года. Недвижимость. 22/03/18</vt:lpstr>
      <vt:lpstr>Аналитика по запросам СМИ</vt:lpstr>
      <vt:lpstr>Инструмент эксперта по недвижимости</vt:lpstr>
      <vt:lpstr>Потребность сотрудников в информации </vt:lpstr>
      <vt:lpstr>Состав респондентов ГК «МИЭЛЬ» (425)</vt:lpstr>
      <vt:lpstr>Ежемесячная аналитика для экспертов</vt:lpstr>
      <vt:lpstr>Доклады на ВЖК-2017. Доля «аналитики»</vt:lpstr>
      <vt:lpstr>Пр: Отчёт в Мосгорстат ежеквартальный</vt:lpstr>
      <vt:lpstr>Основа для принятия решений</vt:lpstr>
      <vt:lpstr>Пр: Сравнение с конкурентами</vt:lpstr>
      <vt:lpstr>Пр: Сравнение с конкурентами</vt:lpstr>
      <vt:lpstr>Заказная аналитика – кому и зачем</vt:lpstr>
      <vt:lpstr>Угрозы «независимой» аналитики РН</vt:lpstr>
      <vt:lpstr>Плюсы публичной аналитики</vt:lpstr>
      <vt:lpstr>Публичная аналитика (инфографика)</vt:lpstr>
      <vt:lpstr>Публичная аналитика (инфографика)</vt:lpstr>
      <vt:lpstr>Публичная аналитика (инфографика)</vt:lpstr>
      <vt:lpstr>Благодарю  за внимание!</vt:lpstr>
    </vt:vector>
  </TitlesOfParts>
  <Manager/>
  <Company>МИЭЛЬ, ГК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Достоинства и угрозы публичной аналитики</dc:subject>
  <dc:creator>Юрий Карамаликов</dc:creator>
  <cp:keywords/>
  <dc:description/>
  <cp:lastModifiedBy>Yuri Karamalikov</cp:lastModifiedBy>
  <cp:revision>69</cp:revision>
  <cp:lastPrinted>2018-04-10T11:26:50Z</cp:lastPrinted>
  <dcterms:created xsi:type="dcterms:W3CDTF">2017-07-12T08:52:53Z</dcterms:created>
  <dcterms:modified xsi:type="dcterms:W3CDTF">2018-04-20T06:25:36Z</dcterms:modified>
  <cp:category/>
</cp:coreProperties>
</file>