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57" r:id="rId4"/>
    <p:sldId id="293" r:id="rId5"/>
    <p:sldId id="291" r:id="rId6"/>
    <p:sldId id="290" r:id="rId7"/>
    <p:sldId id="282" r:id="rId8"/>
    <p:sldId id="289" r:id="rId9"/>
    <p:sldId id="292" r:id="rId10"/>
    <p:sldId id="28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6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3968-3C69-4D2A-9BBD-D3175A199F4F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BF4A-1C94-423B-8EF9-162202156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3968-3C69-4D2A-9BBD-D3175A199F4F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BF4A-1C94-423B-8EF9-162202156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3968-3C69-4D2A-9BBD-D3175A199F4F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BF4A-1C94-423B-8EF9-162202156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3968-3C69-4D2A-9BBD-D3175A199F4F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BF4A-1C94-423B-8EF9-162202156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3968-3C69-4D2A-9BBD-D3175A199F4F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BF4A-1C94-423B-8EF9-162202156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3968-3C69-4D2A-9BBD-D3175A199F4F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BF4A-1C94-423B-8EF9-162202156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3968-3C69-4D2A-9BBD-D3175A199F4F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BF4A-1C94-423B-8EF9-162202156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3968-3C69-4D2A-9BBD-D3175A199F4F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BF4A-1C94-423B-8EF9-162202156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3968-3C69-4D2A-9BBD-D3175A199F4F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BF4A-1C94-423B-8EF9-162202156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3968-3C69-4D2A-9BBD-D3175A199F4F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BF4A-1C94-423B-8EF9-162202156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3968-3C69-4D2A-9BBD-D3175A199F4F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BF4A-1C94-423B-8EF9-162202156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83968-3C69-4D2A-9BBD-D3175A199F4F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7BF4A-1C94-423B-8EF9-162202156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PR-direktor\Desktop\logo_1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30307"/>
            <a:ext cx="9144000" cy="1055077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Myriad Pro" pitchFamily="34" charset="0"/>
              </a:rPr>
              <a:t>Влияние структуры городской среды на спрос и предложения на рынке жилья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R-direktor\Desktop\logo_1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30307"/>
            <a:ext cx="9144000" cy="1055077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832048" y="116632"/>
            <a:ext cx="77724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600" b="1" dirty="0" smtClean="0">
                <a:solidFill>
                  <a:srgbClr val="C00000"/>
                </a:solidFill>
                <a:latin typeface="Myriad Pro" pitchFamily="34" charset="0"/>
              </a:rPr>
              <a:t>Выводы </a:t>
            </a:r>
            <a:endParaRPr lang="ru-RU" sz="2600" b="1" dirty="0">
              <a:solidFill>
                <a:srgbClr val="C00000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595" y="1268760"/>
            <a:ext cx="824943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Спрос зависит от качества локации</a:t>
            </a:r>
          </a:p>
          <a:p>
            <a:endParaRPr lang="ru-RU" b="1" dirty="0"/>
          </a:p>
          <a:p>
            <a:r>
              <a:rPr lang="ru-RU" b="1" dirty="0" smtClean="0"/>
              <a:t>Хорошее качество проекта может перекрыть недостатки места</a:t>
            </a:r>
          </a:p>
          <a:p>
            <a:endParaRPr lang="ru-RU" b="1" dirty="0"/>
          </a:p>
          <a:p>
            <a:r>
              <a:rPr lang="ru-RU" b="1" dirty="0" smtClean="0"/>
              <a:t>Плохое качество, неуместные решения не перекроют привлекательность места </a:t>
            </a:r>
          </a:p>
          <a:p>
            <a:endParaRPr lang="ru-RU" b="1" dirty="0"/>
          </a:p>
          <a:p>
            <a:r>
              <a:rPr lang="ru-RU" b="1" dirty="0" smtClean="0"/>
              <a:t>Покупатель становится разборчивее</a:t>
            </a:r>
          </a:p>
          <a:p>
            <a:endParaRPr lang="ru-RU" b="1" dirty="0"/>
          </a:p>
          <a:p>
            <a:r>
              <a:rPr lang="ru-RU" b="1" dirty="0" smtClean="0"/>
              <a:t>Будущее за комплексными решениями</a:t>
            </a:r>
            <a:endParaRPr lang="ru-RU" b="1" dirty="0"/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457" y="3284984"/>
            <a:ext cx="369582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388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Myriad Pro" pitchFamily="34" charset="0"/>
              </a:rPr>
              <a:t>Локация: влияние на выбор</a:t>
            </a:r>
            <a:endParaRPr lang="ru-RU" sz="4000" b="1" dirty="0">
              <a:solidFill>
                <a:srgbClr val="C00000"/>
              </a:solidFill>
              <a:latin typeface="Myriad Pro" pitchFamily="34" charset="0"/>
            </a:endParaRPr>
          </a:p>
        </p:txBody>
      </p:sp>
      <p:pic>
        <p:nvPicPr>
          <p:cNvPr id="14" name="Picture 2" descr="C:\Users\PR-direktor\Desktop\logo_1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30307"/>
            <a:ext cx="9144000" cy="1055077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11809" y="1379157"/>
            <a:ext cx="3425490" cy="430887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/>
          <a:p>
            <a:pPr indent="-342900" algn="just">
              <a:spcBef>
                <a:spcPct val="20000"/>
              </a:spcBef>
            </a:pPr>
            <a:r>
              <a:rPr lang="ru-RU" sz="2200" b="1" dirty="0" smtClean="0">
                <a:solidFill>
                  <a:srgbClr val="002060"/>
                </a:solidFill>
                <a:latin typeface="Myriad Pro Cond" pitchFamily="34" charset="0"/>
              </a:rPr>
              <a:t>Предъявленный спрос</a:t>
            </a:r>
            <a:endParaRPr lang="ru-RU" sz="2200" b="1" dirty="0">
              <a:solidFill>
                <a:srgbClr val="002060"/>
              </a:solidFill>
              <a:latin typeface="Myriad Pro Con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1645" y="1988840"/>
            <a:ext cx="26164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Cond" pitchFamily="34" charset="0"/>
              </a:rPr>
              <a:t>	</a:t>
            </a:r>
            <a:r>
              <a:rPr lang="ru-RU" b="1" dirty="0" smtClean="0">
                <a:solidFill>
                  <a:srgbClr val="FF0000"/>
                </a:solidFill>
                <a:latin typeface="Myriad Pro Cond" pitchFamily="34" charset="0"/>
              </a:rPr>
              <a:t>2016 г.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Cond" pitchFamily="34" charset="0"/>
              </a:rPr>
              <a:t>Район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Cond" pitchFamily="34" charset="0"/>
              </a:rPr>
              <a:t>-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Cond" pitchFamily="34" charset="0"/>
              </a:rPr>
              <a:t>71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Cond" pitchFamily="34" charset="0"/>
              </a:rPr>
              <a:t>% </a:t>
            </a: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 Cond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Cond" pitchFamily="34" charset="0"/>
              </a:rPr>
              <a:t>Микрорайон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Cond" pitchFamily="34" charset="0"/>
              </a:rPr>
              <a:t>–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Cond" pitchFamily="34" charset="0"/>
              </a:rPr>
              <a:t>44%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Myriad Pro Con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9930" y="3173389"/>
            <a:ext cx="26292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Cond" pitchFamily="34" charset="0"/>
              </a:rPr>
              <a:t>	</a:t>
            </a:r>
            <a:r>
              <a:rPr lang="ru-RU" b="1" dirty="0" smtClean="0">
                <a:solidFill>
                  <a:srgbClr val="FF0000"/>
                </a:solidFill>
                <a:latin typeface="Myriad Pro Cond" pitchFamily="34" charset="0"/>
              </a:rPr>
              <a:t>2017 г.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Cond" pitchFamily="34" charset="0"/>
              </a:rPr>
              <a:t>Район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Cond" pitchFamily="34" charset="0"/>
              </a:rPr>
              <a:t>- 8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Cond" pitchFamily="34" charset="0"/>
              </a:rPr>
              <a:t>1%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Myriad Pro Cond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Cond" pitchFamily="34" charset="0"/>
              </a:rPr>
              <a:t>Микрорайон –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Cond" pitchFamily="34" charset="0"/>
              </a:rPr>
              <a:t>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Cond" pitchFamily="34" charset="0"/>
              </a:rPr>
              <a:t>41%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Myriad Pro Con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1688" y="4306314"/>
            <a:ext cx="26164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Cond" pitchFamily="34" charset="0"/>
              </a:rPr>
              <a:t>	</a:t>
            </a:r>
            <a:r>
              <a:rPr lang="ru-RU" b="1" dirty="0" smtClean="0">
                <a:solidFill>
                  <a:srgbClr val="FF0000"/>
                </a:solidFill>
                <a:latin typeface="Myriad Pro Cond" pitchFamily="34" charset="0"/>
              </a:rPr>
              <a:t>201</a:t>
            </a:r>
            <a:r>
              <a:rPr lang="en-US" b="1" dirty="0" smtClean="0">
                <a:solidFill>
                  <a:srgbClr val="FF0000"/>
                </a:solidFill>
                <a:latin typeface="Myriad Pro Cond" pitchFamily="34" charset="0"/>
              </a:rPr>
              <a:t>8</a:t>
            </a:r>
            <a:r>
              <a:rPr lang="ru-RU" b="1" dirty="0" smtClean="0">
                <a:solidFill>
                  <a:srgbClr val="FF0000"/>
                </a:solidFill>
                <a:latin typeface="Myriad Pro Cond" pitchFamily="34" charset="0"/>
              </a:rPr>
              <a:t> г.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Cond" pitchFamily="34" charset="0"/>
              </a:rPr>
              <a:t>Район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Cond" pitchFamily="34" charset="0"/>
              </a:rPr>
              <a:t>- 77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Cond" pitchFamily="34" charset="0"/>
              </a:rPr>
              <a:t>%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Myriad Pro Cond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Cond" pitchFamily="34" charset="0"/>
              </a:rPr>
              <a:t>Микрорайон –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Cond" pitchFamily="34" charset="0"/>
              </a:rPr>
              <a:t>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Cond" pitchFamily="34" charset="0"/>
              </a:rPr>
              <a:t>4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Cond" pitchFamily="34" charset="0"/>
              </a:rPr>
              <a:t>9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Cond" pitchFamily="34" charset="0"/>
              </a:rPr>
              <a:t>%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Myriad Pro Con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02813" y="1412776"/>
            <a:ext cx="3363870" cy="430887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/>
          <a:p>
            <a:pPr indent="-342900" algn="just">
              <a:spcBef>
                <a:spcPct val="20000"/>
              </a:spcBef>
            </a:pPr>
            <a:r>
              <a:rPr lang="ru-RU" sz="2200" b="1" dirty="0" smtClean="0">
                <a:solidFill>
                  <a:srgbClr val="002060"/>
                </a:solidFill>
                <a:latin typeface="Myriad Pro Cond" pitchFamily="34" charset="0"/>
              </a:rPr>
              <a:t>Потенциальный спрос</a:t>
            </a:r>
            <a:endParaRPr lang="ru-RU" sz="2200" b="1" dirty="0">
              <a:solidFill>
                <a:srgbClr val="002060"/>
              </a:solidFill>
              <a:latin typeface="Myriad Pro Con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31544" y="2250059"/>
            <a:ext cx="4839017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Myriad Pro Cond" pitchFamily="34" charset="0"/>
              </a:rPr>
              <a:t>60% потенциальных покупателей жилья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Myriad Pro Cond" pitchFamily="34" charset="0"/>
              </a:rPr>
              <a:t> (перспектива покупки 2-3 года)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Myriad Pro Cond" pitchFamily="34" charset="0"/>
              </a:rPr>
              <a:t> не готовы менять район проживания</a:t>
            </a:r>
          </a:p>
        </p:txBody>
      </p:sp>
      <p:pic>
        <p:nvPicPr>
          <p:cNvPr id="1026" name="Picture 2" descr="ÐÐ°ÑÑÐ¸Ð½ÐºÐ¸ Ð¿Ð¾ Ð·Ð°Ð¿ÑÐ¾ÑÑ Ð¿ÐµÑÐµÐµÐ·Ð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532" y="3401655"/>
            <a:ext cx="3475151" cy="26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763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Myriad Pro" pitchFamily="34" charset="0"/>
              </a:rPr>
              <a:t>Взаимное влияние</a:t>
            </a:r>
            <a:endParaRPr lang="ru-RU" sz="4000" b="1" dirty="0">
              <a:solidFill>
                <a:srgbClr val="C00000"/>
              </a:solidFill>
              <a:latin typeface="Myriad Pro" pitchFamily="34" charset="0"/>
            </a:endParaRPr>
          </a:p>
        </p:txBody>
      </p:sp>
      <p:pic>
        <p:nvPicPr>
          <p:cNvPr id="6" name="Picture 2" descr="C:\Users\PR-direktor\Desktop\logo_1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30307"/>
            <a:ext cx="9144000" cy="105507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419872" y="4054605"/>
            <a:ext cx="1746568" cy="369332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/>
          <a:p>
            <a:pPr indent="-342900" algn="just">
              <a:spcBef>
                <a:spcPct val="20000"/>
              </a:spcBef>
            </a:pPr>
            <a:r>
              <a:rPr lang="ru-RU" b="1" dirty="0" smtClean="0">
                <a:solidFill>
                  <a:srgbClr val="002060"/>
                </a:solidFill>
                <a:latin typeface="Myriad Pro Cond" pitchFamily="34" charset="0"/>
              </a:rPr>
              <a:t>Предложение</a:t>
            </a:r>
            <a:endParaRPr lang="ru-RU" b="1" u="sng" dirty="0">
              <a:solidFill>
                <a:srgbClr val="002060"/>
              </a:solidFill>
              <a:latin typeface="Myriad Pro Con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9003" y="1795218"/>
            <a:ext cx="1151277" cy="369332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/>
          <a:p>
            <a:pPr indent="-342900" algn="just">
              <a:spcBef>
                <a:spcPct val="20000"/>
              </a:spcBef>
            </a:pPr>
            <a:r>
              <a:rPr lang="ru-RU" b="1" u="sng" dirty="0" smtClean="0">
                <a:solidFill>
                  <a:srgbClr val="002060"/>
                </a:solidFill>
                <a:latin typeface="Myriad Pro Cond" pitchFamily="34" charset="0"/>
              </a:rPr>
              <a:t>Локация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9512" y="2189763"/>
            <a:ext cx="3666453" cy="2031325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/>
          <a:p>
            <a:pPr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rgbClr val="002060"/>
                </a:solidFill>
                <a:latin typeface="Myriad Pro Cond" pitchFamily="34" charset="0"/>
              </a:rPr>
              <a:t>район</a:t>
            </a:r>
          </a:p>
          <a:p>
            <a:pPr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rgbClr val="002060"/>
                </a:solidFill>
                <a:latin typeface="Myriad Pro Cond" pitchFamily="34" charset="0"/>
              </a:rPr>
              <a:t>микрорайон</a:t>
            </a:r>
          </a:p>
          <a:p>
            <a:pPr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rgbClr val="002060"/>
                </a:solidFill>
                <a:latin typeface="Myriad Pro Cond" pitchFamily="34" charset="0"/>
              </a:rPr>
              <a:t>Транспортная доступность</a:t>
            </a:r>
          </a:p>
          <a:p>
            <a:pPr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rgbClr val="002060"/>
                </a:solidFill>
                <a:latin typeface="Myriad Pro Cond" pitchFamily="34" charset="0"/>
              </a:rPr>
              <a:t>инфраструктура</a:t>
            </a:r>
          </a:p>
          <a:p>
            <a:pPr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rgbClr val="002060"/>
                </a:solidFill>
                <a:latin typeface="Myriad Pro Cond" pitchFamily="34" charset="0"/>
              </a:rPr>
              <a:t>Структура застройки</a:t>
            </a:r>
          </a:p>
          <a:p>
            <a:pPr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rgbClr val="002060"/>
                </a:solidFill>
                <a:latin typeface="Myriad Pro Cond" pitchFamily="34" charset="0"/>
              </a:rPr>
              <a:t>экология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34845" y="4509120"/>
            <a:ext cx="6322693" cy="1366528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/>
          <a:p>
            <a:pPr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rgbClr val="002060"/>
                </a:solidFill>
                <a:latin typeface="Myriad Pro Cond" pitchFamily="34" charset="0"/>
              </a:rPr>
              <a:t>История и особенности застройки города</a:t>
            </a:r>
          </a:p>
          <a:p>
            <a:pPr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rgbClr val="002060"/>
                </a:solidFill>
                <a:latin typeface="Myriad Pro Cond" pitchFamily="34" charset="0"/>
              </a:rPr>
              <a:t>Текущее строительство</a:t>
            </a:r>
          </a:p>
          <a:p>
            <a:pPr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rgbClr val="002060"/>
                </a:solidFill>
                <a:latin typeface="Myriad Pro Cond" pitchFamily="34" charset="0"/>
              </a:rPr>
              <a:t>Возможность формировать спрос за счет качества</a:t>
            </a:r>
          </a:p>
          <a:p>
            <a:pPr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rgbClr val="002060"/>
                </a:solidFill>
                <a:latin typeface="Myriad Pro Cond" pitchFamily="34" charset="0"/>
              </a:rPr>
              <a:t>Строительство формирует облик города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17752" y="1272327"/>
            <a:ext cx="898195" cy="369332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/>
          <a:p>
            <a:pPr indent="-342900" algn="ctr">
              <a:spcBef>
                <a:spcPct val="20000"/>
              </a:spcBef>
            </a:pPr>
            <a:r>
              <a:rPr lang="ru-RU" b="1" dirty="0" smtClean="0">
                <a:solidFill>
                  <a:srgbClr val="002060"/>
                </a:solidFill>
                <a:latin typeface="Myriad Pro Cond" pitchFamily="34" charset="0"/>
              </a:rPr>
              <a:t>Спрос</a:t>
            </a:r>
            <a:endParaRPr lang="ru-RU" b="1" dirty="0">
              <a:solidFill>
                <a:srgbClr val="002060"/>
              </a:solidFill>
              <a:latin typeface="Myriad Pro Con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85257" y="1700808"/>
            <a:ext cx="5995937" cy="1034129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/>
          <a:p>
            <a:pPr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rgbClr val="002060"/>
                </a:solidFill>
                <a:latin typeface="Myriad Pro Cond" pitchFamily="34" charset="0"/>
              </a:rPr>
              <a:t>Характерная структура  по отдельным районам</a:t>
            </a:r>
          </a:p>
          <a:p>
            <a:pPr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rgbClr val="002060"/>
                </a:solidFill>
                <a:latin typeface="Myriad Pro Cond" pitchFamily="34" charset="0"/>
              </a:rPr>
              <a:t>Особенности по микрорайонам</a:t>
            </a:r>
          </a:p>
          <a:p>
            <a:pPr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rgbClr val="002060"/>
                </a:solidFill>
                <a:latin typeface="Myriad Pro Cond" pitchFamily="34" charset="0"/>
              </a:rPr>
              <a:t>Зависимость от ассортимента</a:t>
            </a:r>
          </a:p>
        </p:txBody>
      </p:sp>
      <p:sp>
        <p:nvSpPr>
          <p:cNvPr id="3" name="Двойная стрелка влево/вверх 2"/>
          <p:cNvSpPr/>
          <p:nvPr/>
        </p:nvSpPr>
        <p:spPr>
          <a:xfrm>
            <a:off x="5515173" y="2892518"/>
            <a:ext cx="936104" cy="1354977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с вырезом 3"/>
          <p:cNvSpPr/>
          <p:nvPr/>
        </p:nvSpPr>
        <p:spPr>
          <a:xfrm>
            <a:off x="2012738" y="1979884"/>
            <a:ext cx="831070" cy="51301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395536" y="4239271"/>
            <a:ext cx="1008112" cy="127796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15331232">
            <a:off x="2348825" y="3888501"/>
            <a:ext cx="415535" cy="526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8" descr="Картинки по запросу продажа кварти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414" y="2872420"/>
            <a:ext cx="2380586" cy="121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318" y="18864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Myriad Pro" pitchFamily="34" charset="0"/>
              </a:rPr>
              <a:t>Вторичный рынок жилья</a:t>
            </a:r>
            <a:endParaRPr lang="ru-RU" sz="4000" b="1" dirty="0">
              <a:solidFill>
                <a:srgbClr val="C00000"/>
              </a:solidFill>
              <a:latin typeface="Myriad Pro" pitchFamily="34" charset="0"/>
            </a:endParaRPr>
          </a:p>
        </p:txBody>
      </p:sp>
      <p:pic>
        <p:nvPicPr>
          <p:cNvPr id="6" name="Picture 2" descr="C:\Users\PR-direktor\Desktop\logo_1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30307"/>
            <a:ext cx="9144000" cy="105507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287389" y="1290826"/>
            <a:ext cx="6641691" cy="369332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/>
          <a:p>
            <a:pPr indent="-342900" algn="ctr">
              <a:spcBef>
                <a:spcPct val="20000"/>
              </a:spcBef>
            </a:pPr>
            <a:r>
              <a:rPr lang="ru-RU" b="1" dirty="0" smtClean="0">
                <a:solidFill>
                  <a:srgbClr val="002060"/>
                </a:solidFill>
                <a:latin typeface="Myriad Pro Cond" pitchFamily="34" charset="0"/>
              </a:rPr>
              <a:t>Прямая зависимость от структуры и истории застройки</a:t>
            </a:r>
            <a:endParaRPr lang="ru-RU" b="1" dirty="0">
              <a:solidFill>
                <a:srgbClr val="002060"/>
              </a:solidFill>
              <a:latin typeface="Myriad Pro Cond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43" y="1772816"/>
            <a:ext cx="5063868" cy="304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903" y="3331680"/>
            <a:ext cx="4953585" cy="2977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388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318" y="18864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Myriad Pro" pitchFamily="34" charset="0"/>
              </a:rPr>
              <a:t>Первичный рынок</a:t>
            </a:r>
            <a:endParaRPr lang="ru-RU" sz="4000" b="1" dirty="0">
              <a:solidFill>
                <a:srgbClr val="C00000"/>
              </a:solidFill>
              <a:latin typeface="Myriad Pro" pitchFamily="34" charset="0"/>
            </a:endParaRPr>
          </a:p>
        </p:txBody>
      </p:sp>
      <p:pic>
        <p:nvPicPr>
          <p:cNvPr id="6" name="Picture 2" descr="C:\Users\PR-direktor\Desktop\logo_1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30307"/>
            <a:ext cx="9144000" cy="105507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326535" y="1124744"/>
            <a:ext cx="4617995" cy="369332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/>
          <a:p>
            <a:pPr indent="-342900" algn="ctr">
              <a:spcBef>
                <a:spcPct val="20000"/>
              </a:spcBef>
            </a:pPr>
            <a:r>
              <a:rPr lang="ru-RU" b="1" dirty="0" smtClean="0">
                <a:solidFill>
                  <a:srgbClr val="002060"/>
                </a:solidFill>
                <a:latin typeface="Myriad Pro Cond" pitchFamily="34" charset="0"/>
              </a:rPr>
              <a:t>Зависимость спроса от ассортимента </a:t>
            </a:r>
            <a:endParaRPr lang="ru-RU" b="1" dirty="0">
              <a:solidFill>
                <a:srgbClr val="002060"/>
              </a:solidFill>
              <a:latin typeface="Myriad Pro Cond" pitchFamily="34" charset="0"/>
            </a:endParaRPr>
          </a:p>
        </p:txBody>
      </p:sp>
      <p:pic>
        <p:nvPicPr>
          <p:cNvPr id="4098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47675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5" t="19244" r="1863" b="6964"/>
          <a:stretch>
            <a:fillRect/>
          </a:stretch>
        </p:blipFill>
        <p:spPr bwMode="auto">
          <a:xfrm>
            <a:off x="3707904" y="3717032"/>
            <a:ext cx="5099171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ÐÐ°ÑÑÐ¸Ð½ÐºÐ¸ Ð¿Ð¾ Ð·Ð°Ð¿ÑÐ¾ÑÑ Ð¸Ð½Ð´ÐµÐºÑ ÐºÑÐ°Ð½Ð¾Ð²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44824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914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318" y="18864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Myriad Pro" pitchFamily="34" charset="0"/>
              </a:rPr>
              <a:t>Первичный рынок</a:t>
            </a:r>
            <a:endParaRPr lang="ru-RU" sz="4000" b="1" dirty="0">
              <a:solidFill>
                <a:srgbClr val="C00000"/>
              </a:solidFill>
              <a:latin typeface="Myriad Pro" pitchFamily="34" charset="0"/>
            </a:endParaRPr>
          </a:p>
        </p:txBody>
      </p:sp>
      <p:pic>
        <p:nvPicPr>
          <p:cNvPr id="6" name="Picture 2" descr="C:\Users\PR-direktor\Desktop\logo_1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30307"/>
            <a:ext cx="9144000" cy="105507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624837" y="1196752"/>
            <a:ext cx="6021392" cy="701731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/>
          <a:p>
            <a:pPr indent="-342900" algn="ctr">
              <a:spcBef>
                <a:spcPct val="20000"/>
              </a:spcBef>
            </a:pPr>
            <a:r>
              <a:rPr lang="ru-RU" b="1" dirty="0" smtClean="0">
                <a:solidFill>
                  <a:srgbClr val="002060"/>
                </a:solidFill>
                <a:latin typeface="Myriad Pro Cond" pitchFamily="34" charset="0"/>
              </a:rPr>
              <a:t>Зависимость предложения от выбранной локации</a:t>
            </a:r>
          </a:p>
          <a:p>
            <a:pPr indent="-342900" algn="ctr">
              <a:spcBef>
                <a:spcPct val="20000"/>
              </a:spcBef>
            </a:pPr>
            <a:r>
              <a:rPr lang="ru-RU" b="1" dirty="0" smtClean="0">
                <a:solidFill>
                  <a:srgbClr val="002060"/>
                </a:solidFill>
                <a:latin typeface="Myriad Pro Cond" pitchFamily="34" charset="0"/>
              </a:rPr>
              <a:t>Зависимость спроса от ассортимента </a:t>
            </a:r>
            <a:endParaRPr lang="ru-RU" b="1" dirty="0">
              <a:solidFill>
                <a:srgbClr val="002060"/>
              </a:solidFill>
              <a:latin typeface="Myriad Pro Cond" pitchFamily="34" charset="0"/>
            </a:endParaRPr>
          </a:p>
        </p:txBody>
      </p:sp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31160"/>
            <a:ext cx="5061478" cy="330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Ð°ÑÑÐ¸Ð½ÐºÐ¸ Ð¿Ð¾ Ð·Ð°Ð¿ÑÐ¾ÑÑ ÑÑÑÐ¾ÑÑÐµÐµÑÑ Ð¶Ð¸Ð»Ñ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21" y="1992938"/>
            <a:ext cx="2062435" cy="154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Ð°ÑÑÐ¸Ð½ÐºÐ¸ Ð¿Ð¾ Ð·Ð°Ð¿ÑÐ¾ÑÑ Ð²ÑÐ¾ÑÐ¸ÑÐ½Ð¾Ðµ Ð¶Ð¸Ð»Ñ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710" y="1898483"/>
            <a:ext cx="2391770" cy="159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91625" y="2250059"/>
            <a:ext cx="2087816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Myriad Pro Cond" pitchFamily="34" charset="0"/>
              </a:rPr>
              <a:t>Другие версии?!</a:t>
            </a:r>
          </a:p>
        </p:txBody>
      </p:sp>
    </p:spTree>
    <p:extLst>
      <p:ext uri="{BB962C8B-B14F-4D97-AF65-F5344CB8AC3E}">
        <p14:creationId xmlns:p14="http://schemas.microsoft.com/office/powerpoint/2010/main" val="780981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Диаграмма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53063"/>
            <a:ext cx="5832648" cy="3704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318" y="188640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Myriad Pro" pitchFamily="34" charset="0"/>
              </a:rPr>
              <a:t>Неудовлетворенность предложением первичного рынка по району</a:t>
            </a:r>
            <a:endParaRPr lang="ru-RU" sz="3200" b="1" dirty="0">
              <a:solidFill>
                <a:srgbClr val="C00000"/>
              </a:solidFill>
              <a:latin typeface="Myriad Pro" pitchFamily="34" charset="0"/>
            </a:endParaRPr>
          </a:p>
        </p:txBody>
      </p:sp>
      <p:pic>
        <p:nvPicPr>
          <p:cNvPr id="6" name="Picture 2" descr="C:\Users\PR-direktor\Desktop\logo_1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30307"/>
            <a:ext cx="9144000" cy="1055077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62621"/>
              </p:ext>
            </p:extLst>
          </p:nvPr>
        </p:nvGraphicFramePr>
        <p:xfrm>
          <a:off x="179512" y="1412776"/>
          <a:ext cx="7200802" cy="20882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6084"/>
                <a:gridCol w="1011534"/>
                <a:gridCol w="1016787"/>
                <a:gridCol w="1016787"/>
                <a:gridCol w="1008532"/>
                <a:gridCol w="1020539"/>
                <a:gridCol w="1020539"/>
              </a:tblGrid>
              <a:tr h="232646">
                <a:tc rowSpan="2"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Число комнат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 полугодие 2016 ш.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 полугодие 2017 г.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37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Доля, 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Сред. </a:t>
                      </a:r>
                      <a:r>
                        <a:rPr lang="en-US" sz="1100">
                          <a:effectLst/>
                        </a:rPr>
                        <a:t>S</a:t>
                      </a:r>
                      <a:r>
                        <a:rPr lang="ru-RU" sz="1100">
                          <a:effectLst/>
                        </a:rPr>
                        <a:t>, кв. м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Сред. бюджет, руб.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Доля, 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Сред. </a:t>
                      </a:r>
                      <a:r>
                        <a:rPr lang="en-US" sz="1100">
                          <a:effectLst/>
                        </a:rPr>
                        <a:t>S</a:t>
                      </a:r>
                      <a:r>
                        <a:rPr lang="ru-RU" sz="1100">
                          <a:effectLst/>
                        </a:rPr>
                        <a:t>, кв. м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Сред. бюджет, руб.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2646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1-комн.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33,9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46,3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3478670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51,25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4221325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2646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2-комн.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43,3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69,13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5156790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FFFF00"/>
                          </a:highlight>
                        </a:rPr>
                        <a:t>10,3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69,08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6219570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2646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3-комн.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20,7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101,44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8212930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33,3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102,49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8716460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3854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Многокомн.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2,1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102,9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7138760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6,4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118,84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10545000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4046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Myriad Pro" pitchFamily="34" charset="0"/>
              </a:rPr>
              <a:t>Варианты решения</a:t>
            </a:r>
            <a:endParaRPr lang="ru-RU" sz="4000" b="1" dirty="0">
              <a:solidFill>
                <a:srgbClr val="C00000"/>
              </a:solidFill>
              <a:latin typeface="Myriad Pro" pitchFamily="34" charset="0"/>
            </a:endParaRPr>
          </a:p>
        </p:txBody>
      </p:sp>
      <p:pic>
        <p:nvPicPr>
          <p:cNvPr id="14" name="Picture 2" descr="C:\Users\PR-direktor\Desktop\logo_1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30307"/>
            <a:ext cx="9144000" cy="1055077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37533" y="1268760"/>
            <a:ext cx="4283032" cy="430887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/>
          <a:p>
            <a:pPr indent="-342900" algn="just">
              <a:spcBef>
                <a:spcPct val="20000"/>
              </a:spcBef>
            </a:pPr>
            <a:r>
              <a:rPr lang="ru-RU" sz="2200" b="1" dirty="0" smtClean="0">
                <a:solidFill>
                  <a:srgbClr val="002060"/>
                </a:solidFill>
                <a:latin typeface="Myriad Pro Cond" pitchFamily="34" charset="0"/>
              </a:rPr>
              <a:t>Выбрать шикарную локацию</a:t>
            </a:r>
            <a:endParaRPr lang="ru-RU" sz="2200" b="1" dirty="0">
              <a:solidFill>
                <a:srgbClr val="002060"/>
              </a:solidFill>
              <a:latin typeface="Myriad Pro Cond" pitchFamily="34" charset="0"/>
            </a:endParaRPr>
          </a:p>
        </p:txBody>
      </p:sp>
      <p:pic>
        <p:nvPicPr>
          <p:cNvPr id="5122" name="Picture 2" descr="ÐÐ°ÑÑÐ¸Ð½ÐºÐ¸ Ð¿Ð¾ Ð·Ð°Ð¿ÑÐ¾ÑÑ ÑÐ°Ð¹ Ð½Ð° Ð·ÐµÐ¼Ð»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721" y="1844824"/>
            <a:ext cx="2559183" cy="185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292080" y="1268760"/>
            <a:ext cx="3146118" cy="430887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/>
          <a:p>
            <a:pPr indent="-342900" algn="just">
              <a:spcBef>
                <a:spcPct val="20000"/>
              </a:spcBef>
            </a:pPr>
            <a:r>
              <a:rPr lang="ru-RU" sz="2200" b="1" dirty="0" smtClean="0">
                <a:solidFill>
                  <a:srgbClr val="002060"/>
                </a:solidFill>
                <a:latin typeface="Myriad Pro Cond" pitchFamily="34" charset="0"/>
              </a:rPr>
              <a:t>Цена имеет значение</a:t>
            </a:r>
            <a:endParaRPr lang="ru-RU" sz="2200" b="1" dirty="0">
              <a:solidFill>
                <a:srgbClr val="002060"/>
              </a:solidFill>
              <a:latin typeface="Myriad Pro Cond" pitchFamily="34" charset="0"/>
            </a:endParaRPr>
          </a:p>
        </p:txBody>
      </p:sp>
      <p:pic>
        <p:nvPicPr>
          <p:cNvPr id="5124" name="Picture 4" descr="ÐÐ°ÑÑÐ¸Ð½ÐºÐ¸ Ð¿Ð¾ Ð·Ð°Ð¿ÑÐ¾ÑÑ ÑÐ°ÑÐ¿ÑÐ¾Ð´Ð°Ð¶Ð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239" y="1844824"/>
            <a:ext cx="2771800" cy="184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127352" y="3861048"/>
            <a:ext cx="2597186" cy="430887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/>
          <a:p>
            <a:pPr indent="-342900" algn="just">
              <a:spcBef>
                <a:spcPct val="20000"/>
              </a:spcBef>
            </a:pPr>
            <a:r>
              <a:rPr lang="ru-RU" sz="2200" b="1" dirty="0" smtClean="0">
                <a:solidFill>
                  <a:srgbClr val="002060"/>
                </a:solidFill>
                <a:latin typeface="Myriad Pro Cond" pitchFamily="34" charset="0"/>
              </a:rPr>
              <a:t>Соответствовать</a:t>
            </a:r>
            <a:endParaRPr lang="ru-RU" sz="2200" b="1" dirty="0">
              <a:solidFill>
                <a:srgbClr val="002060"/>
              </a:solidFill>
              <a:latin typeface="Myriad Pro Cond" pitchFamily="34" charset="0"/>
            </a:endParaRPr>
          </a:p>
        </p:txBody>
      </p:sp>
      <p:pic>
        <p:nvPicPr>
          <p:cNvPr id="512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291935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453083"/>
            <a:ext cx="2628292" cy="175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105622" y="3645024"/>
            <a:ext cx="3038076" cy="837152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/>
          <a:p>
            <a:pPr indent="-342900" algn="ctr">
              <a:spcBef>
                <a:spcPct val="20000"/>
              </a:spcBef>
            </a:pPr>
            <a:r>
              <a:rPr lang="ru-RU" sz="2200" b="1" dirty="0" smtClean="0">
                <a:solidFill>
                  <a:srgbClr val="002060"/>
                </a:solidFill>
                <a:latin typeface="Myriad Pro Cond" pitchFamily="34" charset="0"/>
              </a:rPr>
              <a:t>Формировать спрос</a:t>
            </a:r>
          </a:p>
          <a:p>
            <a:pPr indent="-342900" algn="ctr">
              <a:spcBef>
                <a:spcPct val="20000"/>
              </a:spcBef>
            </a:pPr>
            <a:r>
              <a:rPr lang="ru-RU" sz="2200" b="1" dirty="0">
                <a:solidFill>
                  <a:srgbClr val="002060"/>
                </a:solidFill>
                <a:latin typeface="Myriad Pro Cond" pitchFamily="34" charset="0"/>
              </a:rPr>
              <a:t>з</a:t>
            </a:r>
            <a:r>
              <a:rPr lang="ru-RU" sz="2200" b="1" dirty="0" smtClean="0">
                <a:solidFill>
                  <a:srgbClr val="002060"/>
                </a:solidFill>
                <a:latin typeface="Myriad Pro Cond" pitchFamily="34" charset="0"/>
              </a:rPr>
              <a:t>а счет качества</a:t>
            </a:r>
            <a:endParaRPr lang="ru-RU" sz="2200" b="1" dirty="0">
              <a:solidFill>
                <a:srgbClr val="002060"/>
              </a:solidFill>
              <a:latin typeface="Myriad Pro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871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Myriad Pro" pitchFamily="34" charset="0"/>
              </a:rPr>
              <a:t>Примеры</a:t>
            </a:r>
            <a:endParaRPr lang="ru-RU" sz="4000" b="1" dirty="0">
              <a:solidFill>
                <a:srgbClr val="C00000"/>
              </a:solidFill>
              <a:latin typeface="Myriad Pro" pitchFamily="34" charset="0"/>
            </a:endParaRPr>
          </a:p>
        </p:txBody>
      </p:sp>
      <p:pic>
        <p:nvPicPr>
          <p:cNvPr id="14" name="Picture 2" descr="C:\Users\PR-direktor\Desktop\logo_1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30307"/>
            <a:ext cx="9144000" cy="105507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03926" y="1268759"/>
            <a:ext cx="3143938" cy="430887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/>
          <a:p>
            <a:pPr indent="-342900" algn="just">
              <a:spcBef>
                <a:spcPct val="20000"/>
              </a:spcBef>
            </a:pPr>
            <a:r>
              <a:rPr lang="ru-RU" sz="2200" b="1" dirty="0" smtClean="0">
                <a:solidFill>
                  <a:srgbClr val="002060"/>
                </a:solidFill>
                <a:latin typeface="Myriad Pro Cond" pitchFamily="34" charset="0"/>
              </a:rPr>
              <a:t>2016 г. – 28% продаж</a:t>
            </a:r>
            <a:endParaRPr lang="ru-RU" sz="2200" b="1" dirty="0">
              <a:solidFill>
                <a:srgbClr val="002060"/>
              </a:solidFill>
              <a:latin typeface="Myriad Pro Cond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0465" y="1844824"/>
            <a:ext cx="3065391" cy="430887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/>
          <a:p>
            <a:pPr indent="-342900" algn="just">
              <a:spcBef>
                <a:spcPct val="20000"/>
              </a:spcBef>
            </a:pPr>
            <a:r>
              <a:rPr lang="ru-RU" sz="2200" b="1" dirty="0" smtClean="0">
                <a:solidFill>
                  <a:srgbClr val="002060"/>
                </a:solidFill>
                <a:latin typeface="Myriad Pro Cond" pitchFamily="34" charset="0"/>
              </a:rPr>
              <a:t>2017 г. – 15% продаж</a:t>
            </a:r>
            <a:endParaRPr lang="ru-RU" sz="2200" b="1" dirty="0">
              <a:solidFill>
                <a:srgbClr val="002060"/>
              </a:solidFill>
              <a:latin typeface="Myriad Pro Cond" pitchFamily="34" charset="0"/>
            </a:endParaRPr>
          </a:p>
        </p:txBody>
      </p:sp>
      <p:pic>
        <p:nvPicPr>
          <p:cNvPr id="19" name="Picture 2" descr="Картинки по запросу бюджет покуп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18399"/>
            <a:ext cx="2273788" cy="211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65084" y="2492896"/>
            <a:ext cx="3065391" cy="837152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/>
          <a:p>
            <a:pPr indent="-342900" algn="just">
              <a:spcBef>
                <a:spcPct val="20000"/>
              </a:spcBef>
            </a:pPr>
            <a:r>
              <a:rPr lang="ru-RU" sz="2200" b="1" dirty="0" smtClean="0">
                <a:solidFill>
                  <a:srgbClr val="002060"/>
                </a:solidFill>
                <a:latin typeface="Myriad Pro Cond" pitchFamily="34" charset="0"/>
              </a:rPr>
              <a:t>2018 г. – 31% продаж</a:t>
            </a:r>
          </a:p>
          <a:p>
            <a:pPr indent="-342900" algn="just">
              <a:spcBef>
                <a:spcPct val="20000"/>
              </a:spcBef>
            </a:pPr>
            <a:r>
              <a:rPr lang="ru-RU" sz="2200" b="1" dirty="0">
                <a:solidFill>
                  <a:srgbClr val="002060"/>
                </a:solidFill>
                <a:latin typeface="Myriad Pro Cond" pitchFamily="34" charset="0"/>
              </a:rPr>
              <a:t>	</a:t>
            </a:r>
            <a:r>
              <a:rPr lang="ru-RU" sz="2200" b="1" dirty="0" smtClean="0">
                <a:solidFill>
                  <a:srgbClr val="002060"/>
                </a:solidFill>
                <a:latin typeface="Myriad Pro Cond" pitchFamily="34" charset="0"/>
              </a:rPr>
              <a:t>19% продаж</a:t>
            </a:r>
            <a:endParaRPr lang="ru-RU" sz="2200" b="1" dirty="0">
              <a:solidFill>
                <a:srgbClr val="002060"/>
              </a:solidFill>
              <a:latin typeface="Myriad Pro Cond" pitchFamily="34" charset="0"/>
            </a:endParaRPr>
          </a:p>
        </p:txBody>
      </p:sp>
      <p:pic>
        <p:nvPicPr>
          <p:cNvPr id="23" name="Рисунок 22"/>
          <p:cNvPicPr/>
          <p:nvPr/>
        </p:nvPicPr>
        <p:blipFill rotWithShape="1">
          <a:blip r:embed="rId4"/>
          <a:srcRect l="854" t="25385" r="69872" b="26739"/>
          <a:stretch/>
        </p:blipFill>
        <p:spPr bwMode="auto">
          <a:xfrm>
            <a:off x="1619672" y="3347743"/>
            <a:ext cx="2753667" cy="2805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Рисунок 23" descr="D:\2018 рабочая\по клиентам\малоэтажка\фото\экогород\IMG_154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89040"/>
            <a:ext cx="3352800" cy="2238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21045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256</Words>
  <Application>Microsoft Office PowerPoint</Application>
  <PresentationFormat>Экран (4:3)</PresentationFormat>
  <Paragraphs>100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Влияние структуры городской среды на спрос и предложения на рынке жилья</vt:lpstr>
      <vt:lpstr>Локация: влияние на выбор</vt:lpstr>
      <vt:lpstr>Взаимное влияние</vt:lpstr>
      <vt:lpstr>Вторичный рынок жилья</vt:lpstr>
      <vt:lpstr>Первичный рынок</vt:lpstr>
      <vt:lpstr>Первичный рынок</vt:lpstr>
      <vt:lpstr>Неудовлетворенность предложением первичного рынка по району</vt:lpstr>
      <vt:lpstr>Варианты решения</vt:lpstr>
      <vt:lpstr>Примеры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Давайте знакомиться</dc:title>
  <dc:creator>Nasty</dc:creator>
  <cp:lastModifiedBy>RePack by Diakov</cp:lastModifiedBy>
  <cp:revision>87</cp:revision>
  <dcterms:created xsi:type="dcterms:W3CDTF">2015-08-07T03:19:49Z</dcterms:created>
  <dcterms:modified xsi:type="dcterms:W3CDTF">2018-10-11T04:55:25Z</dcterms:modified>
</cp:coreProperties>
</file>