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6" r:id="rId16"/>
    <p:sldId id="272" r:id="rId17"/>
    <p:sldId id="273" r:id="rId18"/>
    <p:sldId id="275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8000"/>
    <a:srgbClr val="990033"/>
    <a:srgbClr val="FF9933"/>
    <a:srgbClr val="003300"/>
    <a:srgbClr val="CC3300"/>
    <a:srgbClr val="CC0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Gollai\&#1082;&#1088;&#1091;&#1075;&#1083;&#1099;&#1081;%20&#1089;&#1090;&#1086;&#1083;\&#1050;&#1085;&#1080;&#1075;&#1072;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Pt>
            <c:idx val="0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1"/>
            <c:bubble3D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2"/>
            <c:bubble3D val="0"/>
            <c:spPr>
              <a:solidFill>
                <a:srgbClr val="7030A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3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4"/>
            <c:bubble3D val="0"/>
            <c:spPr>
              <a:solidFill>
                <a:schemeClr val="accent1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Лист1!$A$17:$A$21</c:f>
              <c:strCache>
                <c:ptCount val="5"/>
                <c:pt idx="0">
                  <c:v>Застройщики</c:v>
                </c:pt>
                <c:pt idx="1">
                  <c:v>Оценщики</c:v>
                </c:pt>
                <c:pt idx="2">
                  <c:v>Банки</c:v>
                </c:pt>
                <c:pt idx="3">
                  <c:v>Проектировщики</c:v>
                </c:pt>
                <c:pt idx="4">
                  <c:v>Риэлторы</c:v>
                </c:pt>
              </c:strCache>
            </c:strRef>
          </c:cat>
          <c:val>
            <c:numRef>
              <c:f>Лист1!$B$17:$B$21</c:f>
              <c:numCache>
                <c:formatCode>General</c:formatCode>
                <c:ptCount val="5"/>
                <c:pt idx="0">
                  <c:v>9</c:v>
                </c:pt>
                <c:pt idx="1">
                  <c:v>5</c:v>
                </c:pt>
                <c:pt idx="2">
                  <c:v>3</c:v>
                </c:pt>
                <c:pt idx="3">
                  <c:v>3</c:v>
                </c:pt>
                <c:pt idx="4">
                  <c:v>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1ACF9C-1BF6-4298-B8D9-A6A57E09E32D}" type="datetimeFigureOut">
              <a:rPr lang="ru-RU" smtClean="0"/>
              <a:pPr/>
              <a:t>02.09.2014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3CE77-DD5A-447A-9337-DFC60A77F0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763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3CE77-DD5A-447A-9337-DFC60A77F06A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59A31-0DD2-4CCC-B95F-2C5589862852}" type="datetimeFigureOut">
              <a:rPr lang="ru-RU" smtClean="0"/>
              <a:pPr/>
              <a:t>02.09.2014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ED94D-55B3-4CF7-8B8E-C3CA17551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59A31-0DD2-4CCC-B95F-2C5589862852}" type="datetimeFigureOut">
              <a:rPr lang="ru-RU" smtClean="0"/>
              <a:pPr/>
              <a:t>02.09.2014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ED94D-55B3-4CF7-8B8E-C3CA17551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59A31-0DD2-4CCC-B95F-2C5589862852}" type="datetimeFigureOut">
              <a:rPr lang="ru-RU" smtClean="0"/>
              <a:pPr/>
              <a:t>02.09.2014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ED94D-55B3-4CF7-8B8E-C3CA17551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59A31-0DD2-4CCC-B95F-2C5589862852}" type="datetimeFigureOut">
              <a:rPr lang="ru-RU" smtClean="0"/>
              <a:pPr/>
              <a:t>02.09.2014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ED94D-55B3-4CF7-8B8E-C3CA17551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59A31-0DD2-4CCC-B95F-2C5589862852}" type="datetimeFigureOut">
              <a:rPr lang="ru-RU" smtClean="0"/>
              <a:pPr/>
              <a:t>02.09.2014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ED94D-55B3-4CF7-8B8E-C3CA17551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59A31-0DD2-4CCC-B95F-2C5589862852}" type="datetimeFigureOut">
              <a:rPr lang="ru-RU" smtClean="0"/>
              <a:pPr/>
              <a:t>02.09.2014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ED94D-55B3-4CF7-8B8E-C3CA17551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59A31-0DD2-4CCC-B95F-2C5589862852}" type="datetimeFigureOut">
              <a:rPr lang="ru-RU" smtClean="0"/>
              <a:pPr/>
              <a:t>02.09.2014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ED94D-55B3-4CF7-8B8E-C3CA17551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59A31-0DD2-4CCC-B95F-2C5589862852}" type="datetimeFigureOut">
              <a:rPr lang="ru-RU" smtClean="0"/>
              <a:pPr/>
              <a:t>02.09.2014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ED94D-55B3-4CF7-8B8E-C3CA17551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59A31-0DD2-4CCC-B95F-2C5589862852}" type="datetimeFigureOut">
              <a:rPr lang="ru-RU" smtClean="0"/>
              <a:pPr/>
              <a:t>02.09.2014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ED94D-55B3-4CF7-8B8E-C3CA17551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59A31-0DD2-4CCC-B95F-2C5589862852}" type="datetimeFigureOut">
              <a:rPr lang="ru-RU" smtClean="0"/>
              <a:pPr/>
              <a:t>02.09.2014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ED94D-55B3-4CF7-8B8E-C3CA17551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59A31-0DD2-4CCC-B95F-2C5589862852}" type="datetimeFigureOut">
              <a:rPr lang="ru-RU" smtClean="0"/>
              <a:pPr/>
              <a:t>02.09.2014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ED94D-55B3-4CF7-8B8E-C3CA17551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59A31-0DD2-4CCC-B95F-2C5589862852}" type="datetimeFigureOut">
              <a:rPr lang="ru-RU" smtClean="0"/>
              <a:pPr/>
              <a:t>02.09.2014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ED94D-55B3-4CF7-8B8E-C3CA17551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D:\Gollai\внутренняя\бланки и макеты\колонтитул с контактам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92412"/>
            <a:ext cx="9144000" cy="965588"/>
          </a:xfrm>
          <a:prstGeom prst="rect">
            <a:avLst/>
          </a:prstGeom>
          <a:noFill/>
        </p:spPr>
      </p:pic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827584" y="62068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Презентация проекта регионального классификатора</a:t>
            </a:r>
            <a:r>
              <a:rPr lang="ru-RU" sz="2800" dirty="0">
                <a:solidFill>
                  <a:srgbClr val="C00000"/>
                </a:solidFill>
              </a:rPr>
              <a:t/>
            </a:r>
            <a:br>
              <a:rPr lang="ru-RU" sz="2800" dirty="0">
                <a:solidFill>
                  <a:srgbClr val="C00000"/>
                </a:solidFill>
              </a:rPr>
            </a:br>
            <a:r>
              <a:rPr lang="ru-RU" sz="2800" b="1" dirty="0">
                <a:solidFill>
                  <a:srgbClr val="C00000"/>
                </a:solidFill>
              </a:rPr>
              <a:t>многоквартирных жилых новостроек (РК МЖН</a:t>
            </a:r>
            <a:r>
              <a:rPr lang="ru-RU" sz="2800" b="1" dirty="0" smtClean="0">
                <a:solidFill>
                  <a:srgbClr val="C00000"/>
                </a:solidFill>
              </a:rPr>
              <a:t>)»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9592" y="2348880"/>
            <a:ext cx="546341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Разработчик: </a:t>
            </a:r>
            <a:r>
              <a:rPr lang="ru-RU" dirty="0" err="1" smtClean="0"/>
              <a:t>Голлай</a:t>
            </a:r>
            <a:r>
              <a:rPr lang="ru-RU" dirty="0" smtClean="0"/>
              <a:t> А.Д.</a:t>
            </a:r>
          </a:p>
          <a:p>
            <a:r>
              <a:rPr lang="ru-RU" dirty="0" smtClean="0"/>
              <a:t>Руководитель проекта: </a:t>
            </a:r>
            <a:r>
              <a:rPr lang="ru-RU" dirty="0" err="1" smtClean="0"/>
              <a:t>Ладыга</a:t>
            </a:r>
            <a:r>
              <a:rPr lang="ru-RU" dirty="0" smtClean="0"/>
              <a:t> А.Н.</a:t>
            </a:r>
          </a:p>
          <a:p>
            <a:endParaRPr lang="ru-RU" dirty="0"/>
          </a:p>
          <a:p>
            <a:r>
              <a:rPr lang="ru-RU" dirty="0" smtClean="0"/>
              <a:t>Проект классификатора разработан</a:t>
            </a:r>
          </a:p>
          <a:p>
            <a:r>
              <a:rPr lang="ru-RU" dirty="0" smtClean="0"/>
              <a:t>на основе Единого классификатора</a:t>
            </a:r>
          </a:p>
          <a:p>
            <a:r>
              <a:rPr lang="ru-RU" dirty="0" smtClean="0"/>
              <a:t>многоквартирных жилых новостроек</a:t>
            </a:r>
          </a:p>
          <a:p>
            <a:r>
              <a:rPr lang="ru-RU" dirty="0" smtClean="0"/>
              <a:t>(разработчики: </a:t>
            </a:r>
            <a:r>
              <a:rPr lang="ru-RU" dirty="0" err="1" smtClean="0"/>
              <a:t>Стерник</a:t>
            </a:r>
            <a:r>
              <a:rPr lang="ru-RU" dirty="0" smtClean="0"/>
              <a:t> Г.М., </a:t>
            </a:r>
            <a:r>
              <a:rPr lang="ru-RU" dirty="0" err="1" smtClean="0"/>
              <a:t>Стерник</a:t>
            </a:r>
            <a:r>
              <a:rPr lang="ru-RU" dirty="0" smtClean="0"/>
              <a:t> С.Г.,</a:t>
            </a:r>
          </a:p>
          <a:p>
            <a:r>
              <a:rPr lang="ru-RU" dirty="0" smtClean="0"/>
              <a:t>при участии Епишиной Э.Д.) </a:t>
            </a:r>
          </a:p>
          <a:p>
            <a:r>
              <a:rPr lang="ru-RU" dirty="0" smtClean="0"/>
              <a:t>и экспертного опроса профессиональных участников</a:t>
            </a:r>
          </a:p>
          <a:p>
            <a:r>
              <a:rPr lang="ru-RU" dirty="0" smtClean="0"/>
              <a:t>рынка жилой недвижимости г. Ярославля</a:t>
            </a:r>
            <a:endParaRPr lang="ru-RU" dirty="0"/>
          </a:p>
        </p:txBody>
      </p:sp>
      <p:pic>
        <p:nvPicPr>
          <p:cNvPr id="1033" name="Picture 9" descr="http://ocenchiki.ru/upload/iblock/25e/ocenka2-150x1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060848"/>
            <a:ext cx="2436862" cy="24368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990033"/>
                </a:solidFill>
              </a:rPr>
              <a:t>Комфорт-класс</a:t>
            </a:r>
            <a:endParaRPr lang="ru-RU" b="1" dirty="0">
              <a:solidFill>
                <a:srgbClr val="990033"/>
              </a:solidFill>
            </a:endParaRPr>
          </a:p>
        </p:txBody>
      </p:sp>
      <p:pic>
        <p:nvPicPr>
          <p:cNvPr id="4" name="Picture 4" descr="D:\Gollai\внутренняя\бланки и макеты\колонтитул с контактам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92412"/>
            <a:ext cx="9144000" cy="965588"/>
          </a:xfrm>
          <a:prstGeom prst="rect">
            <a:avLst/>
          </a:prstGeom>
          <a:noFill/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899592" y="1617766"/>
            <a:ext cx="7452320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Отсекающими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признаками для класса комфорт являются: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высота потолков в квартирах (не менее 2,6 м)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минимально-допустимые площади квартир: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для 1-комнатных квартир – от 34 кв. 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для 2-хкомнатных квартир – от 50 кв. 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для 3-хкомнатных квартир – от 65 кв. 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для 4-хкомнатных квартир – от 80 кв. 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Возможно наличие квартир с 5 и более комнатами.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Минимальная площадь кухни – от 8 кв. м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1026" name="Picture 2" descr="http://baraholka23.ru/upim/6388.jpg"/>
          <p:cNvPicPr>
            <a:picLocks noChangeAspect="1" noChangeArrowheads="1"/>
          </p:cNvPicPr>
          <p:nvPr/>
        </p:nvPicPr>
        <p:blipFill>
          <a:blip r:embed="rId3" cstate="print"/>
          <a:srcRect t="8013" b="8513"/>
          <a:stretch>
            <a:fillRect/>
          </a:stretch>
        </p:blipFill>
        <p:spPr bwMode="auto">
          <a:xfrm>
            <a:off x="5796136" y="2204864"/>
            <a:ext cx="3176788" cy="19888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D:\Gollai\внутренняя\бланки и макеты\колонтитул с контактам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92412"/>
            <a:ext cx="9144000" cy="9655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990033"/>
                </a:solidFill>
              </a:rPr>
              <a:t>Улучшенные классы потребительского качества</a:t>
            </a:r>
            <a:endParaRPr lang="ru-RU" b="1" dirty="0">
              <a:solidFill>
                <a:srgbClr val="990033"/>
              </a:solidFill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539552" y="1781018"/>
            <a:ext cx="7920880" cy="3801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отсекающими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признаками являются: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индивидуальный архитектурный облик здания (индивидуальный проект),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материалы строительства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высота потолков,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наличие не менее 2-х санузлов в квартирах с 3мя и более комнатами,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свободная планировка квартир, возможность перепланировки, гибкое объемно-пространственное решение,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наличие паркинга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огороженная территория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охрана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видеонаблюдение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возможность подключения к телекоммуникационным сетям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3" name="Picture 3" descr="http://alexandria-house.spb.ru/download/file.php?id=324&amp;sid=1f5ff338973437fbb203a6bb011662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3501008"/>
            <a:ext cx="2260570" cy="1313265"/>
          </a:xfrm>
          <a:prstGeom prst="rect">
            <a:avLst/>
          </a:prstGeom>
          <a:noFill/>
        </p:spPr>
      </p:pic>
      <p:pic>
        <p:nvPicPr>
          <p:cNvPr id="25605" name="Picture 5" descr="http://files.mediapronet.ru/pic/base_novos/077_sochi/5128/25997-fu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501008"/>
            <a:ext cx="1918121" cy="14079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990033"/>
                </a:solidFill>
              </a:rPr>
              <a:t>Бизнес-класс</a:t>
            </a:r>
            <a:endParaRPr lang="ru-RU" b="1" dirty="0">
              <a:solidFill>
                <a:srgbClr val="990033"/>
              </a:solidFill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467544" y="1268760"/>
            <a:ext cx="8460432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отсекающими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признаками являются: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минимально-допустимые площади квартир: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1-комнатных квартир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от 45 кв. м.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2-хкомнатных квартир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от 60 кв. м.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3-хкомнатных квартир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от 80 кв. м.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4-хкомнатных квартир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от 100 кв. м.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5-комнатных квартир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от 120 кв. м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Площадь кухни не менее 12 кв. м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ts val="300"/>
              </a:spcBef>
              <a:spcAft>
                <a:spcPct val="0"/>
              </a:spcAft>
              <a:buFontTx/>
              <a:buChar char="•"/>
            </a:pPr>
            <a:r>
              <a:rPr lang="ru-RU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обеспеченность </a:t>
            </a:r>
            <a:r>
              <a:rPr lang="ru-RU" sz="22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машиноместами</a:t>
            </a:r>
            <a:r>
              <a:rPr lang="ru-RU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не менее 50% от числа квартир</a:t>
            </a:r>
            <a:endParaRPr lang="ru-RU" sz="22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" name="Picture 4" descr="D:\Gollai\внутренняя\бланки и макеты\колонтитул с контактам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92412"/>
            <a:ext cx="9144000" cy="965588"/>
          </a:xfrm>
          <a:prstGeom prst="rect">
            <a:avLst/>
          </a:prstGeom>
          <a:noFill/>
        </p:spPr>
      </p:pic>
      <p:pic>
        <p:nvPicPr>
          <p:cNvPr id="26627" name="Picture 3" descr="http://www.test.vseont72.ru/upload/album/SggIwJ4uAP-big-uplo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988840"/>
            <a:ext cx="2276939" cy="1707704"/>
          </a:xfrm>
          <a:prstGeom prst="rect">
            <a:avLst/>
          </a:prstGeom>
          <a:noFill/>
        </p:spPr>
      </p:pic>
      <p:pic>
        <p:nvPicPr>
          <p:cNvPr id="26629" name="Picture 5" descr="http://www.irrsochi.ru/upload/big/2_8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3789040"/>
            <a:ext cx="2435902" cy="16342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990033"/>
                </a:solidFill>
              </a:rPr>
              <a:t>Элит-класс</a:t>
            </a:r>
            <a:endParaRPr lang="ru-RU" b="1" dirty="0">
              <a:solidFill>
                <a:srgbClr val="990033"/>
              </a:solidFill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539552" y="1268760"/>
            <a:ext cx="828092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отнесения жилья к элитному кроме вышеуказанных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отсекающими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признаками являются: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минимально-допустимые площади квартир: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1-комнатных квартир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от 55 кв. 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2-хкомнатных квартир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от 80 кв. 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3-хкомнатных квартир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от 100 кв. 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4-хкомнатных квартир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от 120 кв. 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5-комнатных квартир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от 150 кв. м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Площадь кухни не менее 15 кв. м или 20 кв. м при наличии кухни-столовой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обеспеченность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машиноместами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не менее 100% от числа квартир в доме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Качество входных групп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D:\Gollai\внутренняя\бланки и макеты\колонтитул с контактам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92412"/>
            <a:ext cx="9144000" cy="965588"/>
          </a:xfrm>
          <a:prstGeom prst="rect">
            <a:avLst/>
          </a:prstGeom>
          <a:noFill/>
        </p:spPr>
      </p:pic>
      <p:pic>
        <p:nvPicPr>
          <p:cNvPr id="27651" name="Picture 3" descr="http://www.israelsale.ru/eilat/elite-villa_6/elite-villa_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988840"/>
            <a:ext cx="3200400" cy="205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C00000"/>
                </a:solidFill>
              </a:rPr>
              <a:t>Элит-класс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268760"/>
            <a:ext cx="84249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отнесения жилья к элитному кроме вышеуказанных</a:t>
            </a: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отсекающими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признаками являются также: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Инженерное обеспечение: систем пожаротушения, дополнительной водо- и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воздухоподготовки</a:t>
            </a:r>
            <a:endPara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Консьерж или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ресешн</a:t>
            </a:r>
            <a:endPara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Ландшафтный дизайн придомовой территории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D:\Gollai\внутренняя\бланки и макеты\колонтитул с контактам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92412"/>
            <a:ext cx="9144000" cy="965588"/>
          </a:xfrm>
          <a:prstGeom prst="rect">
            <a:avLst/>
          </a:prstGeom>
          <a:noFill/>
        </p:spPr>
      </p:pic>
      <p:pic>
        <p:nvPicPr>
          <p:cNvPr id="28676" name="Picture 4" descr="http://img0.liveinternet.ru/images/attach/c/5/86/549/86549404_2247000_image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356992"/>
            <a:ext cx="3436744" cy="1944216"/>
          </a:xfrm>
          <a:prstGeom prst="rect">
            <a:avLst/>
          </a:prstGeom>
          <a:noFill/>
        </p:spPr>
      </p:pic>
      <p:pic>
        <p:nvPicPr>
          <p:cNvPr id="28674" name="Picture 2" descr="http://img.stolbik.net/a/5413751/wmua/1-elitnyij_zhiloj_kompleks_v_starom_gorode_vilnyusa.JPG"/>
          <p:cNvPicPr>
            <a:picLocks noChangeAspect="1" noChangeArrowheads="1"/>
          </p:cNvPicPr>
          <p:nvPr/>
        </p:nvPicPr>
        <p:blipFill>
          <a:blip r:embed="rId4" cstate="print"/>
          <a:srcRect b="13802"/>
          <a:stretch>
            <a:fillRect/>
          </a:stretch>
        </p:blipFill>
        <p:spPr bwMode="auto">
          <a:xfrm>
            <a:off x="1907704" y="4149080"/>
            <a:ext cx="3624807" cy="20797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Gollai\внутренняя\бланки и макеты\колонтитул с контактам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92412"/>
            <a:ext cx="9144000" cy="965588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827584" y="620688"/>
            <a:ext cx="7772400" cy="1470025"/>
          </a:xfrm>
          <a:prstGeom prst="rect">
            <a:avLst/>
          </a:prstGeom>
        </p:spPr>
        <p:txBody>
          <a:bodyPr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Сегментация первичного рынка жилой недвижимости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г. Ярославля (включая пригородные жилые комплексы)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 потребительским классам качества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solidFill>
                  <a:srgbClr val="990033"/>
                </a:solidFill>
                <a:latin typeface="+mj-lt"/>
                <a:ea typeface="+mj-ea"/>
                <a:cs typeface="+mj-cs"/>
              </a:rPr>
              <a:t>в соответствии с РК МЖН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88840"/>
            <a:ext cx="6793600" cy="408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450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 descr="http://www.tourprom.ru/site_media/images/news/21073/turisticheskaya-statisti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628800"/>
            <a:ext cx="3352889" cy="1886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Региональный </a:t>
            </a:r>
            <a:r>
              <a:rPr lang="ru-RU" sz="2800" b="1" dirty="0" smtClean="0">
                <a:solidFill>
                  <a:srgbClr val="C00000"/>
                </a:solidFill>
              </a:rPr>
              <a:t>классификатор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4" name="Picture 4" descr="D:\Gollai\внутренняя\бланки и макеты\колонтитул с контактам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92412"/>
            <a:ext cx="9144000" cy="96558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67544" y="1556792"/>
            <a:ext cx="49685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Застройщики и инвесторы смогут планировать строительство с учетом целевой группы потребителей, будучи уверенными в том, что их предложение будет отвечать запросам потенциальных покупателей, как по качеству, так и по цене, а, следовательно, делает вложение средств в строительство жилья более ликвидным и надежным.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99592" y="4149080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Специалисты фирм, занимающихся проектированием жилья, будут обладать подробным и аргументированным перечнем характеристик, которым должен соответствовать проект, чтобы отвечать потребительским предпочтениям в выбранном заказчиком целевом сегменте.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Региональный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классификатор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916832"/>
            <a:ext cx="82089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Риэлторы, занимающиеся продажей квартир в жилом комплексе, смогут четко позиционировать предложение в соответствии с его потребительским классом качества, понимая, для какого сегмента потребителей строится жилой дом.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Оценочные компании и их специалисты смогут оперировать понятиями классов в своей работе при оценке строящегося и введенного в эксплуатацию нового жилья.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Банки, выдавая кредит на строительство жилого комплекса, могут быть уверены в целесообразности кредитования конкретного проекта, его ликвидности в современных рыночных условиях</a:t>
            </a:r>
            <a:endParaRPr lang="ru-RU" dirty="0"/>
          </a:p>
        </p:txBody>
      </p:sp>
      <p:pic>
        <p:nvPicPr>
          <p:cNvPr id="4" name="Picture 4" descr="D:\Gollai\внутренняя\бланки и макеты\колонтитул с контактам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92412"/>
            <a:ext cx="9144000" cy="965588"/>
          </a:xfrm>
          <a:prstGeom prst="rect">
            <a:avLst/>
          </a:prstGeom>
          <a:noFill/>
        </p:spPr>
      </p:pic>
      <p:pic>
        <p:nvPicPr>
          <p:cNvPr id="32769" name="Picture 1" descr="C:\Users\Anastaciya\Desktop\презентация\9bf163606f7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476672"/>
            <a:ext cx="1267571" cy="1498353"/>
          </a:xfrm>
          <a:prstGeom prst="rect">
            <a:avLst/>
          </a:prstGeom>
          <a:noFill/>
        </p:spPr>
      </p:pic>
      <p:pic>
        <p:nvPicPr>
          <p:cNvPr id="32770" name="Picture 2" descr="C:\Users\Anastaciya\Desktop\презентация\000000006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620688"/>
            <a:ext cx="1895872" cy="11849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Ориентация на потребителя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3794" name="Picture 2" descr="C:\Users\Anastaciya\Desktop\презентация\i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2996952"/>
            <a:ext cx="2699742" cy="1985105"/>
          </a:xfrm>
          <a:prstGeom prst="rect">
            <a:avLst/>
          </a:prstGeom>
          <a:noFill/>
        </p:spPr>
      </p:pic>
      <p:pic>
        <p:nvPicPr>
          <p:cNvPr id="5" name="Picture 4" descr="D:\Gollai\внутренняя\бланки и макеты\колонтитул с контактам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92412"/>
            <a:ext cx="9144000" cy="965588"/>
          </a:xfrm>
          <a:prstGeom prst="rect">
            <a:avLst/>
          </a:prstGeom>
          <a:noFill/>
        </p:spPr>
      </p:pic>
      <p:pic>
        <p:nvPicPr>
          <p:cNvPr id="33799" name="Picture 7" descr="http://domovenok.kz/wp-content/uploads/2011/12/CB0271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1556792"/>
            <a:ext cx="3217927" cy="4824536"/>
          </a:xfrm>
          <a:prstGeom prst="rect">
            <a:avLst/>
          </a:prstGeom>
          <a:noFill/>
        </p:spPr>
      </p:pic>
      <p:pic>
        <p:nvPicPr>
          <p:cNvPr id="33801" name="Picture 9" descr="http://img.rosrealt.ru/pics/flat/2013/Jul/600_130712_1373619923_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140968"/>
            <a:ext cx="2016224" cy="2016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72361" y="4437112"/>
            <a:ext cx="2915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Анастасия </a:t>
            </a:r>
            <a:r>
              <a:rPr lang="ru-RU" dirty="0" err="1" smtClean="0"/>
              <a:t>Голлай</a:t>
            </a:r>
            <a:r>
              <a:rPr lang="ru-RU" dirty="0" smtClean="0"/>
              <a:t>, аналитик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654964" y="5398577"/>
            <a:ext cx="5309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Адрес: г. Ярославль, Республиканская ул., д. корп. </a:t>
            </a:r>
            <a:r>
              <a:rPr lang="ru-RU" dirty="0"/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71800" y="5795972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E-mail: analitic@yarmetro.ru</a:t>
            </a:r>
            <a:endParaRPr lang="ru-RU" dirty="0"/>
          </a:p>
        </p:txBody>
      </p:sp>
      <p:pic>
        <p:nvPicPr>
          <p:cNvPr id="9" name="Рисунок 8" descr="метро-оценка логотип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4797152"/>
            <a:ext cx="2087836" cy="138095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187624" y="1844824"/>
            <a:ext cx="6907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bevelB w="38100" h="3810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67364" y="4941168"/>
            <a:ext cx="3136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Тел.: (4852) 33-88-28, 33-03-86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Anastaciya\Desktop\презентация\000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3888432" cy="316316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43808" y="4509120"/>
            <a:ext cx="136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Высокая стоимость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5656" y="4581128"/>
            <a:ext cx="136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Центр города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4437112"/>
            <a:ext cx="136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Большие площади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7" name="Picture 4" descr="D:\Gollai\внутренняя\бланки и макеты\колонтитул с контактам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92412"/>
            <a:ext cx="9144000" cy="96558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188847" y="270834"/>
            <a:ext cx="47663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Элитное жильё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4340" name="Picture 4" descr="C:\Users\Anastaciya\Desktop\презентация\600_130322_1363980362_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3645024"/>
            <a:ext cx="2939480" cy="2200936"/>
          </a:xfrm>
          <a:prstGeom prst="rect">
            <a:avLst/>
          </a:prstGeom>
          <a:noFill/>
        </p:spPr>
      </p:pic>
      <p:pic>
        <p:nvPicPr>
          <p:cNvPr id="14342" name="Picture 6" descr="C:\Users\Anastaciya\Desktop\презентация\250_1_1422732_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1124744"/>
            <a:ext cx="2883446" cy="2162585"/>
          </a:xfrm>
          <a:prstGeom prst="rect">
            <a:avLst/>
          </a:prstGeom>
          <a:noFill/>
        </p:spPr>
      </p:pic>
      <p:pic>
        <p:nvPicPr>
          <p:cNvPr id="14343" name="Picture 7" descr="C:\Users\Anastaciya\Desktop\презентация\250_1_1600608_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1844824"/>
            <a:ext cx="2379390" cy="1784543"/>
          </a:xfrm>
          <a:prstGeom prst="rect">
            <a:avLst/>
          </a:prstGeom>
          <a:noFill/>
        </p:spPr>
      </p:pic>
      <p:pic>
        <p:nvPicPr>
          <p:cNvPr id="14344" name="Picture 8" descr="C:\Users\Anastaciya\Desktop\презентация\250_1_1620332_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5976" y="3068960"/>
            <a:ext cx="1731318" cy="2838450"/>
          </a:xfrm>
          <a:prstGeom prst="rect">
            <a:avLst/>
          </a:prstGeom>
          <a:noFill/>
        </p:spPr>
      </p:pic>
      <p:sp>
        <p:nvSpPr>
          <p:cNvPr id="15" name="Двойная стрелка вверх/вниз 14"/>
          <p:cNvSpPr/>
          <p:nvPr/>
        </p:nvSpPr>
        <p:spPr>
          <a:xfrm>
            <a:off x="611560" y="3717032"/>
            <a:ext cx="340616" cy="784104"/>
          </a:xfrm>
          <a:prstGeom prst="up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Двойная стрелка вверх/вниз 15"/>
          <p:cNvSpPr/>
          <p:nvPr/>
        </p:nvSpPr>
        <p:spPr>
          <a:xfrm>
            <a:off x="1979712" y="3861048"/>
            <a:ext cx="340616" cy="784104"/>
          </a:xfrm>
          <a:prstGeom prst="up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Двойная стрелка вверх/вниз 16"/>
          <p:cNvSpPr/>
          <p:nvPr/>
        </p:nvSpPr>
        <p:spPr>
          <a:xfrm>
            <a:off x="3275856" y="3789040"/>
            <a:ext cx="340616" cy="784104"/>
          </a:xfrm>
          <a:prstGeom prst="up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videoyoutub.ru/wp-content/uploads/2012/11/Question1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485" y="5131585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4412" y="5159514"/>
            <a:ext cx="2446504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000" b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Мнение</a:t>
            </a:r>
            <a:endParaRPr lang="ru-RU" sz="50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Gollai\внутренняя\бланки и макеты\колонтитул с контактам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92412"/>
            <a:ext cx="9144000" cy="9655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915816" y="548680"/>
            <a:ext cx="34975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solidFill>
                  <a:srgbClr val="0000CC"/>
                </a:solidFill>
              </a:rPr>
              <a:t>Массовые классы качества</a:t>
            </a:r>
            <a:endParaRPr lang="ru-RU" sz="2200" b="1" dirty="0">
              <a:solidFill>
                <a:srgbClr val="0000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1720" y="1124744"/>
            <a:ext cx="113204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solidFill>
                  <a:srgbClr val="0000CC"/>
                </a:solidFill>
              </a:rPr>
              <a:t>Эконом</a:t>
            </a:r>
            <a:endParaRPr lang="ru-RU" sz="2200" b="1" dirty="0">
              <a:solidFill>
                <a:srgbClr val="0000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24128" y="1196752"/>
            <a:ext cx="12979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solidFill>
                  <a:srgbClr val="0000CC"/>
                </a:solidFill>
              </a:rPr>
              <a:t>Комфорт</a:t>
            </a:r>
            <a:endParaRPr lang="ru-RU" sz="2200" b="1" dirty="0">
              <a:solidFill>
                <a:srgbClr val="0000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19672" y="1628800"/>
            <a:ext cx="2230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48460 руб. за 1 кв. м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64088" y="1628800"/>
            <a:ext cx="2230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47220 руб. за 1 кв. м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3938368"/>
            <a:ext cx="27542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Пример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5291" y="4854512"/>
            <a:ext cx="43010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Кирпичный жилой дом на ул. Зелинского,</a:t>
            </a:r>
          </a:p>
          <a:p>
            <a:r>
              <a:rPr lang="ru-RU" dirty="0" smtClean="0"/>
              <a:t>площади соответствуют комфорт-классу ,</a:t>
            </a:r>
          </a:p>
          <a:p>
            <a:r>
              <a:rPr lang="ru-RU" dirty="0" smtClean="0"/>
              <a:t>потолки – </a:t>
            </a:r>
            <a:r>
              <a:rPr lang="ru-RU" b="1" dirty="0" smtClean="0">
                <a:solidFill>
                  <a:srgbClr val="FF0000"/>
                </a:solidFill>
              </a:rPr>
              <a:t>2,5 м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28660" y="5892412"/>
            <a:ext cx="4480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от 60 тыс. за 1 кв. м на стадии фундамента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37" y="2362323"/>
            <a:ext cx="7674917" cy="139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http://volblag.cerkov.ru/files/2013/10/IMG_066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490" y="3938368"/>
            <a:ext cx="2944564" cy="196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308304" y="240903"/>
            <a:ext cx="16561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по данным мониторинга</a:t>
            </a:r>
          </a:p>
          <a:p>
            <a:pPr algn="ctr"/>
            <a:r>
              <a:rPr lang="ru-RU" sz="1400" dirty="0" smtClean="0"/>
              <a:t>на 01.09.2014 г.</a:t>
            </a:r>
            <a:endParaRPr lang="ru-RU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Gollai\внутренняя\бланки и макеты\колонтитул с контактам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92412"/>
            <a:ext cx="9144000" cy="96558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43608" y="2276872"/>
            <a:ext cx="294657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b="1" dirty="0" smtClean="0">
                <a:solidFill>
                  <a:srgbClr val="0000CC"/>
                </a:solidFill>
              </a:rPr>
              <a:t>Экспертный опрос: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43608" y="2852936"/>
            <a:ext cx="279756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i="1" dirty="0" smtClean="0">
                <a:solidFill>
                  <a:srgbClr val="0000CC"/>
                </a:solidFill>
              </a:rPr>
              <a:t>Застройщики</a:t>
            </a:r>
          </a:p>
          <a:p>
            <a:pPr>
              <a:buFont typeface="Wingdings" pitchFamily="2" charset="2"/>
              <a:buChar char="ü"/>
            </a:pPr>
            <a:r>
              <a:rPr lang="ru-RU" sz="2400" i="1" dirty="0" smtClean="0">
                <a:solidFill>
                  <a:srgbClr val="0000CC"/>
                </a:solidFill>
              </a:rPr>
              <a:t>Проектировщики</a:t>
            </a:r>
          </a:p>
          <a:p>
            <a:pPr>
              <a:buFont typeface="Wingdings" pitchFamily="2" charset="2"/>
              <a:buChar char="ü"/>
            </a:pPr>
            <a:r>
              <a:rPr lang="ru-RU" sz="2400" i="1" dirty="0" smtClean="0">
                <a:solidFill>
                  <a:srgbClr val="0000CC"/>
                </a:solidFill>
              </a:rPr>
              <a:t>Риэлторы</a:t>
            </a:r>
          </a:p>
          <a:p>
            <a:pPr>
              <a:buFont typeface="Wingdings" pitchFamily="2" charset="2"/>
              <a:buChar char="ü"/>
            </a:pPr>
            <a:r>
              <a:rPr lang="ru-RU" sz="2400" i="1" dirty="0" smtClean="0">
                <a:solidFill>
                  <a:srgbClr val="0000CC"/>
                </a:solidFill>
              </a:rPr>
              <a:t>Банки</a:t>
            </a:r>
          </a:p>
          <a:p>
            <a:pPr>
              <a:buFont typeface="Wingdings" pitchFamily="2" charset="2"/>
              <a:buChar char="ü"/>
            </a:pPr>
            <a:r>
              <a:rPr lang="ru-RU" sz="2400" i="1" dirty="0" smtClean="0">
                <a:solidFill>
                  <a:srgbClr val="0000CC"/>
                </a:solidFill>
              </a:rPr>
              <a:t>Оценщики</a:t>
            </a:r>
            <a:endParaRPr lang="ru-RU" sz="2400" i="1" dirty="0">
              <a:solidFill>
                <a:srgbClr val="0000CC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5263" y="260648"/>
            <a:ext cx="866873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Региональный классификатор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18559" y="2348880"/>
            <a:ext cx="44319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9900"/>
                </a:solidFill>
              </a:rPr>
              <a:t>Единый классификатор</a:t>
            </a:r>
          </a:p>
          <a:p>
            <a:pPr algn="ctr"/>
            <a:r>
              <a:rPr lang="ru-RU" sz="2000" b="1" dirty="0" smtClean="0">
                <a:solidFill>
                  <a:srgbClr val="009900"/>
                </a:solidFill>
              </a:rPr>
              <a:t> многоквартирных жилых новостроек</a:t>
            </a:r>
            <a:endParaRPr lang="ru-RU" sz="2000" b="1" dirty="0">
              <a:solidFill>
                <a:srgbClr val="009900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 rot="13931051">
            <a:off x="2037742" y="1788475"/>
            <a:ext cx="504056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7946892">
            <a:off x="7078871" y="1793144"/>
            <a:ext cx="504056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15616" y="4941168"/>
            <a:ext cx="33292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51 эксперт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4499992" y="3356992"/>
          <a:ext cx="4374232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Цель: сформировать набор характеристик и их значений для каждого класса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67544" y="1412776"/>
            <a:ext cx="4762872" cy="4525963"/>
          </a:xfrm>
        </p:spPr>
        <p:txBody>
          <a:bodyPr>
            <a:noAutofit/>
          </a:bodyPr>
          <a:lstStyle/>
          <a:p>
            <a:r>
              <a:rPr lang="ru-RU" sz="1400" b="1" dirty="0" smtClean="0"/>
              <a:t>Выявить характеристики, обязательные для каждого класса</a:t>
            </a:r>
          </a:p>
          <a:p>
            <a:r>
              <a:rPr lang="ru-RU" sz="1400" b="1" dirty="0" smtClean="0"/>
              <a:t>Определить необходимость ограничения максимально-допустимой площади квартир для </a:t>
            </a:r>
            <a:r>
              <a:rPr lang="ru-RU" sz="1400" b="1" dirty="0" err="1" smtClean="0"/>
              <a:t>эконом-класса</a:t>
            </a:r>
            <a:endParaRPr lang="ru-RU" sz="1400" b="1" dirty="0" smtClean="0"/>
          </a:p>
          <a:p>
            <a:r>
              <a:rPr lang="ru-RU" sz="1400" b="1" dirty="0" smtClean="0"/>
              <a:t>Ограничить минимальную высоту потолка для каждого класса  (и понять нужно ли такое ограничение)</a:t>
            </a:r>
          </a:p>
          <a:p>
            <a:r>
              <a:rPr lang="ru-RU" sz="1400" b="1" dirty="0" smtClean="0"/>
              <a:t>Понять для всех ли классов принципиален минимальный размер кухни и, если да, то какой он должен быть</a:t>
            </a:r>
          </a:p>
          <a:p>
            <a:r>
              <a:rPr lang="ru-RU" sz="1400" b="1" dirty="0" smtClean="0"/>
              <a:t>Что важнее с точки зрения экспертов высота потолка или площадь квартиры ; площадь квартиры или ухни?</a:t>
            </a:r>
          </a:p>
          <a:p>
            <a:r>
              <a:rPr lang="ru-RU" sz="1400" b="1" dirty="0" smtClean="0"/>
              <a:t>Наличие каких объектов собственной инфраструктуры является обязательным для каждого класса</a:t>
            </a:r>
          </a:p>
          <a:p>
            <a:r>
              <a:rPr lang="ru-RU" sz="1400" b="1" dirty="0" smtClean="0"/>
              <a:t>Какие материалы строительства допустимы для отдельных классов</a:t>
            </a:r>
          </a:p>
          <a:p>
            <a:endParaRPr lang="ru-RU" sz="1400" b="1" dirty="0"/>
          </a:p>
        </p:txBody>
      </p:sp>
      <p:pic>
        <p:nvPicPr>
          <p:cNvPr id="17410" name="Picture 2" descr="http://metodisty.ru/modules/boonex/photos/data/files/45706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5792" y="1268760"/>
            <a:ext cx="3908208" cy="5210944"/>
          </a:xfrm>
          <a:prstGeom prst="rect">
            <a:avLst/>
          </a:prstGeom>
          <a:noFill/>
        </p:spPr>
      </p:pic>
      <p:pic>
        <p:nvPicPr>
          <p:cNvPr id="10" name="Picture 4" descr="D:\Gollai\внутренняя\бланки и макеты\колонтитул с контактам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92412"/>
            <a:ext cx="9144000" cy="9655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Группы классов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CC"/>
                </a:solidFill>
              </a:rPr>
              <a:t>Массовые классы качества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894085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Эконом</a:t>
            </a:r>
          </a:p>
          <a:p>
            <a:r>
              <a:rPr lang="ru-RU" dirty="0" smtClean="0"/>
              <a:t>Комфорт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009900"/>
                </a:solidFill>
              </a:rPr>
              <a:t>Улучшенные классы качества</a:t>
            </a:r>
            <a:endParaRPr lang="ru-RU" dirty="0">
              <a:solidFill>
                <a:srgbClr val="0099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Бизнес</a:t>
            </a:r>
          </a:p>
          <a:p>
            <a:r>
              <a:rPr lang="ru-RU" dirty="0" smtClean="0"/>
              <a:t>Элит</a:t>
            </a:r>
            <a:endParaRPr lang="ru-RU" dirty="0"/>
          </a:p>
        </p:txBody>
      </p:sp>
      <p:pic>
        <p:nvPicPr>
          <p:cNvPr id="7" name="Picture 4" descr="D:\Gollai\внутренняя\бланки и макеты\колонтитул с контактам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92412"/>
            <a:ext cx="9144000" cy="965588"/>
          </a:xfrm>
          <a:prstGeom prst="rect">
            <a:avLst/>
          </a:prstGeom>
          <a:noFill/>
        </p:spPr>
      </p:pic>
      <p:cxnSp>
        <p:nvCxnSpPr>
          <p:cNvPr id="11" name="Соединительная линия уступом 10"/>
          <p:cNvCxnSpPr/>
          <p:nvPr/>
        </p:nvCxnSpPr>
        <p:spPr>
          <a:xfrm rot="5400000">
            <a:off x="2303748" y="1304764"/>
            <a:ext cx="576064" cy="216024"/>
          </a:xfrm>
          <a:prstGeom prst="bentConnector3">
            <a:avLst>
              <a:gd name="adj1" fmla="val 35348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оединительная линия уступом 15"/>
          <p:cNvCxnSpPr/>
          <p:nvPr/>
        </p:nvCxnSpPr>
        <p:spPr>
          <a:xfrm rot="16200000" flipH="1">
            <a:off x="6192180" y="1304764"/>
            <a:ext cx="648072" cy="28803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Молния 18"/>
          <p:cNvSpPr/>
          <p:nvPr/>
        </p:nvSpPr>
        <p:spPr>
          <a:xfrm>
            <a:off x="4283968" y="1340768"/>
            <a:ext cx="288032" cy="2232248"/>
          </a:xfrm>
          <a:prstGeom prst="lightningBol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одержимое 3"/>
          <p:cNvSpPr txBox="1">
            <a:spLocks/>
          </p:cNvSpPr>
          <p:nvPr/>
        </p:nvSpPr>
        <p:spPr>
          <a:xfrm>
            <a:off x="395536" y="3933056"/>
            <a:ext cx="4040188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Архитектура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Объемно-планировочное решение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ru-RU" sz="2400" dirty="0" smtClean="0"/>
              <a:t>Инженерное обеспечение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Содержимое 3"/>
          <p:cNvSpPr txBox="1">
            <a:spLocks/>
          </p:cNvSpPr>
          <p:nvPr/>
        </p:nvSpPr>
        <p:spPr>
          <a:xfrm>
            <a:off x="4644008" y="3933056"/>
            <a:ext cx="4040188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Паркинг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Безопасность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ru-RU" sz="2400" dirty="0" smtClean="0"/>
              <a:t>Придомовая территория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395536" y="3645024"/>
            <a:ext cx="8496944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500" b="1" dirty="0" smtClean="0">
                <a:solidFill>
                  <a:srgbClr val="990033"/>
                </a:solidFill>
              </a:rPr>
              <a:t>Отсекающие признаки между классами</a:t>
            </a:r>
            <a:endParaRPr lang="ru-RU" sz="3500" b="1" dirty="0">
              <a:solidFill>
                <a:srgbClr val="99003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Несущие и ограждающие конструкции</a:t>
            </a:r>
          </a:p>
          <a:p>
            <a:r>
              <a:rPr lang="ru-RU" dirty="0" smtClean="0"/>
              <a:t>Площадь квартир</a:t>
            </a:r>
          </a:p>
          <a:p>
            <a:r>
              <a:rPr lang="ru-RU" dirty="0" smtClean="0"/>
              <a:t>Площадь кухни</a:t>
            </a:r>
          </a:p>
          <a:p>
            <a:r>
              <a:rPr lang="ru-RU" dirty="0" smtClean="0"/>
              <a:t>Высота потолков</a:t>
            </a:r>
            <a:endParaRPr lang="ru-RU" dirty="0"/>
          </a:p>
        </p:txBody>
      </p:sp>
      <p:pic>
        <p:nvPicPr>
          <p:cNvPr id="19458" name="Picture 2" descr="C:\Users\Anastaciya\Desktop\презентация\MzgtZTBl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996952"/>
            <a:ext cx="4458072" cy="2972048"/>
          </a:xfrm>
          <a:prstGeom prst="rect">
            <a:avLst/>
          </a:prstGeom>
          <a:noFill/>
        </p:spPr>
      </p:pic>
      <p:pic>
        <p:nvPicPr>
          <p:cNvPr id="5" name="Picture 4" descr="D:\Gollai\внутренняя\бланки и макеты\колонтитул с контактам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92412"/>
            <a:ext cx="9144000" cy="9655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Anastaciya\Desktop\презентация\7946dfe048f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32656"/>
            <a:ext cx="4920208" cy="482795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228184" y="2636912"/>
            <a:ext cx="13740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990033"/>
                </a:solidFill>
              </a:rPr>
              <a:t>БИЗНЕС</a:t>
            </a:r>
            <a:endParaRPr lang="ru-RU" sz="2800" b="1" dirty="0">
              <a:solidFill>
                <a:srgbClr val="99003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91880" y="4653136"/>
            <a:ext cx="106420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 smtClean="0">
                <a:solidFill>
                  <a:srgbClr val="990033"/>
                </a:solidFill>
              </a:rPr>
              <a:t>ЭЛИТ</a:t>
            </a:r>
            <a:endParaRPr lang="ru-RU" sz="3000" b="1" dirty="0">
              <a:solidFill>
                <a:srgbClr val="99003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400506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C3300"/>
                </a:solidFill>
              </a:rPr>
              <a:t>Ландшафтный дизайн</a:t>
            </a:r>
            <a:endParaRPr lang="ru-RU" b="1" dirty="0">
              <a:solidFill>
                <a:srgbClr val="CC33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0032" y="4725144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C3300"/>
                </a:solidFill>
              </a:rPr>
              <a:t>Собственная инфраструктура</a:t>
            </a:r>
            <a:endParaRPr lang="ru-RU" b="1" dirty="0">
              <a:solidFill>
                <a:srgbClr val="CC33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03648" y="5013176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C3300"/>
                </a:solidFill>
              </a:rPr>
              <a:t>Входные группы</a:t>
            </a:r>
            <a:endParaRPr lang="ru-RU" b="1" dirty="0">
              <a:solidFill>
                <a:srgbClr val="CC33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450912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C3300"/>
                </a:solidFill>
              </a:rPr>
              <a:t>Консьерж или </a:t>
            </a:r>
            <a:r>
              <a:rPr lang="ru-RU" b="1" dirty="0" err="1" smtClean="0">
                <a:solidFill>
                  <a:srgbClr val="CC3300"/>
                </a:solidFill>
              </a:rPr>
              <a:t>ресепшн</a:t>
            </a:r>
            <a:endParaRPr lang="ru-RU" b="1" dirty="0">
              <a:solidFill>
                <a:srgbClr val="CC33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4048" y="4293096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C3300"/>
                </a:solidFill>
              </a:rPr>
              <a:t>Доступ в паркинг из подъезда</a:t>
            </a:r>
            <a:endParaRPr lang="ru-RU" b="1" dirty="0">
              <a:solidFill>
                <a:srgbClr val="CC33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95936" y="5157192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C3300"/>
                </a:solidFill>
              </a:rPr>
              <a:t>100% обеспеченность </a:t>
            </a:r>
            <a:r>
              <a:rPr lang="ru-RU" b="1" dirty="0" err="1" smtClean="0">
                <a:solidFill>
                  <a:srgbClr val="CC3300"/>
                </a:solidFill>
              </a:rPr>
              <a:t>машиноместами</a:t>
            </a:r>
            <a:endParaRPr lang="ru-RU" b="1" dirty="0">
              <a:solidFill>
                <a:srgbClr val="CC3300"/>
              </a:solidFill>
            </a:endParaRPr>
          </a:p>
        </p:txBody>
      </p:sp>
      <p:pic>
        <p:nvPicPr>
          <p:cNvPr id="12" name="Picture 4" descr="D:\Gollai\внутренняя\бланки и макеты\колонтитул с контактам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92412"/>
            <a:ext cx="9144000" cy="96558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39552" y="692696"/>
            <a:ext cx="232358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 smtClean="0">
                <a:solidFill>
                  <a:srgbClr val="008000"/>
                </a:solidFill>
              </a:rPr>
              <a:t>Отсекающие</a:t>
            </a:r>
          </a:p>
          <a:p>
            <a:r>
              <a:rPr lang="ru-RU" sz="3000" b="1" dirty="0" smtClean="0">
                <a:solidFill>
                  <a:srgbClr val="008000"/>
                </a:solidFill>
              </a:rPr>
              <a:t> признаки</a:t>
            </a:r>
          </a:p>
          <a:p>
            <a:r>
              <a:rPr lang="ru-RU" sz="3000" b="1" dirty="0" smtClean="0">
                <a:solidFill>
                  <a:srgbClr val="008000"/>
                </a:solidFill>
              </a:rPr>
              <a:t>ВНУТРИ</a:t>
            </a:r>
          </a:p>
          <a:p>
            <a:r>
              <a:rPr lang="ru-RU" sz="3000" b="1" dirty="0" smtClean="0">
                <a:solidFill>
                  <a:srgbClr val="008000"/>
                </a:solidFill>
              </a:rPr>
              <a:t>ГРУППЫ</a:t>
            </a:r>
            <a:endParaRPr lang="ru-RU" sz="30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990033"/>
                </a:solidFill>
              </a:rPr>
              <a:t>Эконом-класс</a:t>
            </a:r>
            <a:endParaRPr lang="ru-RU" b="1" dirty="0">
              <a:solidFill>
                <a:srgbClr val="990033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268760"/>
            <a:ext cx="83529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u="sng" dirty="0" smtClean="0"/>
              <a:t>Типовые </a:t>
            </a:r>
            <a:r>
              <a:rPr lang="ru-RU" sz="2200" b="1" u="sng" dirty="0"/>
              <a:t>проекты</a:t>
            </a:r>
            <a:r>
              <a:rPr lang="ru-RU" sz="2200" b="1" u="sng" dirty="0" smtClean="0"/>
              <a:t>,</a:t>
            </a:r>
          </a:p>
          <a:p>
            <a:pPr algn="ctr"/>
            <a:r>
              <a:rPr lang="ru-RU" sz="2200" b="1" u="sng" dirty="0" smtClean="0"/>
              <a:t>в </a:t>
            </a:r>
            <a:r>
              <a:rPr lang="ru-RU" sz="2200" b="1" u="sng" dirty="0"/>
              <a:t>соответствии с существующими строительными нормами</a:t>
            </a:r>
          </a:p>
        </p:txBody>
      </p:sp>
      <p:pic>
        <p:nvPicPr>
          <p:cNvPr id="9" name="Picture 4" descr="D:\Gollai\внутренняя\бланки и макеты\колонтитул с контактам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92412"/>
            <a:ext cx="9144000" cy="965588"/>
          </a:xfrm>
          <a:prstGeom prst="rect">
            <a:avLst/>
          </a:prstGeom>
          <a:noFill/>
        </p:spPr>
      </p:pic>
      <p:pic>
        <p:nvPicPr>
          <p:cNvPr id="21513" name="Picture 9" descr="http://architector.ua/images/portfolio/xaoc/pic_225/pic_13551643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348880"/>
            <a:ext cx="3384376" cy="3384376"/>
          </a:xfrm>
          <a:prstGeom prst="rect">
            <a:avLst/>
          </a:prstGeom>
          <a:noFill/>
        </p:spPr>
      </p:pic>
      <p:pic>
        <p:nvPicPr>
          <p:cNvPr id="21515" name="Picture 11" descr="http://architector.ua/images/portfolio/xaoc/pic_225/pic_13551642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456892"/>
            <a:ext cx="3744416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857</Words>
  <Application>Microsoft Office PowerPoint</Application>
  <PresentationFormat>Экран (4:3)</PresentationFormat>
  <Paragraphs>163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проекта регионального классификатора многоквартирных жилых новостроек (РК МЖН)»</vt:lpstr>
      <vt:lpstr>Презентация PowerPoint</vt:lpstr>
      <vt:lpstr>Презентация PowerPoint</vt:lpstr>
      <vt:lpstr>Презентация PowerPoint</vt:lpstr>
      <vt:lpstr>Цель: сформировать набор характеристик и их значений для каждого класса</vt:lpstr>
      <vt:lpstr>Группы классов</vt:lpstr>
      <vt:lpstr>Отсекающие признаки между классами</vt:lpstr>
      <vt:lpstr>Презентация PowerPoint</vt:lpstr>
      <vt:lpstr>Эконом-класс</vt:lpstr>
      <vt:lpstr>Комфорт-класс</vt:lpstr>
      <vt:lpstr>Улучшенные классы потребительского качества</vt:lpstr>
      <vt:lpstr>Бизнес-класс</vt:lpstr>
      <vt:lpstr>Элит-класс</vt:lpstr>
      <vt:lpstr>Элит-класс</vt:lpstr>
      <vt:lpstr>Презентация PowerPoint</vt:lpstr>
      <vt:lpstr>Региональный классификатор</vt:lpstr>
      <vt:lpstr>Региональный классификатор</vt:lpstr>
      <vt:lpstr>Ориентация на потребителя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проекта регионального классификатора многоквартирных жилых новостроек (РК МЖН)»</dc:title>
  <dc:creator>Anastaciya</dc:creator>
  <cp:lastModifiedBy>RePack by Diakov</cp:lastModifiedBy>
  <cp:revision>58</cp:revision>
  <dcterms:created xsi:type="dcterms:W3CDTF">2014-03-20T08:59:12Z</dcterms:created>
  <dcterms:modified xsi:type="dcterms:W3CDTF">2014-09-02T08:21:31Z</dcterms:modified>
</cp:coreProperties>
</file>