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1" r:id="rId5"/>
    <p:sldId id="270" r:id="rId6"/>
    <p:sldId id="273" r:id="rId7"/>
    <p:sldId id="279" r:id="rId8"/>
    <p:sldId id="277" r:id="rId9"/>
    <p:sldId id="286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3968-3C69-4D2A-9BBD-D3175A199F4F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7BF4A-1C94-423B-8EF9-162202156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Что выбирает покупатель:</a:t>
            </a:r>
            <a:b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«</a:t>
            </a:r>
            <a:r>
              <a:rPr lang="ru-RU" sz="4000" b="1" dirty="0" err="1" smtClean="0">
                <a:solidFill>
                  <a:srgbClr val="C00000"/>
                </a:solidFill>
                <a:latin typeface="Myriad Pro" pitchFamily="34" charset="0"/>
              </a:rPr>
              <a:t>вторичка</a:t>
            </a: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» против «</a:t>
            </a:r>
            <a:r>
              <a:rPr lang="ru-RU" sz="4000" b="1" dirty="0" err="1" smtClean="0">
                <a:solidFill>
                  <a:srgbClr val="C00000"/>
                </a:solidFill>
                <a:latin typeface="Myriad Pro" pitchFamily="34" charset="0"/>
              </a:rPr>
              <a:t>первички</a:t>
            </a: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»</a:t>
            </a:r>
            <a:endParaRPr lang="ru-RU" sz="40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4202659"/>
            <a:ext cx="560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Анастасия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Голлай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, САРН,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аналитик ГК «Метро»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</p:txBody>
      </p:sp>
      <p:pic>
        <p:nvPicPr>
          <p:cNvPr id="13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411760" y="4651003"/>
            <a:ext cx="651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Светлана Прокофьева, директор ООО «Метро-Оценка»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и по запросу вторичный рынок жиль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156" y="2003597"/>
            <a:ext cx="1885308" cy="111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PR-direktor\Desktop\logo_1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32048" y="116632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600" b="1" dirty="0" err="1" smtClean="0">
                <a:solidFill>
                  <a:srgbClr val="C00000"/>
                </a:solidFill>
                <a:latin typeface="Myriad Pro" pitchFamily="34" charset="0"/>
              </a:rPr>
              <a:t>Вторичка</a:t>
            </a: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Myriad Pro" pitchFamily="34" charset="0"/>
              </a:rPr>
              <a:t>VS </a:t>
            </a:r>
            <a:r>
              <a:rPr lang="ru-RU" sz="2600" b="1" dirty="0" err="1" smtClean="0">
                <a:solidFill>
                  <a:srgbClr val="C00000"/>
                </a:solidFill>
                <a:latin typeface="Myriad Pro" pitchFamily="34" charset="0"/>
              </a:rPr>
              <a:t>Первичка</a:t>
            </a:r>
            <a:endParaRPr lang="ru-RU" sz="26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733" y="1480322"/>
            <a:ext cx="4108491" cy="2229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 descr="Картинки по запросу строительство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50785"/>
            <a:ext cx="2132407" cy="119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35083" y="4075981"/>
            <a:ext cx="7273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Cond" pitchFamily="34" charset="0"/>
              </a:rPr>
              <a:t>По ассортименту предложения по районам и числу комнат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Cond" pitchFamily="34" charset="0"/>
              </a:rPr>
              <a:t>По площадям в предложении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Cond" pitchFamily="34" charset="0"/>
              </a:rPr>
              <a:t>По предложению по этажности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Cond" pitchFamily="34" charset="0"/>
              </a:rPr>
              <a:t>По бюджету покупки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Myriad Pro Con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5507940"/>
            <a:ext cx="566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Myriad Pro Cond" pitchFamily="34" charset="0"/>
              </a:rPr>
              <a:t>Выигрывает предложение «вторичного» рынка</a:t>
            </a:r>
            <a:endParaRPr lang="ru-RU" b="1" dirty="0" smtClean="0">
              <a:solidFill>
                <a:srgbClr val="00B050"/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8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3" r="23688"/>
          <a:stretch/>
        </p:blipFill>
        <p:spPr bwMode="auto">
          <a:xfrm>
            <a:off x="5868144" y="1897236"/>
            <a:ext cx="2443163" cy="275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Соотношение спроса на первичном и вторичном</a:t>
            </a:r>
            <a:b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рынке жилья</a:t>
            </a:r>
            <a:endParaRPr lang="ru-RU" sz="40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6" name="Picture 2" descr="C:\Users\PR-direktor\Desktop\logo_1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6233" y="4941168"/>
            <a:ext cx="3848297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Минимальный разрыв в 2015 г.,</a:t>
            </a:r>
          </a:p>
          <a:p>
            <a:pPr indent="-342900" algn="ctr">
              <a:spcBef>
                <a:spcPct val="20000"/>
              </a:spcBef>
            </a:pPr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в 4,8 раз</a:t>
            </a:r>
            <a:endParaRPr lang="ru-RU" b="1" dirty="0">
              <a:solidFill>
                <a:srgbClr val="002060"/>
              </a:solidFill>
              <a:latin typeface="Myriad Pro Con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4720"/>
            <a:ext cx="4861741" cy="292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4476636" y="4005064"/>
            <a:ext cx="1885664" cy="2190909"/>
            <a:chOff x="6464297" y="2922390"/>
            <a:chExt cx="2120062" cy="2313726"/>
          </a:xfrm>
        </p:grpSpPr>
        <p:pic>
          <p:nvPicPr>
            <p:cNvPr id="3" name="Picture 4" descr="Похожее изображение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91" r="29091"/>
            <a:stretch/>
          </p:blipFill>
          <p:spPr bwMode="auto">
            <a:xfrm>
              <a:off x="6464297" y="2922390"/>
              <a:ext cx="2120062" cy="2313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7219187" y="3454702"/>
              <a:ext cx="967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ипотека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05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Изменение структуры рынка,</a:t>
            </a:r>
            <a:b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Myriad Pro" pitchFamily="34" charset="0"/>
              </a:rPr>
              <a:t>усиление конкуренции</a:t>
            </a:r>
            <a:endParaRPr lang="ru-RU" sz="28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6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91898"/>
            <a:ext cx="5112568" cy="307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-75237" y="4869160"/>
            <a:ext cx="4431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С 2012 г.  по </a:t>
            </a:r>
            <a:r>
              <a:rPr lang="ru-RU" b="1" dirty="0" smtClean="0">
                <a:latin typeface="Myriad Pro Cond" pitchFamily="34" charset="0"/>
              </a:rPr>
              <a:t>2015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объем</a:t>
            </a:r>
            <a:r>
              <a:rPr lang="en-US" b="1" dirty="0" smtClean="0">
                <a:latin typeface="Myriad Pro Cond" pitchFamily="34" charset="0"/>
              </a:rPr>
              <a:t> </a:t>
            </a:r>
            <a:r>
              <a:rPr lang="ru-RU" b="1" dirty="0" smtClean="0">
                <a:latin typeface="Myriad Pro Cond" pitchFamily="34" charset="0"/>
              </a:rPr>
              <a:t>предложения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 на первичном рынке вырос </a:t>
            </a:r>
            <a:r>
              <a:rPr lang="ru-RU" b="1" dirty="0" smtClean="0">
                <a:latin typeface="Myriad Pro Cond" pitchFamily="34" charset="0"/>
              </a:rPr>
              <a:t>в 3 </a:t>
            </a:r>
            <a:r>
              <a:rPr lang="ru-RU" b="1" dirty="0" smtClean="0">
                <a:latin typeface="Myriad Pro Cond" pitchFamily="34" charset="0"/>
              </a:rPr>
              <a:t>раза</a:t>
            </a:r>
            <a:endParaRPr lang="ru-RU" b="1" dirty="0" smtClean="0">
              <a:latin typeface="Myriad Pro Cond" pitchFamily="34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995936" y="5755707"/>
            <a:ext cx="792088" cy="4689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788024" y="5241974"/>
            <a:ext cx="4278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Увеличение предложения  готового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нового жилья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на первичном и вторичном рынке</a:t>
            </a:r>
            <a:endParaRPr lang="ru-RU" b="1" dirty="0" smtClean="0">
              <a:latin typeface="Myriad Pro Cond" pitchFamily="34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24"/>
          <a:stretch/>
        </p:blipFill>
        <p:spPr bwMode="auto">
          <a:xfrm>
            <a:off x="5364089" y="1455450"/>
            <a:ext cx="3607944" cy="27461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502697" y="4499828"/>
            <a:ext cx="4496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yriad Pro Cond" pitchFamily="34" charset="0"/>
              </a:rPr>
              <a:t>Более 1000 квартир в сданных домах</a:t>
            </a:r>
          </a:p>
        </p:txBody>
      </p:sp>
    </p:spTree>
    <p:extLst>
      <p:ext uri="{BB962C8B-B14F-4D97-AF65-F5344CB8AC3E}">
        <p14:creationId xmlns:p14="http://schemas.microsoft.com/office/powerpoint/2010/main" val="22340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Увеличение спроса на новые квартиры на вторичном рынке</a:t>
            </a:r>
            <a:endParaRPr lang="ru-RU" sz="40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6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7544" y="4108313"/>
            <a:ext cx="4572662" cy="904863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Myriad Pro Cond" pitchFamily="34" charset="0"/>
              </a:rPr>
              <a:t>Снижение ипотечных ставок</a:t>
            </a:r>
          </a:p>
          <a:p>
            <a:pPr indent="-342900" algn="ctr">
              <a:spcBef>
                <a:spcPct val="20000"/>
              </a:spcBef>
            </a:pPr>
            <a:r>
              <a:rPr lang="ru-RU" sz="2400" b="1" u="sng" dirty="0" smtClean="0">
                <a:solidFill>
                  <a:srgbClr val="002060"/>
                </a:solidFill>
                <a:latin typeface="Myriad Pro Cond" pitchFamily="34" charset="0"/>
              </a:rPr>
              <a:t>усиливает конкуренцию</a:t>
            </a:r>
            <a:endParaRPr lang="ru-RU" sz="2400" b="1" u="sng" dirty="0">
              <a:solidFill>
                <a:srgbClr val="002060"/>
              </a:solidFill>
              <a:latin typeface="Myriad Pro Cond" pitchFamily="34" charset="0"/>
            </a:endParaRPr>
          </a:p>
        </p:txBody>
      </p:sp>
      <p:pic>
        <p:nvPicPr>
          <p:cNvPr id="7" name="Picture 4" descr="Картинки по запросу оценщ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26978"/>
            <a:ext cx="2644688" cy="206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59227"/>
            <a:ext cx="4891320" cy="234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16611" y="5256781"/>
            <a:ext cx="758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Что заставляет покупателя из года в год выбирать «</a:t>
            </a:r>
            <a:r>
              <a:rPr lang="ru-RU" b="1" dirty="0" err="1">
                <a:latin typeface="Myriad Pro Cond" pitchFamily="34" charset="0"/>
              </a:rPr>
              <a:t>в</a:t>
            </a:r>
            <a:r>
              <a:rPr lang="ru-RU" b="1" dirty="0" err="1" smtClean="0">
                <a:latin typeface="Myriad Pro Cond" pitchFamily="34" charset="0"/>
              </a:rPr>
              <a:t>торичку</a:t>
            </a:r>
            <a:r>
              <a:rPr lang="ru-RU" b="1" dirty="0" smtClean="0">
                <a:latin typeface="Myriad Pro Cond" pitchFamily="34" charset="0"/>
              </a:rPr>
              <a:t>»?</a:t>
            </a:r>
            <a:endParaRPr lang="ru-RU" b="1" dirty="0" smtClean="0"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28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Myriad Pro" pitchFamily="34" charset="0"/>
              </a:rPr>
              <a:t>Желания покупателей</a:t>
            </a:r>
            <a:endParaRPr lang="ru-RU" sz="40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6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989" y="1340768"/>
            <a:ext cx="7846122" cy="430887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/>
          <a:p>
            <a:pPr indent="-342900" algn="just">
              <a:spcBef>
                <a:spcPct val="20000"/>
              </a:spcBef>
            </a:pPr>
            <a:r>
              <a:rPr lang="ru-RU" sz="2200" b="1" dirty="0" smtClean="0">
                <a:solidFill>
                  <a:srgbClr val="002060"/>
                </a:solidFill>
                <a:latin typeface="Myriad Pro Cond" pitchFamily="34" charset="0"/>
              </a:rPr>
              <a:t>По данным договоров на покупку/обмен, 2016-2017 гг.</a:t>
            </a:r>
            <a:endParaRPr lang="ru-RU" sz="2200" b="1" dirty="0">
              <a:solidFill>
                <a:srgbClr val="002060"/>
              </a:solidFill>
              <a:latin typeface="Myriad Pro Cond" pitchFamily="34" charset="0"/>
            </a:endParaRPr>
          </a:p>
        </p:txBody>
      </p:sp>
      <p:pic>
        <p:nvPicPr>
          <p:cNvPr id="9" name="Picture 2" descr="C:\Users\admin\Pictures\для презентации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019" y="41490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15616" y="4305870"/>
            <a:ext cx="2405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yriad Pro Cond" pitchFamily="34" charset="0"/>
              </a:rPr>
              <a:t>Новостройка - 22%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Новый дом – 17,5%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Myriad Pro Cond" pitchFamily="34" charset="0"/>
              </a:rPr>
              <a:t>УП – 22%</a:t>
            </a:r>
            <a:endParaRPr lang="ru-RU" b="1" dirty="0">
              <a:solidFill>
                <a:srgbClr val="FF0000"/>
              </a:solidFill>
              <a:latin typeface="Myriad Pro Con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345" y="539797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Не выше (5-9) -14,5%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Не ниже– 4%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1910121"/>
            <a:ext cx="48660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Район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71%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(81%)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Число комнат - 74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% (57%)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Этаж – 59%(41%)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Микрорайон – 44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% (41%0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Стоимость – 36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% (17%)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Наличие балкона, лоджии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– 29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% (26%)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Состояние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и тип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дома 21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%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(24%)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Площадь 8% (20%)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Myriad Pro Con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72763" y="5120977"/>
            <a:ext cx="3491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1-2 комнаты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«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Однушки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» около 30-35 кв. м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«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двушки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» – 45-55 кв. м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8144" y="2060848"/>
            <a:ext cx="2621872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Myriad Pro Cond" pitchFamily="34" charset="0"/>
              </a:rPr>
              <a:t>Не старое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Myriad Pro Cond" pitchFamily="34" charset="0"/>
              </a:rPr>
              <a:t>Не высотное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Myriad Pro Cond" pitchFamily="34" charset="0"/>
              </a:rPr>
              <a:t>Небольшой площади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Myriad Pro Cond" pitchFamily="34" charset="0"/>
              </a:rPr>
              <a:t>С балконом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Myriad Pro Cond" pitchFamily="34" charset="0"/>
              </a:rPr>
              <a:t>В нужном месте!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Myriad Pro Cond" pitchFamily="34" charset="0"/>
              </a:rPr>
              <a:t>Недорого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5918" y="4499828"/>
            <a:ext cx="294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В среднем 1,8 – 2,2 млн.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9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90872" y="-2738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Myriad Pro" pitchFamily="34" charset="0"/>
              </a:rPr>
              <a:t>Первичный рынок </a:t>
            </a:r>
            <a:r>
              <a:rPr lang="ru-RU" sz="2400" b="1" dirty="0" smtClean="0">
                <a:solidFill>
                  <a:srgbClr val="C00000"/>
                </a:solidFill>
                <a:latin typeface="Myriad Pro" pitchFamily="34" charset="0"/>
              </a:rPr>
              <a:t>жилья: этажность</a:t>
            </a:r>
            <a:endParaRPr lang="ru-RU" sz="2400" b="1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4505" y="934265"/>
            <a:ext cx="793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yriad Pro Cond" pitchFamily="34" charset="0"/>
              </a:rPr>
              <a:t>- Наибольший объем предложения приходится на высотные дома! </a:t>
            </a:r>
            <a:endParaRPr lang="ru-RU" b="1" dirty="0" smtClean="0">
              <a:solidFill>
                <a:srgbClr val="FF0000"/>
              </a:solidFill>
              <a:latin typeface="Myriad Pro Cond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80596"/>
            <a:ext cx="5148064" cy="3129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72132"/>
            <a:ext cx="2564604" cy="104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Картинки по запросу цена жиль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72816"/>
            <a:ext cx="2388005" cy="195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400680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ВТОРИЧКА в выигрыше, благодаря этажности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7789" y="4851160"/>
            <a:ext cx="3586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Дома 80-90-х гг.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Не выше 12-16 этажей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Остальные типы – не выше 9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8" t="32076" r="2365" b="23778"/>
          <a:stretch/>
        </p:blipFill>
        <p:spPr bwMode="auto">
          <a:xfrm>
            <a:off x="1187624" y="3010030"/>
            <a:ext cx="1386238" cy="135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PR-direktor\Desktop\logo_1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904056" y="-99392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«</a:t>
            </a:r>
            <a:r>
              <a:rPr lang="ru-RU" sz="2600" b="1" dirty="0">
                <a:solidFill>
                  <a:srgbClr val="C00000"/>
                </a:solidFill>
                <a:latin typeface="Myriad Pro" pitchFamily="34" charset="0"/>
              </a:rPr>
              <a:t>Ц</a:t>
            </a: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арство </a:t>
            </a: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«</a:t>
            </a:r>
            <a:r>
              <a:rPr lang="ru-RU" sz="2600" b="1" dirty="0" err="1" smtClean="0">
                <a:solidFill>
                  <a:srgbClr val="C00000"/>
                </a:solidFill>
                <a:latin typeface="Myriad Pro" pitchFamily="34" charset="0"/>
              </a:rPr>
              <a:t>однушек</a:t>
            </a: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» на первичном рынке</a:t>
            </a:r>
            <a:endParaRPr lang="ru-RU" sz="26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6" t="13092" r="39237" b="6643"/>
          <a:stretch/>
        </p:blipFill>
        <p:spPr bwMode="auto">
          <a:xfrm>
            <a:off x="107505" y="764704"/>
            <a:ext cx="2464246" cy="246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97"/>
          <a:stretch/>
        </p:blipFill>
        <p:spPr bwMode="auto">
          <a:xfrm>
            <a:off x="3563888" y="3513793"/>
            <a:ext cx="5352052" cy="2844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53408"/>
            <a:ext cx="2869879" cy="105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064" y="3068960"/>
            <a:ext cx="226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Готовое новое жилье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810620" y="954594"/>
            <a:ext cx="59378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Избыток «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однушек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» на первичном рынке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Высокая стоимость «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однушек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» от застройщика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Площади «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вторички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»  больше отвечают</a:t>
            </a:r>
          </a:p>
          <a:p>
            <a:pPr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 запросам покупателей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Невысокие цены первичного рынка</a:t>
            </a:r>
          </a:p>
          <a:p>
            <a:pPr algn="just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 Cond" pitchFamily="34" charset="0"/>
              </a:rPr>
              <a:t> нивелируются избыточными площадями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Myriad Pro Con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6515" y="4427820"/>
            <a:ext cx="89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Сделки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09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0307"/>
            <a:ext cx="9144000" cy="1055077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2700" y="1322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2048" y="116632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600" b="1" smtClean="0">
                <a:solidFill>
                  <a:srgbClr val="C00000"/>
                </a:solidFill>
                <a:latin typeface="Myriad Pro" pitchFamily="34" charset="0"/>
              </a:rPr>
              <a:t>Бюджет покупки: что почем</a:t>
            </a:r>
            <a:endParaRPr lang="ru-RU" sz="26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008933"/>
            <a:ext cx="2388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«</a:t>
            </a:r>
            <a:r>
              <a:rPr lang="ru-RU" b="1" dirty="0" err="1" smtClean="0">
                <a:latin typeface="Myriad Pro Cond" pitchFamily="34" charset="0"/>
              </a:rPr>
              <a:t>Хрущевка</a:t>
            </a:r>
            <a:r>
              <a:rPr lang="ru-RU" b="1" dirty="0" smtClean="0">
                <a:latin typeface="Myriad Pro Cond" pitchFamily="34" charset="0"/>
              </a:rPr>
              <a:t>» </a:t>
            </a:r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1-к</a:t>
            </a:r>
            <a:r>
              <a:rPr lang="ru-RU" b="1" dirty="0" smtClean="0">
                <a:latin typeface="Myriad Pro Cond" pitchFamily="34" charset="0"/>
              </a:rPr>
              <a:t>. – 1 355 000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2-к. – 1 760 000 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5" y="2132856"/>
            <a:ext cx="2388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«</a:t>
            </a:r>
            <a:r>
              <a:rPr lang="ru-RU" b="1" dirty="0" err="1" smtClean="0">
                <a:latin typeface="Myriad Pro Cond" pitchFamily="34" charset="0"/>
              </a:rPr>
              <a:t>Брежневка</a:t>
            </a:r>
            <a:r>
              <a:rPr lang="ru-RU" b="1" dirty="0" smtClean="0">
                <a:latin typeface="Myriad Pro Cond" pitchFamily="34" charset="0"/>
              </a:rPr>
              <a:t>»</a:t>
            </a:r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1-к. – 1 470 000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2-к. – 1 960 000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3-к. – 2 670 00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4" y="3537882"/>
            <a:ext cx="2388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«ПГ, </a:t>
            </a:r>
            <a:r>
              <a:rPr lang="ru-RU" b="1" dirty="0" err="1" smtClean="0">
                <a:latin typeface="Myriad Pro Cond" pitchFamily="34" charset="0"/>
              </a:rPr>
              <a:t>сталинки</a:t>
            </a:r>
            <a:r>
              <a:rPr lang="ru-RU" b="1" dirty="0" smtClean="0">
                <a:latin typeface="Myriad Pro Cond" pitchFamily="34" charset="0"/>
              </a:rPr>
              <a:t>»</a:t>
            </a:r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2-к. – 1 640 000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9801" y="980728"/>
            <a:ext cx="2388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«УП» (80-е, 90е гг</a:t>
            </a:r>
            <a:r>
              <a:rPr lang="ru-RU" b="1" dirty="0" smtClean="0">
                <a:latin typeface="Myriad Pro Cond" pitchFamily="34" charset="0"/>
              </a:rPr>
              <a:t>.)</a:t>
            </a:r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1-к. – 1 640 000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2-к. – 2 580 000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3-к. – 2 745 00 руб</a:t>
            </a:r>
            <a:r>
              <a:rPr lang="ru-RU" b="1" dirty="0" smtClean="0">
                <a:latin typeface="Myriad Pro Cond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81484" y="2337553"/>
            <a:ext cx="2388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Новые вторичные</a:t>
            </a:r>
            <a:endParaRPr lang="ru-RU" b="1" dirty="0" smtClean="0">
              <a:latin typeface="Myriad Pro Cond" pitchFamily="34" charset="0"/>
            </a:endParaRPr>
          </a:p>
          <a:p>
            <a:pPr algn="ctr"/>
            <a:r>
              <a:rPr lang="ru-RU" b="1" dirty="0" smtClean="0">
                <a:latin typeface="Myriad Pro Cond" pitchFamily="34" charset="0"/>
              </a:rPr>
              <a:t>1-к. – 2 300 000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2-к. – 2 920 000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3-к. – 3 320 00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6853" y="4293577"/>
            <a:ext cx="380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«Малосемейка» – 1 190 000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0471" y="3429000"/>
            <a:ext cx="2388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Первичный рынок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1-к. – 2 260 000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2-к. – 3 500 000 руб.</a:t>
            </a:r>
          </a:p>
          <a:p>
            <a:pPr algn="ctr"/>
            <a:r>
              <a:rPr lang="ru-RU" b="1" dirty="0" smtClean="0">
                <a:latin typeface="Myriad Pro Cond" pitchFamily="34" charset="0"/>
              </a:rPr>
              <a:t>3-к. – 5 000 00 руб.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2048" y="5013176"/>
            <a:ext cx="4669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Бюджет покупки на первичном рынке выше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практически всех вариантов вторичного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" name="Picture 10" descr="Картинки по запросу стоимость жиль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786" y="4662909"/>
            <a:ext cx="2197828" cy="164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7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R-direktor\Desktop\logo_1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02315"/>
            <a:ext cx="9144000" cy="1055077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2700" y="1322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2048" y="4462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Myriad Pro" pitchFamily="34" charset="0"/>
              </a:rPr>
              <a:t>Районы</a:t>
            </a:r>
            <a:endParaRPr lang="ru-RU" sz="2600" b="1" dirty="0">
              <a:solidFill>
                <a:srgbClr val="C00000"/>
              </a:solidFill>
              <a:latin typeface="Myriad Pro" pitchFamily="34" charset="0"/>
            </a:endParaRPr>
          </a:p>
        </p:txBody>
      </p:sp>
      <p:pic>
        <p:nvPicPr>
          <p:cNvPr id="4098" name="Диаграмма 25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" t="16475" r="31659" b="3942"/>
          <a:stretch/>
        </p:blipFill>
        <p:spPr bwMode="auto">
          <a:xfrm>
            <a:off x="395536" y="1094145"/>
            <a:ext cx="3396201" cy="24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" t="13847" r="1983" b="5099"/>
          <a:stretch/>
        </p:blipFill>
        <p:spPr bwMode="auto">
          <a:xfrm>
            <a:off x="3483680" y="1198306"/>
            <a:ext cx="4544704" cy="237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5541" y="3933056"/>
            <a:ext cx="8117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Недостаток предложения на первичном рынке в центральных районах города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Низкий ассортимент предложения по востребованным микрорайонам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Красноперекопского</a:t>
            </a:r>
            <a:r>
              <a:rPr lang="ru-RU" b="1" dirty="0" smtClean="0">
                <a:solidFill>
                  <a:srgbClr val="FF0000"/>
                </a:solidFill>
              </a:rPr>
              <a:t> и Заволжского районов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899428"/>
            <a:ext cx="342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Предложение первичного рынка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979408"/>
            <a:ext cx="2896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Предпочтения покупателей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5938" y="5301208"/>
            <a:ext cx="852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Myriad Pro Cond" pitchFamily="34" charset="0"/>
              </a:rPr>
              <a:t>48% потенциальных покупателей не готовы сменить район проживания</a:t>
            </a:r>
            <a:endParaRPr lang="ru-RU" b="1" dirty="0" smtClean="0"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27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539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 выбирает покупатель: «вторичка» против «первички»</vt:lpstr>
      <vt:lpstr>Соотношение спроса на первичном и вторичном рынке жилья</vt:lpstr>
      <vt:lpstr>Изменение структуры рынка, усиление конкуренции</vt:lpstr>
      <vt:lpstr>Увеличение спроса на новые квартиры на вторичном рынке</vt:lpstr>
      <vt:lpstr>Желания покупателей</vt:lpstr>
      <vt:lpstr>Первичный рынок жилья: этажность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знакомиться</dc:title>
  <dc:creator>Nasty</dc:creator>
  <cp:lastModifiedBy>RePack by Diakov</cp:lastModifiedBy>
  <cp:revision>74</cp:revision>
  <dcterms:created xsi:type="dcterms:W3CDTF">2015-08-07T03:19:49Z</dcterms:created>
  <dcterms:modified xsi:type="dcterms:W3CDTF">2017-10-03T11:17:42Z</dcterms:modified>
</cp:coreProperties>
</file>