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2" r:id="rId4"/>
    <p:sldId id="281" r:id="rId5"/>
    <p:sldId id="270" r:id="rId6"/>
    <p:sldId id="273" r:id="rId7"/>
    <p:sldId id="279" r:id="rId8"/>
    <p:sldId id="277" r:id="rId9"/>
    <p:sldId id="286" r:id="rId10"/>
    <p:sldId id="28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6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83968-3C69-4D2A-9BBD-D3175A199F4F}" type="datetimeFigureOut">
              <a:rPr lang="ru-RU" smtClean="0"/>
              <a:pPr/>
              <a:t>03.10.2017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7BF4A-1C94-423B-8EF9-1622021569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83968-3C69-4D2A-9BBD-D3175A199F4F}" type="datetimeFigureOut">
              <a:rPr lang="ru-RU" smtClean="0"/>
              <a:pPr/>
              <a:t>03.10.2017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7BF4A-1C94-423B-8EF9-1622021569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83968-3C69-4D2A-9BBD-D3175A199F4F}" type="datetimeFigureOut">
              <a:rPr lang="ru-RU" smtClean="0"/>
              <a:pPr/>
              <a:t>03.10.2017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7BF4A-1C94-423B-8EF9-1622021569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83968-3C69-4D2A-9BBD-D3175A199F4F}" type="datetimeFigureOut">
              <a:rPr lang="ru-RU" smtClean="0"/>
              <a:pPr/>
              <a:t>03.10.2017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7BF4A-1C94-423B-8EF9-1622021569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83968-3C69-4D2A-9BBD-D3175A199F4F}" type="datetimeFigureOut">
              <a:rPr lang="ru-RU" smtClean="0"/>
              <a:pPr/>
              <a:t>03.10.2017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7BF4A-1C94-423B-8EF9-1622021569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83968-3C69-4D2A-9BBD-D3175A199F4F}" type="datetimeFigureOut">
              <a:rPr lang="ru-RU" smtClean="0"/>
              <a:pPr/>
              <a:t>03.10.2017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7BF4A-1C94-423B-8EF9-1622021569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83968-3C69-4D2A-9BBD-D3175A199F4F}" type="datetimeFigureOut">
              <a:rPr lang="ru-RU" smtClean="0"/>
              <a:pPr/>
              <a:t>03.10.2017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7BF4A-1C94-423B-8EF9-1622021569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83968-3C69-4D2A-9BBD-D3175A199F4F}" type="datetimeFigureOut">
              <a:rPr lang="ru-RU" smtClean="0"/>
              <a:pPr/>
              <a:t>03.10.2017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7BF4A-1C94-423B-8EF9-1622021569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83968-3C69-4D2A-9BBD-D3175A199F4F}" type="datetimeFigureOut">
              <a:rPr lang="ru-RU" smtClean="0"/>
              <a:pPr/>
              <a:t>03.10.2017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7BF4A-1C94-423B-8EF9-1622021569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83968-3C69-4D2A-9BBD-D3175A199F4F}" type="datetimeFigureOut">
              <a:rPr lang="ru-RU" smtClean="0"/>
              <a:pPr/>
              <a:t>03.10.2017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7BF4A-1C94-423B-8EF9-1622021569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83968-3C69-4D2A-9BBD-D3175A199F4F}" type="datetimeFigureOut">
              <a:rPr lang="ru-RU" smtClean="0"/>
              <a:pPr/>
              <a:t>03.10.2017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7BF4A-1C94-423B-8EF9-1622021569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83968-3C69-4D2A-9BBD-D3175A199F4F}" type="datetimeFigureOut">
              <a:rPr lang="ru-RU" smtClean="0"/>
              <a:pPr/>
              <a:t>03.10.2017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7BF4A-1C94-423B-8EF9-16220215699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jpeg"/><Relationship Id="rId4" Type="http://schemas.openxmlformats.org/officeDocument/2006/relationships/image" Target="../media/image20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emf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47002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>
              <a:defRPr/>
            </a:pPr>
            <a:r>
              <a:rPr lang="ru-RU" sz="4000" b="1" dirty="0" smtClean="0">
                <a:solidFill>
                  <a:srgbClr val="C00000"/>
                </a:solidFill>
                <a:latin typeface="Myriad Pro" pitchFamily="34" charset="0"/>
              </a:rPr>
              <a:t>Что выбирает покупатель:</a:t>
            </a:r>
            <a:br>
              <a:rPr lang="ru-RU" sz="4000" b="1" dirty="0" smtClean="0">
                <a:solidFill>
                  <a:srgbClr val="C00000"/>
                </a:solidFill>
                <a:latin typeface="Myriad Pro" pitchFamily="34" charset="0"/>
              </a:rPr>
            </a:br>
            <a:r>
              <a:rPr lang="ru-RU" sz="4000" b="1" dirty="0" smtClean="0">
                <a:solidFill>
                  <a:srgbClr val="C00000"/>
                </a:solidFill>
                <a:latin typeface="Myriad Pro" pitchFamily="34" charset="0"/>
              </a:rPr>
              <a:t>«</a:t>
            </a:r>
            <a:r>
              <a:rPr lang="ru-RU" sz="4000" b="1" dirty="0" err="1" smtClean="0">
                <a:solidFill>
                  <a:srgbClr val="C00000"/>
                </a:solidFill>
                <a:latin typeface="Myriad Pro" pitchFamily="34" charset="0"/>
              </a:rPr>
              <a:t>вторичка</a:t>
            </a:r>
            <a:r>
              <a:rPr lang="ru-RU" sz="4000" b="1" dirty="0" smtClean="0">
                <a:solidFill>
                  <a:srgbClr val="C00000"/>
                </a:solidFill>
                <a:latin typeface="Myriad Pro" pitchFamily="34" charset="0"/>
              </a:rPr>
              <a:t>» против «</a:t>
            </a:r>
            <a:r>
              <a:rPr lang="ru-RU" sz="4000" b="1" dirty="0" err="1" smtClean="0">
                <a:solidFill>
                  <a:srgbClr val="C00000"/>
                </a:solidFill>
                <a:latin typeface="Myriad Pro" pitchFamily="34" charset="0"/>
              </a:rPr>
              <a:t>первички</a:t>
            </a:r>
            <a:r>
              <a:rPr lang="ru-RU" sz="4000" b="1" dirty="0" smtClean="0">
                <a:solidFill>
                  <a:srgbClr val="C00000"/>
                </a:solidFill>
                <a:latin typeface="Myriad Pro" pitchFamily="34" charset="0"/>
              </a:rPr>
              <a:t>»</a:t>
            </a:r>
            <a:endParaRPr lang="ru-RU" sz="4000" b="1" dirty="0">
              <a:solidFill>
                <a:srgbClr val="C00000"/>
              </a:solidFill>
              <a:latin typeface="Myriad Pro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31840" y="4202659"/>
            <a:ext cx="5608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Cond" pitchFamily="34" charset="0"/>
              </a:rPr>
              <a:t>Анастасия </a:t>
            </a:r>
            <a:r>
              <a:rPr lang="ru-RU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Cond" pitchFamily="34" charset="0"/>
              </a:rPr>
              <a:t>Голлай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Cond" pitchFamily="34" charset="0"/>
              </a:rPr>
              <a:t>, САРН, 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Cond" pitchFamily="34" charset="0"/>
              </a:rPr>
              <a:t>аналитик ГК «Метро»</a:t>
            </a:r>
            <a:endParaRPr lang="ru-RU" b="1" dirty="0" smtClean="0">
              <a:solidFill>
                <a:schemeClr val="tx1">
                  <a:lumMod val="75000"/>
                  <a:lumOff val="25000"/>
                </a:schemeClr>
              </a:solidFill>
              <a:latin typeface="Myriad Pro Cond" pitchFamily="34" charset="0"/>
            </a:endParaRPr>
          </a:p>
        </p:txBody>
      </p:sp>
      <p:pic>
        <p:nvPicPr>
          <p:cNvPr id="13" name="Picture 2" descr="C:\Users\PR-direktor\Desktop\logo_1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30307"/>
            <a:ext cx="9144000" cy="1055077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2411760" y="4651003"/>
            <a:ext cx="65178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Cond" pitchFamily="34" charset="0"/>
              </a:rPr>
              <a:t>Светлана Прокофьева, директор ООО «Метро-Оценка»</a:t>
            </a:r>
            <a:endParaRPr lang="ru-RU" b="1" dirty="0" smtClean="0">
              <a:solidFill>
                <a:schemeClr val="tx1">
                  <a:lumMod val="75000"/>
                  <a:lumOff val="25000"/>
                </a:schemeClr>
              </a:solidFill>
              <a:latin typeface="Myriad Pro Cond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Картинки по запросу вторичный рынок жиль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3156" y="2003597"/>
            <a:ext cx="1885308" cy="1115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Users\PR-direktor\Desktop\logo_1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830307"/>
            <a:ext cx="9144000" cy="1055077"/>
          </a:xfrm>
          <a:prstGeom prst="rect">
            <a:avLst/>
          </a:prstGeom>
          <a:noFill/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832048" y="116632"/>
            <a:ext cx="777240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600" b="1" dirty="0" err="1" smtClean="0">
                <a:solidFill>
                  <a:srgbClr val="C00000"/>
                </a:solidFill>
                <a:latin typeface="Myriad Pro" pitchFamily="34" charset="0"/>
              </a:rPr>
              <a:t>Вторичка</a:t>
            </a:r>
            <a:r>
              <a:rPr lang="ru-RU" sz="2600" b="1" dirty="0" smtClean="0">
                <a:solidFill>
                  <a:srgbClr val="C00000"/>
                </a:solidFill>
                <a:latin typeface="Myriad Pro" pitchFamily="34" charset="0"/>
              </a:rPr>
              <a:t> </a:t>
            </a:r>
            <a:r>
              <a:rPr lang="en-US" sz="2600" b="1" dirty="0" smtClean="0">
                <a:solidFill>
                  <a:srgbClr val="C00000"/>
                </a:solidFill>
                <a:latin typeface="Myriad Pro" pitchFamily="34" charset="0"/>
              </a:rPr>
              <a:t>VS </a:t>
            </a:r>
            <a:r>
              <a:rPr lang="ru-RU" sz="2600" b="1" dirty="0" err="1" smtClean="0">
                <a:solidFill>
                  <a:srgbClr val="C00000"/>
                </a:solidFill>
                <a:latin typeface="Myriad Pro" pitchFamily="34" charset="0"/>
              </a:rPr>
              <a:t>Первичка</a:t>
            </a:r>
            <a:endParaRPr lang="ru-RU" sz="2600" b="1" dirty="0">
              <a:solidFill>
                <a:srgbClr val="C00000"/>
              </a:solidFill>
              <a:latin typeface="Myriad Pro" pitchFamily="34" charset="0"/>
            </a:endParaRPr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9733" y="1480322"/>
            <a:ext cx="4108491" cy="2229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6" descr="Картинки по запросу строительство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50785"/>
            <a:ext cx="2132407" cy="1199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935083" y="4075981"/>
            <a:ext cx="72738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yriad Pro Cond" pitchFamily="34" charset="0"/>
              </a:rPr>
              <a:t>По ассортименту предложения по районам и числу комнат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yriad Pro Cond" pitchFamily="34" charset="0"/>
              </a:rPr>
              <a:t>По площадям в предложении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yriad Pro Cond" pitchFamily="34" charset="0"/>
              </a:rPr>
              <a:t>По предложению по этажности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yriad Pro Cond" pitchFamily="34" charset="0"/>
              </a:rPr>
              <a:t>По бюджету покупки</a:t>
            </a:r>
            <a:endParaRPr lang="ru-RU" b="1" dirty="0" smtClean="0">
              <a:solidFill>
                <a:schemeClr val="tx1">
                  <a:lumMod val="95000"/>
                  <a:lumOff val="5000"/>
                </a:schemeClr>
              </a:solidFill>
              <a:latin typeface="Myriad Pro Cond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03848" y="5507940"/>
            <a:ext cx="5662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B050"/>
                </a:solidFill>
                <a:latin typeface="Myriad Pro Cond" pitchFamily="34" charset="0"/>
              </a:rPr>
              <a:t>Выигрывает предложение «вторичного» рынка</a:t>
            </a:r>
            <a:endParaRPr lang="ru-RU" b="1" dirty="0" smtClean="0">
              <a:solidFill>
                <a:srgbClr val="00B050"/>
              </a:solidFill>
              <a:latin typeface="Myriad Pro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388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23" r="23688"/>
          <a:stretch/>
        </p:blipFill>
        <p:spPr bwMode="auto">
          <a:xfrm>
            <a:off x="5868144" y="1897236"/>
            <a:ext cx="2443163" cy="27559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>
              <a:defRPr/>
            </a:pPr>
            <a:r>
              <a:rPr lang="ru-RU" sz="4000" b="1" dirty="0" smtClean="0">
                <a:solidFill>
                  <a:srgbClr val="C00000"/>
                </a:solidFill>
                <a:latin typeface="Myriad Pro" pitchFamily="34" charset="0"/>
              </a:rPr>
              <a:t>Соотношение спроса на первичном и вторичном</a:t>
            </a:r>
            <a:br>
              <a:rPr lang="ru-RU" sz="4000" b="1" dirty="0" smtClean="0">
                <a:solidFill>
                  <a:srgbClr val="C00000"/>
                </a:solidFill>
                <a:latin typeface="Myriad Pro" pitchFamily="34" charset="0"/>
              </a:rPr>
            </a:br>
            <a:r>
              <a:rPr lang="ru-RU" sz="4000" b="1" dirty="0" smtClean="0">
                <a:solidFill>
                  <a:srgbClr val="C00000"/>
                </a:solidFill>
                <a:latin typeface="Myriad Pro" pitchFamily="34" charset="0"/>
              </a:rPr>
              <a:t>рынке жилья</a:t>
            </a:r>
            <a:endParaRPr lang="ru-RU" sz="4000" b="1" dirty="0">
              <a:solidFill>
                <a:srgbClr val="C00000"/>
              </a:solidFill>
              <a:latin typeface="Myriad Pro" pitchFamily="34" charset="0"/>
            </a:endParaRPr>
          </a:p>
        </p:txBody>
      </p:sp>
      <p:pic>
        <p:nvPicPr>
          <p:cNvPr id="6" name="Picture 2" descr="C:\Users\PR-direktor\Desktop\logo_1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830307"/>
            <a:ext cx="9144000" cy="1055077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686233" y="4941168"/>
            <a:ext cx="3848297" cy="701731"/>
          </a:xfrm>
          <a:prstGeom prst="rect">
            <a:avLst/>
          </a:prstGeom>
          <a:noFill/>
        </p:spPr>
        <p:txBody>
          <a:bodyPr vert="horz" wrap="none" lIns="91440" tIns="45720" rIns="91440" bIns="45720" rtlCol="0">
            <a:spAutoFit/>
          </a:bodyPr>
          <a:lstStyle/>
          <a:p>
            <a:pPr indent="-342900" algn="ctr">
              <a:spcBef>
                <a:spcPct val="20000"/>
              </a:spcBef>
            </a:pPr>
            <a:r>
              <a:rPr lang="ru-RU" b="1" dirty="0" smtClean="0">
                <a:solidFill>
                  <a:srgbClr val="002060"/>
                </a:solidFill>
                <a:latin typeface="Myriad Pro Cond" pitchFamily="34" charset="0"/>
              </a:rPr>
              <a:t>Минимальный разрыв в 2015 г.,</a:t>
            </a:r>
          </a:p>
          <a:p>
            <a:pPr indent="-342900" algn="ctr">
              <a:spcBef>
                <a:spcPct val="20000"/>
              </a:spcBef>
            </a:pPr>
            <a:r>
              <a:rPr lang="ru-RU" b="1" dirty="0" smtClean="0">
                <a:solidFill>
                  <a:srgbClr val="002060"/>
                </a:solidFill>
                <a:latin typeface="Myriad Pro Cond" pitchFamily="34" charset="0"/>
              </a:rPr>
              <a:t>в 4,8 раз</a:t>
            </a:r>
            <a:endParaRPr lang="ru-RU" b="1" dirty="0">
              <a:solidFill>
                <a:srgbClr val="002060"/>
              </a:solidFill>
              <a:latin typeface="Myriad Pro Cond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74720"/>
            <a:ext cx="4861741" cy="2922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Группа 4"/>
          <p:cNvGrpSpPr/>
          <p:nvPr/>
        </p:nvGrpSpPr>
        <p:grpSpPr>
          <a:xfrm>
            <a:off x="4476636" y="4005064"/>
            <a:ext cx="1885664" cy="2190909"/>
            <a:chOff x="6464297" y="2922390"/>
            <a:chExt cx="2120062" cy="2313726"/>
          </a:xfrm>
        </p:grpSpPr>
        <p:pic>
          <p:nvPicPr>
            <p:cNvPr id="3" name="Picture 4" descr="Похожее изображение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891" r="29091"/>
            <a:stretch/>
          </p:blipFill>
          <p:spPr bwMode="auto">
            <a:xfrm>
              <a:off x="6464297" y="2922390"/>
              <a:ext cx="2120062" cy="2313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7219187" y="3454702"/>
              <a:ext cx="9678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ипотека</a:t>
              </a:r>
              <a:endParaRPr lang="ru-RU" dirty="0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4505" y="116632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 sz="2800" b="1" dirty="0" smtClean="0">
                <a:solidFill>
                  <a:srgbClr val="C00000"/>
                </a:solidFill>
                <a:latin typeface="Myriad Pro" pitchFamily="34" charset="0"/>
              </a:rPr>
              <a:t>Изменение структуры рынка,</a:t>
            </a:r>
            <a:br>
              <a:rPr lang="ru-RU" sz="2800" b="1" dirty="0" smtClean="0">
                <a:solidFill>
                  <a:srgbClr val="C00000"/>
                </a:solidFill>
                <a:latin typeface="Myriad Pro" pitchFamily="34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Myriad Pro" pitchFamily="34" charset="0"/>
              </a:rPr>
              <a:t>усиление конкуренции</a:t>
            </a:r>
            <a:endParaRPr lang="ru-RU" sz="2800" b="1" dirty="0">
              <a:solidFill>
                <a:srgbClr val="C00000"/>
              </a:solidFill>
              <a:latin typeface="Myriad Pro" pitchFamily="34" charset="0"/>
            </a:endParaRPr>
          </a:p>
        </p:txBody>
      </p:sp>
      <p:pic>
        <p:nvPicPr>
          <p:cNvPr id="6" name="Picture 2" descr="C:\Users\PR-direktor\Desktop\logo_1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30307"/>
            <a:ext cx="9144000" cy="1055077"/>
          </a:xfrm>
          <a:prstGeom prst="rect">
            <a:avLst/>
          </a:prstGeom>
          <a:noFill/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1291898"/>
            <a:ext cx="5112568" cy="3073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-75237" y="4869160"/>
            <a:ext cx="44312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latin typeface="Myriad Pro Cond" pitchFamily="34" charset="0"/>
              </a:rPr>
              <a:t>С 2012 г.  по </a:t>
            </a:r>
            <a:r>
              <a:rPr lang="ru-RU" b="1" dirty="0" smtClean="0">
                <a:latin typeface="Myriad Pro Cond" pitchFamily="34" charset="0"/>
              </a:rPr>
              <a:t>2015</a:t>
            </a:r>
          </a:p>
          <a:p>
            <a:pPr algn="ctr"/>
            <a:r>
              <a:rPr lang="ru-RU" b="1" dirty="0" smtClean="0">
                <a:latin typeface="Myriad Pro Cond" pitchFamily="34" charset="0"/>
              </a:rPr>
              <a:t>объем</a:t>
            </a:r>
            <a:r>
              <a:rPr lang="en-US" b="1" dirty="0" smtClean="0">
                <a:latin typeface="Myriad Pro Cond" pitchFamily="34" charset="0"/>
              </a:rPr>
              <a:t> </a:t>
            </a:r>
            <a:r>
              <a:rPr lang="ru-RU" b="1" dirty="0" smtClean="0">
                <a:latin typeface="Myriad Pro Cond" pitchFamily="34" charset="0"/>
              </a:rPr>
              <a:t>предложения</a:t>
            </a:r>
          </a:p>
          <a:p>
            <a:pPr algn="ctr"/>
            <a:r>
              <a:rPr lang="ru-RU" b="1" dirty="0" smtClean="0">
                <a:latin typeface="Myriad Pro Cond" pitchFamily="34" charset="0"/>
              </a:rPr>
              <a:t> на первичном рынке вырос </a:t>
            </a:r>
            <a:r>
              <a:rPr lang="ru-RU" b="1" dirty="0" smtClean="0">
                <a:latin typeface="Myriad Pro Cond" pitchFamily="34" charset="0"/>
              </a:rPr>
              <a:t>в 3 </a:t>
            </a:r>
            <a:r>
              <a:rPr lang="ru-RU" b="1" dirty="0" smtClean="0">
                <a:latin typeface="Myriad Pro Cond" pitchFamily="34" charset="0"/>
              </a:rPr>
              <a:t>раза</a:t>
            </a:r>
            <a:endParaRPr lang="ru-RU" b="1" dirty="0" smtClean="0">
              <a:latin typeface="Myriad Pro Cond" pitchFamily="34" charset="0"/>
            </a:endParaRPr>
          </a:p>
        </p:txBody>
      </p:sp>
      <p:sp>
        <p:nvSpPr>
          <p:cNvPr id="3" name="Штриховая стрелка вправо 2"/>
          <p:cNvSpPr/>
          <p:nvPr/>
        </p:nvSpPr>
        <p:spPr>
          <a:xfrm>
            <a:off x="3995936" y="5755707"/>
            <a:ext cx="792088" cy="468921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4788024" y="5241974"/>
            <a:ext cx="42785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latin typeface="Myriad Pro Cond" pitchFamily="34" charset="0"/>
              </a:rPr>
              <a:t>Увеличение предложения  готового</a:t>
            </a:r>
          </a:p>
          <a:p>
            <a:pPr algn="ctr"/>
            <a:r>
              <a:rPr lang="ru-RU" b="1" dirty="0" smtClean="0">
                <a:latin typeface="Myriad Pro Cond" pitchFamily="34" charset="0"/>
              </a:rPr>
              <a:t>нового жилья</a:t>
            </a:r>
          </a:p>
          <a:p>
            <a:pPr algn="ctr"/>
            <a:r>
              <a:rPr lang="ru-RU" b="1" dirty="0" smtClean="0">
                <a:latin typeface="Myriad Pro Cond" pitchFamily="34" charset="0"/>
              </a:rPr>
              <a:t>на первичном и вторичном рынке</a:t>
            </a:r>
            <a:endParaRPr lang="ru-RU" b="1" dirty="0" smtClean="0">
              <a:latin typeface="Myriad Pro Cond" pitchFamily="34" charset="0"/>
            </a:endParaRPr>
          </a:p>
        </p:txBody>
      </p:sp>
      <p:pic>
        <p:nvPicPr>
          <p:cNvPr id="25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024"/>
          <a:stretch/>
        </p:blipFill>
        <p:spPr bwMode="auto">
          <a:xfrm>
            <a:off x="5364089" y="1455450"/>
            <a:ext cx="3607944" cy="274610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4502697" y="4499828"/>
            <a:ext cx="4496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Myriad Pro Cond" pitchFamily="34" charset="0"/>
              </a:rPr>
              <a:t>Более 1000 квартир в сданных домах</a:t>
            </a:r>
          </a:p>
        </p:txBody>
      </p:sp>
    </p:spTree>
    <p:extLst>
      <p:ext uri="{BB962C8B-B14F-4D97-AF65-F5344CB8AC3E}">
        <p14:creationId xmlns:p14="http://schemas.microsoft.com/office/powerpoint/2010/main" val="2234046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</a:bodyPr>
          <a:lstStyle/>
          <a:p>
            <a:pPr>
              <a:defRPr/>
            </a:pPr>
            <a:r>
              <a:rPr lang="ru-RU" sz="4000" b="1" dirty="0" smtClean="0">
                <a:solidFill>
                  <a:srgbClr val="C00000"/>
                </a:solidFill>
                <a:latin typeface="Myriad Pro" pitchFamily="34" charset="0"/>
              </a:rPr>
              <a:t>Увеличение спроса на новые квартиры на вторичном рынке</a:t>
            </a:r>
            <a:endParaRPr lang="ru-RU" sz="4000" b="1" dirty="0">
              <a:solidFill>
                <a:srgbClr val="C00000"/>
              </a:solidFill>
              <a:latin typeface="Myriad Pro" pitchFamily="34" charset="0"/>
            </a:endParaRPr>
          </a:p>
        </p:txBody>
      </p:sp>
      <p:pic>
        <p:nvPicPr>
          <p:cNvPr id="6" name="Picture 2" descr="C:\Users\PR-direktor\Desktop\logo_1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30307"/>
            <a:ext cx="9144000" cy="1055077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467544" y="4108313"/>
            <a:ext cx="4572662" cy="904863"/>
          </a:xfrm>
          <a:prstGeom prst="rect">
            <a:avLst/>
          </a:prstGeom>
          <a:noFill/>
        </p:spPr>
        <p:txBody>
          <a:bodyPr vert="horz" wrap="none" lIns="91440" tIns="45720" rIns="91440" bIns="45720" rtlCol="0">
            <a:spAutoFit/>
          </a:bodyPr>
          <a:lstStyle/>
          <a:p>
            <a:pPr indent="-342900" algn="ctr">
              <a:spcBef>
                <a:spcPct val="20000"/>
              </a:spcBef>
            </a:pPr>
            <a:r>
              <a:rPr lang="ru-RU" sz="2400" b="1" dirty="0" smtClean="0">
                <a:solidFill>
                  <a:srgbClr val="002060"/>
                </a:solidFill>
                <a:latin typeface="Myriad Pro Cond" pitchFamily="34" charset="0"/>
              </a:rPr>
              <a:t>Снижение ипотечных ставок</a:t>
            </a:r>
          </a:p>
          <a:p>
            <a:pPr indent="-342900" algn="ctr">
              <a:spcBef>
                <a:spcPct val="20000"/>
              </a:spcBef>
            </a:pPr>
            <a:r>
              <a:rPr lang="ru-RU" sz="2400" b="1" u="sng" dirty="0" smtClean="0">
                <a:solidFill>
                  <a:srgbClr val="002060"/>
                </a:solidFill>
                <a:latin typeface="Myriad Pro Cond" pitchFamily="34" charset="0"/>
              </a:rPr>
              <a:t>усиливает конкуренцию</a:t>
            </a:r>
            <a:endParaRPr lang="ru-RU" sz="2400" b="1" u="sng" dirty="0">
              <a:solidFill>
                <a:srgbClr val="002060"/>
              </a:solidFill>
              <a:latin typeface="Myriad Pro Cond" pitchFamily="34" charset="0"/>
            </a:endParaRPr>
          </a:p>
        </p:txBody>
      </p:sp>
      <p:pic>
        <p:nvPicPr>
          <p:cNvPr id="7" name="Picture 4" descr="Картинки по запросу оценщик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726978"/>
            <a:ext cx="2644688" cy="2062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59227"/>
            <a:ext cx="4891320" cy="2345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1116611" y="5256781"/>
            <a:ext cx="7587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latin typeface="Myriad Pro Cond" pitchFamily="34" charset="0"/>
              </a:rPr>
              <a:t>Что заставляет покупателя из года в год выбирать «</a:t>
            </a:r>
            <a:r>
              <a:rPr lang="ru-RU" b="1" dirty="0" err="1">
                <a:latin typeface="Myriad Pro Cond" pitchFamily="34" charset="0"/>
              </a:rPr>
              <a:t>в</a:t>
            </a:r>
            <a:r>
              <a:rPr lang="ru-RU" b="1" dirty="0" err="1" smtClean="0">
                <a:latin typeface="Myriad Pro Cond" pitchFamily="34" charset="0"/>
              </a:rPr>
              <a:t>торичку</a:t>
            </a:r>
            <a:r>
              <a:rPr lang="ru-RU" b="1" dirty="0" smtClean="0">
                <a:latin typeface="Myriad Pro Cond" pitchFamily="34" charset="0"/>
              </a:rPr>
              <a:t>»?</a:t>
            </a:r>
            <a:endParaRPr lang="ru-RU" b="1" dirty="0" smtClean="0">
              <a:latin typeface="Myriad Pro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281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 sz="4000" b="1" dirty="0" smtClean="0">
                <a:solidFill>
                  <a:srgbClr val="C00000"/>
                </a:solidFill>
                <a:latin typeface="Myriad Pro" pitchFamily="34" charset="0"/>
              </a:rPr>
              <a:t>Желания покупателей</a:t>
            </a:r>
            <a:endParaRPr lang="ru-RU" sz="4000" b="1" dirty="0">
              <a:solidFill>
                <a:srgbClr val="C00000"/>
              </a:solidFill>
              <a:latin typeface="Myriad Pro" pitchFamily="34" charset="0"/>
            </a:endParaRPr>
          </a:p>
        </p:txBody>
      </p:sp>
      <p:pic>
        <p:nvPicPr>
          <p:cNvPr id="6" name="Picture 2" descr="C:\Users\PR-direktor\Desktop\logo_1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30307"/>
            <a:ext cx="9144000" cy="1055077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85989" y="1340768"/>
            <a:ext cx="7846122" cy="430887"/>
          </a:xfrm>
          <a:prstGeom prst="rect">
            <a:avLst/>
          </a:prstGeom>
          <a:noFill/>
        </p:spPr>
        <p:txBody>
          <a:bodyPr vert="horz" wrap="none" lIns="91440" tIns="45720" rIns="91440" bIns="45720" rtlCol="0">
            <a:spAutoFit/>
          </a:bodyPr>
          <a:lstStyle/>
          <a:p>
            <a:pPr indent="-342900" algn="just">
              <a:spcBef>
                <a:spcPct val="20000"/>
              </a:spcBef>
            </a:pPr>
            <a:r>
              <a:rPr lang="ru-RU" sz="2200" b="1" dirty="0" smtClean="0">
                <a:solidFill>
                  <a:srgbClr val="002060"/>
                </a:solidFill>
                <a:latin typeface="Myriad Pro Cond" pitchFamily="34" charset="0"/>
              </a:rPr>
              <a:t>По данным договоров на покупку/обмен, 2016-2017 гг.</a:t>
            </a:r>
            <a:endParaRPr lang="ru-RU" sz="2200" b="1" dirty="0">
              <a:solidFill>
                <a:srgbClr val="002060"/>
              </a:solidFill>
              <a:latin typeface="Myriad Pro Cond" pitchFamily="34" charset="0"/>
            </a:endParaRPr>
          </a:p>
        </p:txBody>
      </p:sp>
      <p:pic>
        <p:nvPicPr>
          <p:cNvPr id="9" name="Picture 2" descr="C:\Users\admin\Pictures\для презентации\Без названия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5019" y="414908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1115616" y="4305870"/>
            <a:ext cx="24050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Myriad Pro Cond" pitchFamily="34" charset="0"/>
              </a:rPr>
              <a:t>Новостройка - 22%</a:t>
            </a:r>
          </a:p>
          <a:p>
            <a:pPr algn="ctr"/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Cond" pitchFamily="34" charset="0"/>
              </a:rPr>
              <a:t>Новый дом – 17,5%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Myriad Pro Cond" pitchFamily="34" charset="0"/>
              </a:rPr>
              <a:t>УП – 22%</a:t>
            </a:r>
            <a:endParaRPr lang="ru-RU" b="1" dirty="0">
              <a:solidFill>
                <a:srgbClr val="FF0000"/>
              </a:solidFill>
              <a:latin typeface="Myriad Pro Cond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428345" y="5397976"/>
            <a:ext cx="25506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Cond" pitchFamily="34" charset="0"/>
              </a:rPr>
              <a:t>Не выше (5-9) -14,5%</a:t>
            </a:r>
          </a:p>
          <a:p>
            <a:pPr algn="ctr"/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Cond" pitchFamily="34" charset="0"/>
              </a:rPr>
              <a:t>Не ниже– 4%</a:t>
            </a:r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  <a:latin typeface="Myriad Pro Cond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51520" y="1910121"/>
            <a:ext cx="486601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Cond" pitchFamily="34" charset="0"/>
              </a:rPr>
              <a:t>Район 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 Cond" pitchFamily="34" charset="0"/>
              </a:rPr>
              <a:t>71% 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 Cond" pitchFamily="34" charset="0"/>
              </a:rPr>
              <a:t>(81%)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 Cond" pitchFamily="34" charset="0"/>
              </a:rPr>
              <a:t>Число комнат - 74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Cond" pitchFamily="34" charset="0"/>
              </a:rPr>
              <a:t>% (57%) </a:t>
            </a:r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  <a:latin typeface="Myriad Pro Cond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 Cond" pitchFamily="34" charset="0"/>
              </a:rPr>
              <a:t>Этаж – 59%(41%)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 Cond" pitchFamily="34" charset="0"/>
              </a:rPr>
              <a:t>Микрорайон – 44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Cond" pitchFamily="34" charset="0"/>
              </a:rPr>
              <a:t>% (41%0</a:t>
            </a:r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  <a:latin typeface="Myriad Pro Cond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 Cond" pitchFamily="34" charset="0"/>
              </a:rPr>
              <a:t>Стоимость – 36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Cond" pitchFamily="34" charset="0"/>
              </a:rPr>
              <a:t>% (17%)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Cond" pitchFamily="34" charset="0"/>
              </a:rPr>
              <a:t>Наличие балкона, лоджии 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 Cond" pitchFamily="34" charset="0"/>
              </a:rPr>
              <a:t>– 29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Cond" pitchFamily="34" charset="0"/>
              </a:rPr>
              <a:t>% (26%)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Cond" pitchFamily="34" charset="0"/>
              </a:rPr>
              <a:t>Состояние 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 Cond" pitchFamily="34" charset="0"/>
              </a:rPr>
              <a:t>и тип 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Cond" pitchFamily="34" charset="0"/>
              </a:rPr>
              <a:t>дома 21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 Cond" pitchFamily="34" charset="0"/>
              </a:rPr>
              <a:t>% 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Cond" pitchFamily="34" charset="0"/>
              </a:rPr>
              <a:t>(24%)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Cond" pitchFamily="34" charset="0"/>
              </a:rPr>
              <a:t>Площадь 8% (20%)</a:t>
            </a:r>
            <a:endParaRPr lang="ru-RU" b="1" dirty="0" smtClean="0">
              <a:solidFill>
                <a:schemeClr val="tx1">
                  <a:lumMod val="95000"/>
                  <a:lumOff val="5000"/>
                </a:schemeClr>
              </a:solidFill>
              <a:latin typeface="Myriad Pro Cond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72763" y="5120977"/>
            <a:ext cx="34917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Cond" pitchFamily="34" charset="0"/>
              </a:rPr>
              <a:t>1-2 комнаты</a:t>
            </a:r>
          </a:p>
          <a:p>
            <a:pPr algn="ctr"/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Cond" pitchFamily="34" charset="0"/>
              </a:rPr>
              <a:t>«</a:t>
            </a:r>
            <a:r>
              <a:rPr lang="ru-RU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Cond" pitchFamily="34" charset="0"/>
              </a:rPr>
              <a:t>Однушки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Cond" pitchFamily="34" charset="0"/>
              </a:rPr>
              <a:t>» около 30-35 кв. м</a:t>
            </a:r>
          </a:p>
          <a:p>
            <a:pPr algn="ctr"/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Cond" pitchFamily="34" charset="0"/>
              </a:rPr>
              <a:t>«</a:t>
            </a:r>
            <a:r>
              <a:rPr lang="ru-RU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Cond" pitchFamily="34" charset="0"/>
              </a:rPr>
              <a:t>двушки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Cond" pitchFamily="34" charset="0"/>
              </a:rPr>
              <a:t>» – 45-55 кв. м</a:t>
            </a:r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  <a:latin typeface="Myriad Pro Cond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868144" y="2060848"/>
            <a:ext cx="2621872" cy="1754326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Myriad Pro Cond" pitchFamily="34" charset="0"/>
              </a:rPr>
              <a:t>Не старое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  <a:latin typeface="Myriad Pro Cond" pitchFamily="34" charset="0"/>
              </a:rPr>
              <a:t>Не высотное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  <a:latin typeface="Myriad Pro Cond" pitchFamily="34" charset="0"/>
              </a:rPr>
              <a:t>Небольшой площади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  <a:latin typeface="Myriad Pro Cond" pitchFamily="34" charset="0"/>
              </a:rPr>
              <a:t>С балконом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  <a:latin typeface="Myriad Pro Cond" pitchFamily="34" charset="0"/>
              </a:rPr>
              <a:t>В нужном месте!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  <a:latin typeface="Myriad Pro Cond" pitchFamily="34" charset="0"/>
              </a:rPr>
              <a:t>Недорого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785918" y="4499828"/>
            <a:ext cx="2942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Cond" pitchFamily="34" charset="0"/>
              </a:rPr>
              <a:t>В среднем 1,8 – 2,2 млн.</a:t>
            </a:r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  <a:latin typeface="Myriad Pro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293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PR-direktor\Desktop\logo_1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30307"/>
            <a:ext cx="9144000" cy="1055077"/>
          </a:xfrm>
          <a:prstGeom prst="rect">
            <a:avLst/>
          </a:prstGeom>
          <a:noFill/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590872" y="-27384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Myriad Pro" pitchFamily="34" charset="0"/>
              </a:rPr>
              <a:t>Первичный рынок </a:t>
            </a:r>
            <a:r>
              <a:rPr lang="ru-RU" sz="2400" b="1" dirty="0" smtClean="0">
                <a:solidFill>
                  <a:srgbClr val="C00000"/>
                </a:solidFill>
                <a:latin typeface="Myriad Pro" pitchFamily="34" charset="0"/>
              </a:rPr>
              <a:t>жилья: этажность</a:t>
            </a:r>
            <a:endParaRPr lang="ru-RU" sz="2400" b="1" dirty="0" smtClean="0">
              <a:solidFill>
                <a:srgbClr val="C00000"/>
              </a:solidFill>
              <a:latin typeface="Myriad Pro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84505" y="934265"/>
            <a:ext cx="7932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Myriad Pro Cond" pitchFamily="34" charset="0"/>
              </a:rPr>
              <a:t>- Наибольший объем предложения приходится на высотные дома! </a:t>
            </a:r>
            <a:endParaRPr lang="ru-RU" b="1" dirty="0" smtClean="0">
              <a:solidFill>
                <a:srgbClr val="FF0000"/>
              </a:solidFill>
              <a:latin typeface="Myriad Pro Cond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24" y="1580596"/>
            <a:ext cx="5148064" cy="3129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972132"/>
            <a:ext cx="2564604" cy="1049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 descr="Картинки по запросу цена жилья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772816"/>
            <a:ext cx="2388005" cy="1954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796136" y="4006805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ВТОРИЧКА в выигрыше, благодаря этажности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47789" y="4851160"/>
            <a:ext cx="358623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Cond" pitchFamily="34" charset="0"/>
              </a:rPr>
              <a:t>Дома 80-90-х гг. </a:t>
            </a:r>
          </a:p>
          <a:p>
            <a:pPr algn="ctr"/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Cond" pitchFamily="34" charset="0"/>
              </a:rPr>
              <a:t>Не выше 12-16 этажей</a:t>
            </a:r>
          </a:p>
          <a:p>
            <a:pPr algn="ctr"/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Cond" pitchFamily="34" charset="0"/>
              </a:rPr>
              <a:t>Остальные типы – не выше 9</a:t>
            </a:r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  <a:latin typeface="Myriad Pro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214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88" t="32076" r="2365" b="23778"/>
          <a:stretch/>
        </p:blipFill>
        <p:spPr bwMode="auto">
          <a:xfrm>
            <a:off x="1187624" y="3010030"/>
            <a:ext cx="1386238" cy="1355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 descr="C:\Users\PR-direktor\Desktop\logo_1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830307"/>
            <a:ext cx="9144000" cy="1055077"/>
          </a:xfrm>
          <a:prstGeom prst="rect">
            <a:avLst/>
          </a:prstGeom>
          <a:noFill/>
        </p:spPr>
      </p:pic>
      <p:sp>
        <p:nvSpPr>
          <p:cNvPr id="10" name="Заголовок 1"/>
          <p:cNvSpPr txBox="1">
            <a:spLocks/>
          </p:cNvSpPr>
          <p:nvPr/>
        </p:nvSpPr>
        <p:spPr>
          <a:xfrm>
            <a:off x="904056" y="-99392"/>
            <a:ext cx="777240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600" b="1" dirty="0" smtClean="0">
                <a:solidFill>
                  <a:srgbClr val="C00000"/>
                </a:solidFill>
                <a:latin typeface="Myriad Pro" pitchFamily="34" charset="0"/>
              </a:rPr>
              <a:t>«</a:t>
            </a:r>
            <a:r>
              <a:rPr lang="ru-RU" sz="2600" b="1" dirty="0">
                <a:solidFill>
                  <a:srgbClr val="C00000"/>
                </a:solidFill>
                <a:latin typeface="Myriad Pro" pitchFamily="34" charset="0"/>
              </a:rPr>
              <a:t>Ц</a:t>
            </a:r>
            <a:r>
              <a:rPr lang="ru-RU" sz="2600" b="1" dirty="0" smtClean="0">
                <a:solidFill>
                  <a:srgbClr val="C00000"/>
                </a:solidFill>
                <a:latin typeface="Myriad Pro" pitchFamily="34" charset="0"/>
              </a:rPr>
              <a:t>арство </a:t>
            </a:r>
            <a:r>
              <a:rPr lang="ru-RU" sz="2600" b="1" dirty="0" smtClean="0">
                <a:solidFill>
                  <a:srgbClr val="C00000"/>
                </a:solidFill>
                <a:latin typeface="Myriad Pro" pitchFamily="34" charset="0"/>
              </a:rPr>
              <a:t>«</a:t>
            </a:r>
            <a:r>
              <a:rPr lang="ru-RU" sz="2600" b="1" dirty="0" err="1" smtClean="0">
                <a:solidFill>
                  <a:srgbClr val="C00000"/>
                </a:solidFill>
                <a:latin typeface="Myriad Pro" pitchFamily="34" charset="0"/>
              </a:rPr>
              <a:t>однушек</a:t>
            </a:r>
            <a:r>
              <a:rPr lang="ru-RU" sz="2600" b="1" dirty="0" smtClean="0">
                <a:solidFill>
                  <a:srgbClr val="C00000"/>
                </a:solidFill>
                <a:latin typeface="Myriad Pro" pitchFamily="34" charset="0"/>
              </a:rPr>
              <a:t>» на первичном рынке</a:t>
            </a:r>
            <a:endParaRPr lang="ru-RU" sz="2600" b="1" dirty="0">
              <a:solidFill>
                <a:srgbClr val="C00000"/>
              </a:solidFill>
              <a:latin typeface="Myriad Pro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6" t="13092" r="39237" b="6643"/>
          <a:stretch/>
        </p:blipFill>
        <p:spPr bwMode="auto">
          <a:xfrm>
            <a:off x="107505" y="764704"/>
            <a:ext cx="2464246" cy="2463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97"/>
          <a:stretch/>
        </p:blipFill>
        <p:spPr bwMode="auto">
          <a:xfrm>
            <a:off x="3563888" y="3513793"/>
            <a:ext cx="5352052" cy="28440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53408"/>
            <a:ext cx="2869879" cy="1051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148064" y="3068960"/>
            <a:ext cx="2260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Готовое новое жилье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2810620" y="954594"/>
            <a:ext cx="593784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Cond" pitchFamily="34" charset="0"/>
              </a:rPr>
              <a:t>Избыток «</a:t>
            </a:r>
            <a:r>
              <a:rPr lang="ru-RU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Cond" pitchFamily="34" charset="0"/>
              </a:rPr>
              <a:t>однушек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Cond" pitchFamily="34" charset="0"/>
              </a:rPr>
              <a:t>» на первичном рынке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Cond" pitchFamily="34" charset="0"/>
              </a:rPr>
              <a:t>Высокая стоимость «</a:t>
            </a:r>
            <a:r>
              <a:rPr lang="ru-RU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Cond" pitchFamily="34" charset="0"/>
              </a:rPr>
              <a:t>однушек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Cond" pitchFamily="34" charset="0"/>
              </a:rPr>
              <a:t>» от застройщика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Cond" pitchFamily="34" charset="0"/>
              </a:rPr>
              <a:t>Площади «</a:t>
            </a:r>
            <a:r>
              <a:rPr lang="ru-RU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Cond" pitchFamily="34" charset="0"/>
              </a:rPr>
              <a:t>вторички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Cond" pitchFamily="34" charset="0"/>
              </a:rPr>
              <a:t>»  больше отвечают</a:t>
            </a:r>
          </a:p>
          <a:p>
            <a:pPr algn="just"/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Cond" pitchFamily="34" charset="0"/>
              </a:rPr>
              <a:t> запросам покупателей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Cond" pitchFamily="34" charset="0"/>
              </a:rPr>
              <a:t>Невысокие цены первичного рынка</a:t>
            </a:r>
          </a:p>
          <a:p>
            <a:pPr algn="just"/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Cond" pitchFamily="34" charset="0"/>
              </a:rPr>
              <a:t> нивелируются избыточными площадями</a:t>
            </a:r>
            <a:endParaRPr lang="ru-RU" b="1" dirty="0" smtClean="0">
              <a:solidFill>
                <a:schemeClr val="tx1">
                  <a:lumMod val="95000"/>
                  <a:lumOff val="5000"/>
                </a:schemeClr>
              </a:solidFill>
              <a:latin typeface="Myriad Pro Cond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16515" y="4427820"/>
            <a:ext cx="895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Сделки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6098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PR-direktor\Desktop\logo_1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30307"/>
            <a:ext cx="9144000" cy="1055077"/>
          </a:xfrm>
          <a:prstGeom prst="rect">
            <a:avLst/>
          </a:prstGeom>
          <a:noFill/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52700" y="13223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832048" y="116632"/>
            <a:ext cx="777240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600" b="1" smtClean="0">
                <a:solidFill>
                  <a:srgbClr val="C00000"/>
                </a:solidFill>
                <a:latin typeface="Myriad Pro" pitchFamily="34" charset="0"/>
              </a:rPr>
              <a:t>Бюджет покупки: что почем</a:t>
            </a:r>
            <a:endParaRPr lang="ru-RU" sz="2600" b="1" dirty="0">
              <a:solidFill>
                <a:srgbClr val="C00000"/>
              </a:solidFill>
              <a:latin typeface="Myriad Pro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5536" y="1008933"/>
            <a:ext cx="23889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latin typeface="Myriad Pro Cond" pitchFamily="34" charset="0"/>
              </a:rPr>
              <a:t>«</a:t>
            </a:r>
            <a:r>
              <a:rPr lang="ru-RU" b="1" dirty="0" err="1" smtClean="0">
                <a:latin typeface="Myriad Pro Cond" pitchFamily="34" charset="0"/>
              </a:rPr>
              <a:t>Хрущевка</a:t>
            </a:r>
            <a:r>
              <a:rPr lang="ru-RU" b="1" dirty="0" smtClean="0">
                <a:latin typeface="Myriad Pro Cond" pitchFamily="34" charset="0"/>
              </a:rPr>
              <a:t>» </a:t>
            </a:r>
            <a:endParaRPr lang="ru-RU" b="1" dirty="0" smtClean="0">
              <a:latin typeface="Myriad Pro Cond" pitchFamily="34" charset="0"/>
            </a:endParaRPr>
          </a:p>
          <a:p>
            <a:pPr algn="ctr"/>
            <a:r>
              <a:rPr lang="ru-RU" b="1" dirty="0" smtClean="0">
                <a:latin typeface="Myriad Pro Cond" pitchFamily="34" charset="0"/>
              </a:rPr>
              <a:t>1-к</a:t>
            </a:r>
            <a:r>
              <a:rPr lang="ru-RU" b="1" dirty="0" smtClean="0">
                <a:latin typeface="Myriad Pro Cond" pitchFamily="34" charset="0"/>
              </a:rPr>
              <a:t>. – 1 355 000 руб.</a:t>
            </a:r>
          </a:p>
          <a:p>
            <a:pPr algn="ctr"/>
            <a:r>
              <a:rPr lang="ru-RU" b="1" dirty="0" smtClean="0">
                <a:latin typeface="Myriad Pro Cond" pitchFamily="34" charset="0"/>
              </a:rPr>
              <a:t>2-к. – 1 760 000 руб.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95535" y="2132856"/>
            <a:ext cx="23889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latin typeface="Myriad Pro Cond" pitchFamily="34" charset="0"/>
              </a:rPr>
              <a:t>«</a:t>
            </a:r>
            <a:r>
              <a:rPr lang="ru-RU" b="1" dirty="0" err="1" smtClean="0">
                <a:latin typeface="Myriad Pro Cond" pitchFamily="34" charset="0"/>
              </a:rPr>
              <a:t>Брежневка</a:t>
            </a:r>
            <a:r>
              <a:rPr lang="ru-RU" b="1" dirty="0" smtClean="0">
                <a:latin typeface="Myriad Pro Cond" pitchFamily="34" charset="0"/>
              </a:rPr>
              <a:t>»</a:t>
            </a:r>
            <a:endParaRPr lang="ru-RU" b="1" dirty="0" smtClean="0">
              <a:latin typeface="Myriad Pro Cond" pitchFamily="34" charset="0"/>
            </a:endParaRPr>
          </a:p>
          <a:p>
            <a:pPr algn="ctr"/>
            <a:r>
              <a:rPr lang="ru-RU" b="1" dirty="0" smtClean="0">
                <a:latin typeface="Myriad Pro Cond" pitchFamily="34" charset="0"/>
              </a:rPr>
              <a:t>1-к. – 1 470 000 руб.</a:t>
            </a:r>
          </a:p>
          <a:p>
            <a:pPr algn="ctr"/>
            <a:r>
              <a:rPr lang="ru-RU" b="1" dirty="0" smtClean="0">
                <a:latin typeface="Myriad Pro Cond" pitchFamily="34" charset="0"/>
              </a:rPr>
              <a:t>2-к. – 1 960 000 руб.</a:t>
            </a:r>
          </a:p>
          <a:p>
            <a:pPr algn="ctr"/>
            <a:r>
              <a:rPr lang="ru-RU" b="1" dirty="0" smtClean="0">
                <a:latin typeface="Myriad Pro Cond" pitchFamily="34" charset="0"/>
              </a:rPr>
              <a:t>3-к. – 2 670 00 руб.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95534" y="3537882"/>
            <a:ext cx="23889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latin typeface="Myriad Pro Cond" pitchFamily="34" charset="0"/>
              </a:rPr>
              <a:t>«ПГ, </a:t>
            </a:r>
            <a:r>
              <a:rPr lang="ru-RU" b="1" dirty="0" err="1" smtClean="0">
                <a:latin typeface="Myriad Pro Cond" pitchFamily="34" charset="0"/>
              </a:rPr>
              <a:t>сталинки</a:t>
            </a:r>
            <a:r>
              <a:rPr lang="ru-RU" b="1" dirty="0" smtClean="0">
                <a:latin typeface="Myriad Pro Cond" pitchFamily="34" charset="0"/>
              </a:rPr>
              <a:t>»</a:t>
            </a:r>
            <a:endParaRPr lang="ru-RU" b="1" dirty="0" smtClean="0">
              <a:latin typeface="Myriad Pro Cond" pitchFamily="34" charset="0"/>
            </a:endParaRPr>
          </a:p>
          <a:p>
            <a:pPr algn="ctr"/>
            <a:r>
              <a:rPr lang="ru-RU" b="1" dirty="0" smtClean="0">
                <a:latin typeface="Myriad Pro Cond" pitchFamily="34" charset="0"/>
              </a:rPr>
              <a:t>2-к. – 1 640 000 руб.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339801" y="980728"/>
            <a:ext cx="23889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latin typeface="Myriad Pro Cond" pitchFamily="34" charset="0"/>
              </a:rPr>
              <a:t>«УП» (80-е, 90е гг</a:t>
            </a:r>
            <a:r>
              <a:rPr lang="ru-RU" b="1" dirty="0" smtClean="0">
                <a:latin typeface="Myriad Pro Cond" pitchFamily="34" charset="0"/>
              </a:rPr>
              <a:t>.)</a:t>
            </a:r>
            <a:endParaRPr lang="ru-RU" b="1" dirty="0" smtClean="0">
              <a:latin typeface="Myriad Pro Cond" pitchFamily="34" charset="0"/>
            </a:endParaRPr>
          </a:p>
          <a:p>
            <a:pPr algn="ctr"/>
            <a:r>
              <a:rPr lang="ru-RU" b="1" dirty="0" smtClean="0">
                <a:latin typeface="Myriad Pro Cond" pitchFamily="34" charset="0"/>
              </a:rPr>
              <a:t>1-к. – 1 640 000 руб.</a:t>
            </a:r>
          </a:p>
          <a:p>
            <a:pPr algn="ctr"/>
            <a:r>
              <a:rPr lang="ru-RU" b="1" dirty="0" smtClean="0">
                <a:latin typeface="Myriad Pro Cond" pitchFamily="34" charset="0"/>
              </a:rPr>
              <a:t>2-к. – 2 580 000 руб.</a:t>
            </a:r>
          </a:p>
          <a:p>
            <a:pPr algn="ctr"/>
            <a:r>
              <a:rPr lang="ru-RU" b="1" dirty="0" smtClean="0">
                <a:latin typeface="Myriad Pro Cond" pitchFamily="34" charset="0"/>
              </a:rPr>
              <a:t>3-к. – 2 745 00 руб</a:t>
            </a:r>
            <a:r>
              <a:rPr lang="ru-RU" b="1" dirty="0" smtClean="0">
                <a:latin typeface="Myriad Pro Cond" pitchFamily="34" charset="0"/>
              </a:rPr>
              <a:t>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981484" y="2337553"/>
            <a:ext cx="23889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latin typeface="Myriad Pro Cond" pitchFamily="34" charset="0"/>
              </a:rPr>
              <a:t>Новые вторичные</a:t>
            </a:r>
            <a:endParaRPr lang="ru-RU" b="1" dirty="0" smtClean="0">
              <a:latin typeface="Myriad Pro Cond" pitchFamily="34" charset="0"/>
            </a:endParaRPr>
          </a:p>
          <a:p>
            <a:pPr algn="ctr"/>
            <a:r>
              <a:rPr lang="ru-RU" b="1" dirty="0" smtClean="0">
                <a:latin typeface="Myriad Pro Cond" pitchFamily="34" charset="0"/>
              </a:rPr>
              <a:t>1-к. – 2 300 000 руб.</a:t>
            </a:r>
          </a:p>
          <a:p>
            <a:pPr algn="ctr"/>
            <a:r>
              <a:rPr lang="ru-RU" b="1" dirty="0" smtClean="0">
                <a:latin typeface="Myriad Pro Cond" pitchFamily="34" charset="0"/>
              </a:rPr>
              <a:t>2-к. – 2 920 000 руб.</a:t>
            </a:r>
          </a:p>
          <a:p>
            <a:pPr algn="ctr"/>
            <a:r>
              <a:rPr lang="ru-RU" b="1" dirty="0" smtClean="0">
                <a:latin typeface="Myriad Pro Cond" pitchFamily="34" charset="0"/>
              </a:rPr>
              <a:t>3-к. – 3 320 00 руб.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76853" y="4293577"/>
            <a:ext cx="3804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latin typeface="Myriad Pro Cond" pitchFamily="34" charset="0"/>
              </a:rPr>
              <a:t>«Малосемейка» – 1 190 000 руб.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370471" y="3429000"/>
            <a:ext cx="23889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latin typeface="Myriad Pro Cond" pitchFamily="34" charset="0"/>
              </a:rPr>
              <a:t>Первичный рынок</a:t>
            </a:r>
          </a:p>
          <a:p>
            <a:pPr algn="ctr"/>
            <a:r>
              <a:rPr lang="ru-RU" b="1" dirty="0" smtClean="0">
                <a:latin typeface="Myriad Pro Cond" pitchFamily="34" charset="0"/>
              </a:rPr>
              <a:t>1-к. – 2 260 000 руб.</a:t>
            </a:r>
          </a:p>
          <a:p>
            <a:pPr algn="ctr"/>
            <a:r>
              <a:rPr lang="ru-RU" b="1" dirty="0" smtClean="0">
                <a:latin typeface="Myriad Pro Cond" pitchFamily="34" charset="0"/>
              </a:rPr>
              <a:t>2-к. – 3 500 000 руб.</a:t>
            </a:r>
          </a:p>
          <a:p>
            <a:pPr algn="ctr"/>
            <a:r>
              <a:rPr lang="ru-RU" b="1" dirty="0" smtClean="0">
                <a:latin typeface="Myriad Pro Cond" pitchFamily="34" charset="0"/>
              </a:rPr>
              <a:t>3-к. – 5 000 00 руб.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32048" y="5013176"/>
            <a:ext cx="4669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Бюджет покупки на первичном рынке выше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</a:rPr>
              <a:t> практически всех вариантов вторичного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20" name="Picture 10" descr="Картинки по запросу стоимость жиль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5786" y="4662909"/>
            <a:ext cx="2197828" cy="1645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9778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PR-direktor\Desktop\logo_1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902315"/>
            <a:ext cx="9144000" cy="1055077"/>
          </a:xfrm>
          <a:prstGeom prst="rect">
            <a:avLst/>
          </a:prstGeom>
          <a:noFill/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52700" y="13223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832048" y="44624"/>
            <a:ext cx="777240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600" b="1" dirty="0" smtClean="0">
                <a:solidFill>
                  <a:srgbClr val="C00000"/>
                </a:solidFill>
                <a:latin typeface="Myriad Pro" pitchFamily="34" charset="0"/>
              </a:rPr>
              <a:t>Районы</a:t>
            </a:r>
            <a:endParaRPr lang="ru-RU" sz="2600" b="1" dirty="0">
              <a:solidFill>
                <a:srgbClr val="C00000"/>
              </a:solidFill>
              <a:latin typeface="Myriad Pro" pitchFamily="34" charset="0"/>
            </a:endParaRPr>
          </a:p>
        </p:txBody>
      </p:sp>
      <p:pic>
        <p:nvPicPr>
          <p:cNvPr id="4098" name="Диаграмма 25"/>
          <p:cNvPicPr>
            <a:picLocks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5" t="16475" r="31659" b="3942"/>
          <a:stretch/>
        </p:blipFill>
        <p:spPr bwMode="auto">
          <a:xfrm>
            <a:off x="395536" y="1094145"/>
            <a:ext cx="3396201" cy="240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71" t="13847" r="1983" b="5099"/>
          <a:stretch/>
        </p:blipFill>
        <p:spPr bwMode="auto">
          <a:xfrm>
            <a:off x="3483680" y="1198306"/>
            <a:ext cx="4544704" cy="2374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395541" y="3933056"/>
            <a:ext cx="81176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Недостаток предложения на первичном рынке в центральных районах города</a:t>
            </a:r>
          </a:p>
          <a:p>
            <a:pPr algn="ctr"/>
            <a:endParaRPr lang="ru-RU" b="1" dirty="0" smtClean="0">
              <a:solidFill>
                <a:srgbClr val="FF0000"/>
              </a:solidFill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Низкий ассортимент предложения по востребованным микрорайонам</a:t>
            </a:r>
          </a:p>
          <a:p>
            <a:pPr algn="ctr"/>
            <a:r>
              <a:rPr lang="ru-RU" b="1" dirty="0" err="1" smtClean="0">
                <a:solidFill>
                  <a:srgbClr val="FF0000"/>
                </a:solidFill>
              </a:rPr>
              <a:t>Красноперекопского</a:t>
            </a:r>
            <a:r>
              <a:rPr lang="ru-RU" b="1" dirty="0" smtClean="0">
                <a:solidFill>
                  <a:srgbClr val="FF0000"/>
                </a:solidFill>
              </a:rPr>
              <a:t> и Заволжского районов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36" y="899428"/>
            <a:ext cx="3429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Предложение первичного рынка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5292080" y="979408"/>
            <a:ext cx="2896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Предпочтения покупателей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225938" y="5301208"/>
            <a:ext cx="8522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latin typeface="Myriad Pro Cond" pitchFamily="34" charset="0"/>
              </a:rPr>
              <a:t>48% потенциальных покупателей не готовы сменить район проживания</a:t>
            </a:r>
            <a:endParaRPr lang="ru-RU" b="1" dirty="0" smtClean="0">
              <a:latin typeface="Myriad Pro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1279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728</TotalTime>
  <Words>539</Words>
  <Application>Microsoft Office PowerPoint</Application>
  <PresentationFormat>Экран (4:3)</PresentationFormat>
  <Paragraphs>98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Что выбирает покупатель: «вторичка» против «первички»</vt:lpstr>
      <vt:lpstr>Соотношение спроса на первичном и вторичном рынке жилья</vt:lpstr>
      <vt:lpstr>Изменение структуры рынка, усиление конкуренции</vt:lpstr>
      <vt:lpstr>Увеличение спроса на новые квартиры на вторичном рынке</vt:lpstr>
      <vt:lpstr>Желания покупателей</vt:lpstr>
      <vt:lpstr>Первичный рынок жилья: этажность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Давайте знакомиться</dc:title>
  <dc:creator>Nasty</dc:creator>
  <cp:lastModifiedBy>RePack by Diakov</cp:lastModifiedBy>
  <cp:revision>74</cp:revision>
  <dcterms:created xsi:type="dcterms:W3CDTF">2015-08-07T03:19:49Z</dcterms:created>
  <dcterms:modified xsi:type="dcterms:W3CDTF">2017-10-03T11:17:42Z</dcterms:modified>
</cp:coreProperties>
</file>