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191B333-231E-49B6-A00F-C6CACC1A3930}">
          <p14:sldIdLst>
            <p14:sldId id="256"/>
            <p14:sldId id="257"/>
            <p14:sldId id="258"/>
            <p14:sldId id="259"/>
          </p14:sldIdLst>
        </p14:section>
        <p14:section name="Раздел без заголовка" id="{5676F32B-DEBC-4AFE-837F-5ACC4F734145}">
          <p14:sldIdLst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77" autoAdjust="0"/>
  </p:normalViewPr>
  <p:slideViewPr>
    <p:cSldViewPr>
      <p:cViewPr varScale="1">
        <p:scale>
          <a:sx n="55" d="100"/>
          <a:sy n="55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1FD4E-5828-4123-9CAE-F3A0840957A5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DFCD0-4BC0-4F1F-96AB-C2180E893F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0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DFCD0-4BC0-4F1F-96AB-C2180E893FC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8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3968-3C69-4D2A-9BBD-D3175A199F4F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3968-3C69-4D2A-9BBD-D3175A199F4F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7BF4A-1C94-423B-8EF9-162202156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Myriad Pro" pitchFamily="34" charset="0"/>
              </a:rPr>
              <a:t>Переход от рынка продавца</a:t>
            </a:r>
            <a:br>
              <a:rPr lang="ru-RU" sz="2600" b="1" dirty="0" smtClean="0">
                <a:solidFill>
                  <a:srgbClr val="C00000"/>
                </a:solidFill>
                <a:latin typeface="Myriad Pro" pitchFamily="34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Myriad Pro" pitchFamily="34" charset="0"/>
              </a:rPr>
              <a:t>к рынку покупателя:</a:t>
            </a:r>
            <a:br>
              <a:rPr lang="ru-RU" sz="2600" b="1" dirty="0" smtClean="0">
                <a:solidFill>
                  <a:srgbClr val="C00000"/>
                </a:solidFill>
                <a:latin typeface="Myriad Pro" pitchFamily="34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Myriad Pro" pitchFamily="34" charset="0"/>
              </a:rPr>
              <a:t>готов ли рынок Ярославля к переменам?</a:t>
            </a:r>
            <a:endParaRPr lang="ru-RU" sz="26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5507141"/>
            <a:ext cx="3097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Анастасия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Голлай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Myriad Pro Cond" pitchFamily="34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yriad Pro Cond" pitchFamily="34" charset="0"/>
              </a:rPr>
              <a:t>ГК «Метро», г. Ярославль</a:t>
            </a:r>
          </a:p>
        </p:txBody>
      </p:sp>
      <p:pic>
        <p:nvPicPr>
          <p:cNvPr id="13" name="Picture 2" descr="C:\Users\PR-direktor\Desktop\logo_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1844824"/>
            <a:ext cx="7772400" cy="108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Myriad Pro" pitchFamily="34" charset="0"/>
              </a:rPr>
              <a:t>Спасибо за внимание!!!</a:t>
            </a:r>
            <a:endParaRPr lang="ru-RU" sz="36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13" name="Picture 2" descr="C:\Users\PR-direktor\Desktop\logo_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6024" y="3140968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Myriad Pro" pitchFamily="34" charset="0"/>
              </a:rPr>
              <a:t>Вопросы ?!</a:t>
            </a:r>
            <a:endParaRPr lang="ru-RU" sz="3200" b="1" dirty="0">
              <a:solidFill>
                <a:srgbClr val="C0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8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mir96.ru/var/UserStorage/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25" y="2741255"/>
            <a:ext cx="3898763" cy="2177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332656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Myriad Pro" pitchFamily="34" charset="0"/>
              </a:rPr>
              <a:t>Рост рынка, увеличение разрыва между спросом и предложением</a:t>
            </a:r>
            <a:endParaRPr lang="ru-RU" sz="26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5" y="5144614"/>
            <a:ext cx="602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Myriad Pro Cond" pitchFamily="34" charset="0"/>
              </a:rPr>
              <a:t>С 2012 г. объем предложение увеличился в 4-5 раз</a:t>
            </a:r>
          </a:p>
        </p:txBody>
      </p:sp>
      <p:pic>
        <p:nvPicPr>
          <p:cNvPr id="13" name="Picture 2" descr="C:\Users\PR-direktor\Desktop\logo_1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543997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3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332656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Myriad Pro" pitchFamily="34" charset="0"/>
              </a:rPr>
              <a:t>Рост рынка, увеличение разрыва между спросом и предложением</a:t>
            </a:r>
            <a:endParaRPr lang="ru-RU" sz="26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351942"/>
            <a:ext cx="761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Myriad Pro Cond" pitchFamily="34" charset="0"/>
              </a:rPr>
              <a:t>Размывание спроса между большим числом проектов (игроков)</a:t>
            </a:r>
          </a:p>
        </p:txBody>
      </p:sp>
      <p:pic>
        <p:nvPicPr>
          <p:cNvPr id="13" name="Picture 2" descr="C:\Users\PR-direktor\Desktop\logo_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86456"/>
            <a:ext cx="5687065" cy="342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Anastaciya\Desktop\презентация\MzgtZTBl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42600" y="2641198"/>
            <a:ext cx="3017910" cy="2011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055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7889" y="243871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Myriad Pro" pitchFamily="34" charset="0"/>
              </a:rPr>
              <a:t>Ориентация на потребителя?</a:t>
            </a:r>
            <a:endParaRPr lang="ru-RU" sz="26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13" name="Picture 2" descr="C:\Users\PR-direktor\Desktop\logo_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9695" y="1556792"/>
            <a:ext cx="245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yriad Pro Cond" pitchFamily="34" charset="0"/>
              </a:rPr>
              <a:t>Ожидания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1598698"/>
            <a:ext cx="245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yriad Pro Cond" pitchFamily="34" charset="0"/>
              </a:rPr>
              <a:t>Реальность</a:t>
            </a:r>
          </a:p>
        </p:txBody>
      </p:sp>
      <p:pic>
        <p:nvPicPr>
          <p:cNvPr id="11" name="Picture 7" descr="http://domovenok.kz/wp-content/uploads/2011/12/CB0271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47864" y="2132856"/>
            <a:ext cx="2785670" cy="417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скачанные файл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16" y="1980962"/>
            <a:ext cx="2935782" cy="1971474"/>
          </a:xfrm>
          <a:prstGeom prst="rect">
            <a:avLst/>
          </a:prstGeom>
        </p:spPr>
      </p:pic>
      <p:pic>
        <p:nvPicPr>
          <p:cNvPr id="14" name="Рисунок 13" descr="stroitelstvo1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4579" y="2063547"/>
            <a:ext cx="2915297" cy="21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5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188641"/>
            <a:ext cx="7772400" cy="108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Myriad Pro" pitchFamily="34" charset="0"/>
              </a:rPr>
              <a:t>Предложение </a:t>
            </a:r>
            <a:r>
              <a:rPr lang="en-US" sz="2600" b="1" dirty="0" smtClean="0">
                <a:solidFill>
                  <a:srgbClr val="C00000"/>
                </a:solidFill>
                <a:latin typeface="Myriad Pro" pitchFamily="34" charset="0"/>
              </a:rPr>
              <a:t>VS </a:t>
            </a:r>
            <a:r>
              <a:rPr lang="ru-RU" sz="2600" b="1" dirty="0" smtClean="0">
                <a:solidFill>
                  <a:srgbClr val="C00000"/>
                </a:solidFill>
                <a:latin typeface="Myriad Pro" pitchFamily="34" charset="0"/>
              </a:rPr>
              <a:t>Спрос</a:t>
            </a:r>
            <a:endParaRPr lang="ru-RU" sz="26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1484784"/>
            <a:ext cx="3167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Myriad Pro Cond" pitchFamily="34" charset="0"/>
              </a:rPr>
              <a:t>Предложение не успевает</a:t>
            </a:r>
          </a:p>
          <a:p>
            <a:pPr algn="ctr"/>
            <a:r>
              <a:rPr lang="ru-RU" b="1" dirty="0" smtClean="0">
                <a:latin typeface="Myriad Pro Cond" pitchFamily="34" charset="0"/>
              </a:rPr>
              <a:t>за изменением спроса</a:t>
            </a:r>
          </a:p>
        </p:txBody>
      </p:sp>
      <p:pic>
        <p:nvPicPr>
          <p:cNvPr id="13" name="Picture 2" descr="C:\Users\PR-direktor\Desktop\logo_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944076" cy="297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36441"/>
            <a:ext cx="4860032" cy="292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2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188641"/>
            <a:ext cx="7772400" cy="108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Myriad Pro" pitchFamily="34" charset="0"/>
              </a:rPr>
              <a:t>Предложение </a:t>
            </a:r>
            <a:r>
              <a:rPr lang="en-US" sz="2600" b="1" dirty="0" smtClean="0">
                <a:solidFill>
                  <a:srgbClr val="C00000"/>
                </a:solidFill>
                <a:latin typeface="Myriad Pro" pitchFamily="34" charset="0"/>
              </a:rPr>
              <a:t>VS </a:t>
            </a:r>
            <a:r>
              <a:rPr lang="ru-RU" sz="2600" b="1" dirty="0" smtClean="0">
                <a:solidFill>
                  <a:srgbClr val="C00000"/>
                </a:solidFill>
                <a:latin typeface="Myriad Pro" pitchFamily="34" charset="0"/>
              </a:rPr>
              <a:t>Спрос</a:t>
            </a:r>
            <a:endParaRPr lang="ru-RU" sz="26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4228906"/>
            <a:ext cx="3566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Myriad Pro Cond" pitchFamily="34" charset="0"/>
              </a:rPr>
              <a:t>Дефицит небольших квартир</a:t>
            </a:r>
          </a:p>
          <a:p>
            <a:pPr algn="ctr"/>
            <a:r>
              <a:rPr lang="ru-RU" b="1" dirty="0" smtClean="0">
                <a:latin typeface="Myriad Pro Cond" pitchFamily="34" charset="0"/>
              </a:rPr>
              <a:t>(до 35 кв. м)</a:t>
            </a:r>
          </a:p>
        </p:txBody>
      </p:sp>
      <p:pic>
        <p:nvPicPr>
          <p:cNvPr id="13" name="Picture 2" descr="C:\Users\PR-direktor\Desktop\logo_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052736"/>
            <a:ext cx="4887813" cy="29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006" y="1484784"/>
            <a:ext cx="4464496" cy="2515512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66488"/>
            <a:ext cx="3375645" cy="270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59392" y="5182413"/>
            <a:ext cx="3245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Myriad Pro Cond" pitchFamily="34" charset="0"/>
              </a:rPr>
              <a:t>Избыток больших квартир</a:t>
            </a:r>
          </a:p>
          <a:p>
            <a:pPr algn="ctr"/>
            <a:r>
              <a:rPr lang="ru-RU" b="1" dirty="0" smtClean="0">
                <a:latin typeface="Myriad Pro Cond" pitchFamily="34" charset="0"/>
              </a:rPr>
              <a:t>(от 50 кв. м)</a:t>
            </a:r>
          </a:p>
        </p:txBody>
      </p:sp>
    </p:spTree>
    <p:extLst>
      <p:ext uri="{BB962C8B-B14F-4D97-AF65-F5344CB8AC3E}">
        <p14:creationId xmlns:p14="http://schemas.microsoft.com/office/powerpoint/2010/main" val="994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20899" r="14862" b="17173"/>
          <a:stretch/>
        </p:blipFill>
        <p:spPr bwMode="auto">
          <a:xfrm>
            <a:off x="262496" y="3676452"/>
            <a:ext cx="5364088" cy="265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188641"/>
            <a:ext cx="7772400" cy="108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Myriad Pro" pitchFamily="34" charset="0"/>
              </a:rPr>
              <a:t>«оригинальные» планировки</a:t>
            </a:r>
            <a:endParaRPr lang="ru-RU" sz="26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13" name="Picture 2" descr="C:\Users\PR-direktor\Desktop\logo_1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17773" r="12208" b="10417"/>
          <a:stretch/>
        </p:blipFill>
        <p:spPr bwMode="auto">
          <a:xfrm>
            <a:off x="262496" y="1052736"/>
            <a:ext cx="4813560" cy="262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3" t="34754" r="44250" b="11458"/>
          <a:stretch/>
        </p:blipFill>
        <p:spPr bwMode="auto">
          <a:xfrm>
            <a:off x="5076056" y="1052736"/>
            <a:ext cx="3754582" cy="393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50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sav-studio.by/mod/file/thumbnail.php?file_guid=134&amp;size=medium&amp;icontime=1393848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852" y="3932103"/>
            <a:ext cx="2277047" cy="22770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188641"/>
            <a:ext cx="7772400" cy="108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Myriad Pro" pitchFamily="34" charset="0"/>
              </a:rPr>
              <a:t>Причины</a:t>
            </a:r>
            <a:endParaRPr lang="ru-RU" sz="26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13" name="Picture 2" descr="C:\Users\PR-direktor\Desktop\logo_1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133234" y="1115452"/>
            <a:ext cx="4423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Myriad Pro Cond" pitchFamily="34" charset="0"/>
              </a:rPr>
              <a:t>Дорогая земля</a:t>
            </a:r>
          </a:p>
          <a:p>
            <a:pPr algn="ctr"/>
            <a:r>
              <a:rPr lang="ru-RU" b="1" dirty="0" smtClean="0">
                <a:latin typeface="Myriad Pro Cond" pitchFamily="34" charset="0"/>
              </a:rPr>
              <a:t>Предложение от города неликвидно</a:t>
            </a:r>
          </a:p>
        </p:txBody>
      </p:sp>
      <p:pic>
        <p:nvPicPr>
          <p:cNvPr id="6" name="Picture 4" descr="http://ur-problem.net/wp-content/uploads/2012/10/zemelnij-uchast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723" y="2060848"/>
            <a:ext cx="1785920" cy="1670828"/>
          </a:xfrm>
          <a:prstGeom prst="rect">
            <a:avLst/>
          </a:prstGeom>
          <a:noFill/>
        </p:spPr>
      </p:pic>
      <p:pic>
        <p:nvPicPr>
          <p:cNvPr id="7" name="Picture 6" descr="http://thumbs.dreamstime.com/thumb_253/1206881353Vc6LK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7643" y="1860421"/>
            <a:ext cx="2071682" cy="20716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40152" y="1115451"/>
            <a:ext cx="2668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Myriad Pro Cond" pitchFamily="34" charset="0"/>
              </a:rPr>
              <a:t>В 2015 г. состоялся</a:t>
            </a:r>
          </a:p>
          <a:p>
            <a:pPr algn="ctr"/>
            <a:r>
              <a:rPr lang="ru-RU" b="1" dirty="0" smtClean="0">
                <a:latin typeface="Myriad Pro Cond" pitchFamily="34" charset="0"/>
              </a:rPr>
              <a:t>только </a:t>
            </a:r>
            <a:r>
              <a:rPr lang="ru-RU" b="1" dirty="0" smtClean="0">
                <a:solidFill>
                  <a:srgbClr val="FF0000"/>
                </a:solidFill>
                <a:latin typeface="Myriad Pro Cond" pitchFamily="34" charset="0"/>
              </a:rPr>
              <a:t>один</a:t>
            </a:r>
            <a:r>
              <a:rPr lang="ru-RU" b="1" dirty="0" smtClean="0">
                <a:latin typeface="Myriad Pro Cond" pitchFamily="34" charset="0"/>
              </a:rPr>
              <a:t> аукцион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7034" y="2203535"/>
            <a:ext cx="4623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Myriad Pro Cond" pitchFamily="34" charset="0"/>
              </a:rPr>
              <a:t>Бюрократия</a:t>
            </a:r>
          </a:p>
          <a:p>
            <a:pPr algn="ctr"/>
            <a:r>
              <a:rPr lang="ru-RU" b="1" dirty="0" smtClean="0">
                <a:latin typeface="Myriad Pro Cond" pitchFamily="34" charset="0"/>
              </a:rPr>
              <a:t>длительность согласований</a:t>
            </a:r>
          </a:p>
          <a:p>
            <a:pPr algn="ctr"/>
            <a:r>
              <a:rPr lang="ru-RU" b="1" dirty="0" smtClean="0">
                <a:latin typeface="Myriad Pro Cond" pitchFamily="34" charset="0"/>
              </a:rPr>
              <a:t>Растянутый процесс проектирования</a:t>
            </a:r>
          </a:p>
        </p:txBody>
      </p:sp>
      <p:pic>
        <p:nvPicPr>
          <p:cNvPr id="11" name="Рисунок 10" descr="img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1860" y="3429000"/>
            <a:ext cx="2489246" cy="19619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5437" y="5590981"/>
            <a:ext cx="5326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Myriad Pro Cond" pitchFamily="34" charset="0"/>
              </a:rPr>
              <a:t>Снижение платежеспособности покупателей</a:t>
            </a:r>
          </a:p>
          <a:p>
            <a:pPr algn="ctr"/>
            <a:r>
              <a:rPr lang="ru-RU" b="1" dirty="0" smtClean="0">
                <a:latin typeface="Myriad Pro Cond" pitchFamily="34" charset="0"/>
              </a:rPr>
              <a:t>Бюджет важнее комфорта</a:t>
            </a:r>
          </a:p>
        </p:txBody>
      </p:sp>
    </p:spTree>
    <p:extLst>
      <p:ext uri="{BB962C8B-B14F-4D97-AF65-F5344CB8AC3E}">
        <p14:creationId xmlns:p14="http://schemas.microsoft.com/office/powerpoint/2010/main" val="374027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188641"/>
            <a:ext cx="7772400" cy="108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Myriad Pro" pitchFamily="34" charset="0"/>
              </a:rPr>
              <a:t>Между прошлым и будущим</a:t>
            </a:r>
            <a:endParaRPr lang="ru-RU" sz="2600" b="1" dirty="0">
              <a:solidFill>
                <a:srgbClr val="C00000"/>
              </a:solidFill>
              <a:latin typeface="Myriad Pro" pitchFamily="34" charset="0"/>
            </a:endParaRPr>
          </a:p>
        </p:txBody>
      </p:sp>
      <p:pic>
        <p:nvPicPr>
          <p:cNvPr id="13" name="Picture 2" descr="C:\Users\PR-direktor\Desktop\logo_1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0307"/>
            <a:ext cx="9144000" cy="1055077"/>
          </a:xfrm>
          <a:prstGeom prst="rect">
            <a:avLst/>
          </a:prstGeom>
          <a:noFill/>
        </p:spPr>
      </p:pic>
      <p:pic>
        <p:nvPicPr>
          <p:cNvPr id="17" name="Рисунок 16" descr="скачанные файл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443" y="2004852"/>
            <a:ext cx="4557441" cy="2840377"/>
          </a:xfrm>
          <a:prstGeom prst="rect">
            <a:avLst/>
          </a:prstGeom>
        </p:spPr>
      </p:pic>
      <p:pic>
        <p:nvPicPr>
          <p:cNvPr id="18" name="Рисунок 17" descr="1316854251_question-mark-step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088" y="4223885"/>
            <a:ext cx="2845280" cy="2133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425" y="1303767"/>
            <a:ext cx="56351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yriad Pro Cond" pitchFamily="34" charset="0"/>
              </a:rPr>
              <a:t>Текущие </a:t>
            </a:r>
            <a:r>
              <a:rPr lang="ru-RU" sz="1400" dirty="0" smtClean="0">
                <a:latin typeface="Myriad Pro Cond" pitchFamily="34" charset="0"/>
              </a:rPr>
              <a:t>предложения – </a:t>
            </a:r>
            <a:r>
              <a:rPr lang="ru-RU" sz="1400" dirty="0">
                <a:latin typeface="Myriad Pro Cond" pitchFamily="34" charset="0"/>
              </a:rPr>
              <a:t>это проекты 2012-2013 гг</a:t>
            </a:r>
            <a:r>
              <a:rPr lang="ru-RU" sz="1400" dirty="0" smtClean="0">
                <a:latin typeface="Myriad Pro Cond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Myriad Pro Cond" pitchFamily="34" charset="0"/>
              </a:rPr>
              <a:t>Страх перед переменами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Myriad Pro Cond" pitchFamily="34" charset="0"/>
              </a:rPr>
              <a:t>Осторожность застройщиков, идем по привычному пути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Myriad Pro Cond" pitchFamily="34" charset="0"/>
              </a:rPr>
              <a:t>Снижение платежеспособности покупателей приводит к тому,</a:t>
            </a:r>
          </a:p>
          <a:p>
            <a:r>
              <a:rPr lang="ru-RU" sz="1400" dirty="0" smtClean="0">
                <a:latin typeface="Myriad Pro Cond" pitchFamily="34" charset="0"/>
              </a:rPr>
              <a:t>что бюджет становится основным критерием выбора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Myriad Pro Cond" pitchFamily="34" charset="0"/>
              </a:rPr>
              <a:t>Зависимость динамики спроса от изменений экономической</a:t>
            </a:r>
          </a:p>
          <a:p>
            <a:r>
              <a:rPr lang="ru-RU" sz="1400" dirty="0" smtClean="0">
                <a:latin typeface="Myriad Pro Cond" pitchFamily="34" charset="0"/>
              </a:rPr>
              <a:t> и политической обстановки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Myriad Pro Cond" pitchFamily="34" charset="0"/>
              </a:rPr>
              <a:t>Погрешность, вносимая программой расселения</a:t>
            </a:r>
          </a:p>
          <a:p>
            <a:r>
              <a:rPr lang="ru-RU" sz="1400" dirty="0" smtClean="0">
                <a:latin typeface="Myriad Pro Cond" pitchFamily="34" charset="0"/>
              </a:rPr>
              <a:t>ветхого и аварийного жилья, искажение структуры спроса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Myriad Pro Cond" pitchFamily="34" charset="0"/>
              </a:rPr>
              <a:t>Дефицит земли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latin typeface="Myriad Pro Cond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Myriad Pro Con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6164" y="1265162"/>
            <a:ext cx="2420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Myriad Pro Cond" pitchFamily="34" charset="0"/>
              </a:rPr>
              <a:t>Комфортное жилье</a:t>
            </a:r>
          </a:p>
          <a:p>
            <a:pPr algn="ctr"/>
            <a:r>
              <a:rPr lang="ru-RU" b="1" dirty="0" smtClean="0">
                <a:latin typeface="Myriad Pro Cond" pitchFamily="34" charset="0"/>
              </a:rPr>
              <a:t>Среда проживания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3425" y="3861048"/>
            <a:ext cx="48020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Myriad Pro Cond" pitchFamily="34" charset="0"/>
              </a:rPr>
              <a:t>Увеличение числа проблемных строек</a:t>
            </a:r>
          </a:p>
          <a:p>
            <a:pPr algn="ctr"/>
            <a:endParaRPr lang="ru-RU" sz="1400" b="1" dirty="0" smtClean="0">
              <a:latin typeface="Myriad Pro Cond" pitchFamily="34" charset="0"/>
            </a:endParaRPr>
          </a:p>
          <a:p>
            <a:pPr algn="ctr"/>
            <a:r>
              <a:rPr lang="ru-RU" sz="1400" b="1" dirty="0" smtClean="0">
                <a:latin typeface="Myriad Pro Cond" pitchFamily="34" charset="0"/>
              </a:rPr>
              <a:t>В 53 сданных домах продаются квартиры</a:t>
            </a:r>
          </a:p>
          <a:p>
            <a:pPr algn="ctr"/>
            <a:endParaRPr lang="ru-RU" sz="1400" b="1" dirty="0">
              <a:latin typeface="Myriad Pro Cond" pitchFamily="34" charset="0"/>
            </a:endParaRPr>
          </a:p>
          <a:p>
            <a:pPr algn="ctr"/>
            <a:r>
              <a:rPr lang="ru-RU" sz="1400" b="1" dirty="0" smtClean="0">
                <a:latin typeface="Myriad Pro Cond" pitchFamily="34" charset="0"/>
              </a:rPr>
              <a:t>«Оригинальные» планировки зависают на рынке</a:t>
            </a:r>
          </a:p>
          <a:p>
            <a:pPr algn="ctr"/>
            <a:endParaRPr lang="ru-RU" sz="1400" b="1" dirty="0" smtClean="0">
              <a:latin typeface="Myriad Pro Cond" pitchFamily="34" charset="0"/>
            </a:endParaRPr>
          </a:p>
          <a:p>
            <a:pPr algn="ctr"/>
            <a:r>
              <a:rPr lang="ru-RU" sz="1400" b="1" dirty="0" smtClean="0">
                <a:latin typeface="Myriad Pro Cond" pitchFamily="34" charset="0"/>
              </a:rPr>
              <a:t>Хорошие планировки заканчиваются очень быстро</a:t>
            </a:r>
          </a:p>
        </p:txBody>
      </p:sp>
    </p:spTree>
    <p:extLst>
      <p:ext uri="{BB962C8B-B14F-4D97-AF65-F5344CB8AC3E}">
        <p14:creationId xmlns:p14="http://schemas.microsoft.com/office/powerpoint/2010/main" val="3481081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212</Words>
  <Application>Microsoft Office PowerPoint</Application>
  <PresentationFormat>Экран (4:3)</PresentationFormat>
  <Paragraphs>52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Переход от рынка продавца к рынку покупателя: готов ли рынок Ярославля к переменам?</vt:lpstr>
      <vt:lpstr>Рост рынка, увеличение разрыва между спросом и предложением</vt:lpstr>
      <vt:lpstr>Рост рынка, увеличение разрыва между спросом и предложением</vt:lpstr>
      <vt:lpstr>Ориентация на потребителя?</vt:lpstr>
      <vt:lpstr>Предложение VS Спрос</vt:lpstr>
      <vt:lpstr>Предложение VS Спрос</vt:lpstr>
      <vt:lpstr>«оригинальные» планировки</vt:lpstr>
      <vt:lpstr>Причины</vt:lpstr>
      <vt:lpstr>Между прошлым и будущим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Давайте знакомиться</dc:title>
  <dc:creator>Nasty</dc:creator>
  <cp:lastModifiedBy>RePack by Diakov</cp:lastModifiedBy>
  <cp:revision>31</cp:revision>
  <dcterms:created xsi:type="dcterms:W3CDTF">2015-08-07T03:19:49Z</dcterms:created>
  <dcterms:modified xsi:type="dcterms:W3CDTF">2016-09-29T11:43:01Z</dcterms:modified>
</cp:coreProperties>
</file>