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19C5-B3B7-4CB8-A78C-921ED62E28C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F42A-3948-4D0D-B0EE-21B9A3B7C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67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19C5-B3B7-4CB8-A78C-921ED62E28C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F42A-3948-4D0D-B0EE-21B9A3B7C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01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19C5-B3B7-4CB8-A78C-921ED62E28C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F42A-3948-4D0D-B0EE-21B9A3B7C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15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19C5-B3B7-4CB8-A78C-921ED62E28C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F42A-3948-4D0D-B0EE-21B9A3B7C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02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19C5-B3B7-4CB8-A78C-921ED62E28C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F42A-3948-4D0D-B0EE-21B9A3B7C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73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19C5-B3B7-4CB8-A78C-921ED62E28C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F42A-3948-4D0D-B0EE-21B9A3B7C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99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19C5-B3B7-4CB8-A78C-921ED62E28C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F42A-3948-4D0D-B0EE-21B9A3B7C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36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19C5-B3B7-4CB8-A78C-921ED62E28C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F42A-3948-4D0D-B0EE-21B9A3B7C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07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19C5-B3B7-4CB8-A78C-921ED62E28C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F42A-3948-4D0D-B0EE-21B9A3B7C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01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19C5-B3B7-4CB8-A78C-921ED62E28C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F42A-3948-4D0D-B0EE-21B9A3B7C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03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19C5-B3B7-4CB8-A78C-921ED62E28C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F42A-3948-4D0D-B0EE-21B9A3B7C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34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19C5-B3B7-4CB8-A78C-921ED62E28C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1F42A-3948-4D0D-B0EE-21B9A3B7C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8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gif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Комфортная среда для жизни: расположение, окружение и качество проекта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smtClean="0"/>
              <a:t>Предпочтения покупателей жилья в Ярославле</a:t>
            </a:r>
            <a:endParaRPr lang="ru-RU" sz="2800" b="1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Голлай</a:t>
            </a:r>
            <a:r>
              <a:rPr lang="ru-RU" dirty="0" smtClean="0">
                <a:solidFill>
                  <a:schemeClr val="tx1"/>
                </a:solidFill>
              </a:rPr>
              <a:t> Анастасия Дмитриевна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аналитик ГК «Метро», г. Ярославль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R-direktor\Desktop\Документы\Логотипы\группа компаний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1239120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5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/>
          <a:lstStyle/>
          <a:p>
            <a:r>
              <a:rPr lang="ru-RU" dirty="0" smtClean="0"/>
              <a:t>Жилье – это…?</a:t>
            </a:r>
            <a:endParaRPr lang="ru-RU" dirty="0"/>
          </a:p>
        </p:txBody>
      </p:sp>
      <p:pic>
        <p:nvPicPr>
          <p:cNvPr id="5" name="Picture 2" descr="C:\Users\PR-direktor\Desktop\Документы\Логотипы\группа компаний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1239120" cy="836712"/>
          </a:xfrm>
          <a:prstGeom prst="rect">
            <a:avLst/>
          </a:prstGeom>
          <a:noFill/>
        </p:spPr>
      </p:pic>
      <p:pic>
        <p:nvPicPr>
          <p:cNvPr id="1026" name="Picture 2" descr="http://1fenshui.ru/wp-content/uploads/2012/04/109880-e1334901446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2381250" cy="1924051"/>
          </a:xfrm>
          <a:prstGeom prst="rect">
            <a:avLst/>
          </a:prstGeom>
          <a:noFill/>
        </p:spPr>
      </p:pic>
      <p:pic>
        <p:nvPicPr>
          <p:cNvPr id="1030" name="Picture 6" descr="http://www.td-evrolux.ru/sites/default/files/70-kvartirnyy-mnogoetazhnyy-zhiloy-dom-v-gorode-arhangel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2643206" cy="19824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1857364"/>
            <a:ext cx="59481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«4 стены», пол, потолок?</a:t>
            </a:r>
          </a:p>
          <a:p>
            <a:r>
              <a:rPr lang="en-US" dirty="0" smtClean="0"/>
              <a:t>n </a:t>
            </a:r>
            <a:r>
              <a:rPr lang="ru-RU" dirty="0" smtClean="0"/>
              <a:t>квадратных метров в метров  в многоквартирном доме?</a:t>
            </a:r>
          </a:p>
          <a:p>
            <a:endParaRPr lang="ru-RU" dirty="0" smtClean="0"/>
          </a:p>
          <a:p>
            <a:r>
              <a:rPr lang="ru-RU" dirty="0" smtClean="0"/>
              <a:t>Двор, парковка, отделка квартиры?</a:t>
            </a:r>
          </a:p>
          <a:p>
            <a:endParaRPr lang="ru-RU" dirty="0" smtClean="0"/>
          </a:p>
          <a:p>
            <a:r>
              <a:rPr lang="ru-RU" dirty="0" smtClean="0"/>
              <a:t>«Мой дом – моя крепость»?</a:t>
            </a:r>
          </a:p>
          <a:p>
            <a:endParaRPr lang="ru-RU" dirty="0" smtClean="0"/>
          </a:p>
          <a:p>
            <a:r>
              <a:rPr lang="ru-RU" dirty="0" smtClean="0"/>
              <a:t>Только это? Или, может быть, нечто большее?</a:t>
            </a:r>
          </a:p>
          <a:p>
            <a:endParaRPr lang="ru-RU" dirty="0" smtClean="0"/>
          </a:p>
          <a:p>
            <a:r>
              <a:rPr lang="ru-RU" dirty="0" smtClean="0"/>
              <a:t>Что покупают и что ищут покупатели жилья?</a:t>
            </a:r>
          </a:p>
          <a:p>
            <a:r>
              <a:rPr lang="en-US" dirty="0" smtClean="0"/>
              <a:t>N</a:t>
            </a:r>
            <a:r>
              <a:rPr lang="ru-RU" dirty="0" smtClean="0"/>
              <a:t> кв. метров за </a:t>
            </a:r>
            <a:r>
              <a:rPr lang="en-US" dirty="0" smtClean="0"/>
              <a:t>m </a:t>
            </a:r>
            <a:r>
              <a:rPr lang="ru-RU" dirty="0" smtClean="0"/>
              <a:t>рублей за метр?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5000636"/>
            <a:ext cx="193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805768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Предыстория</a:t>
            </a:r>
            <a:endParaRPr lang="ru-RU" sz="2600" b="1" dirty="0"/>
          </a:p>
        </p:txBody>
      </p:sp>
      <p:pic>
        <p:nvPicPr>
          <p:cNvPr id="5" name="Picture 2" descr="C:\Users\PR-direktor\Desktop\Документы\Логотипы\группа компаний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1239120" cy="8367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1357298"/>
            <a:ext cx="7690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Опрос покупателей </a:t>
            </a:r>
            <a:r>
              <a:rPr lang="ru-RU" dirty="0" smtClean="0"/>
              <a:t> и потенциальных  покупателей таунхаусов</a:t>
            </a:r>
            <a:r>
              <a:rPr lang="ru-RU" dirty="0" smtClean="0"/>
              <a:t>, </a:t>
            </a:r>
            <a:endParaRPr lang="ru-RU" dirty="0" smtClean="0"/>
          </a:p>
          <a:p>
            <a:pPr algn="ctr"/>
            <a:r>
              <a:rPr lang="ru-RU" dirty="0" smtClean="0"/>
              <a:t>частных </a:t>
            </a:r>
            <a:r>
              <a:rPr lang="ru-RU" dirty="0" smtClean="0"/>
              <a:t>домов</a:t>
            </a:r>
            <a:r>
              <a:rPr lang="ru-RU" dirty="0" smtClean="0"/>
              <a:t>, </a:t>
            </a:r>
            <a:r>
              <a:rPr lang="ru-RU" dirty="0" smtClean="0"/>
              <a:t>а так же квартир с 3 и более комнатами в пригородных </a:t>
            </a:r>
            <a:r>
              <a:rPr lang="ru-RU" dirty="0" smtClean="0"/>
              <a:t>ЖК. </a:t>
            </a:r>
          </a:p>
          <a:p>
            <a:pPr algn="ctr"/>
            <a:r>
              <a:rPr lang="ru-RU" dirty="0" smtClean="0"/>
              <a:t>2013 г. , глубинные интервью</a:t>
            </a:r>
          </a:p>
        </p:txBody>
      </p:sp>
      <p:pic>
        <p:nvPicPr>
          <p:cNvPr id="20482" name="Picture 2" descr="http://z5.d.sdska.ru/2-z5-aaa07cd0-232c-4bcd-8b81-bc1cc837a8c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357430"/>
            <a:ext cx="1952622" cy="1562098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86116" y="4071942"/>
            <a:ext cx="2786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небольшое число соседей,	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наличие земли,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небольшая этажность здания,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скорость строительства,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наличие индивидуального отопления,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экономия на коммунальных услугах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AutoShape 5" descr="data:image/jpeg;base64,/9j/4AAQSkZJRgABAQAAAQABAAD/2wCEAAkGBxQTEhUUExQWFhQXGCAZGRgYGRwfHBobIB8cHBocIBofICggHB0lHxsaITIhJiorLi4uHSAzODMsNygtLisBCgoKDg0OGxAQGy8kICQvLCw0LCw0LCwsLCwsLCwsLCwsLCwsLCwsLCwsLCwsLCwsLCwsLCwsLCwsLCwsLCwsLP/AABEIAKgBLAMBIgACEQEDEQH/xAAbAAACAwEBAQAAAAAAAAAAAAAEBQIDBgABB//EAEIQAAIBAgUCBAQEBAQEBAcAAAECEQMhAAQSMUEFURMiYXEygZGhBkKxwRRS0fAjYuHxM3KCkhUkQ6IHFjRTY7LC/8QAGAEAAwEBAAAAAAAAAAAAAAAAAQIDAAT/xAAoEQACAgICAgICAQUBAAAAAAAAAQIRAyESMSJBE1EyYQRCUnGB8CP/2gAMAwEAAhEDEQA/APnWazJLOEm24/u3eMXrUHl8zagJJBnj54ivTnZnKMkTc3n0nFtOiAY0gFfKGO9rbdsczaINk0zbKVWSNViOY/sj274k6ATdVPAJ+/ckdvW2KqOYA1CNR3JZe20TiCU9bK2tJ/lbzQfbjGRi7qFZhBJtIE7b277e5x5l6oclhJNxFyPcDY/MnF+eVgsyC0e307YB/iWbSEKy2549TPMRgLrRgxgXRdLEEm4vO/5Rtib1QACTsdR7z6/bAqIG0mSCpjV7b/p9sGMdWrxAGXe0Tze4j6YDYGXZXrOoS3JgXv22GI5bNVASjaomAvJEcXB+eJVMropk0523kbRxwMSyMs2pSJKwQWJHvIBB/wC7A0KGmqKcQsE73vGBEqAP5m8hBIZmjczYG9to4xTmg2vYRMb/AHA2xPJI3nVYUgTYLHuTMzM4CMivM0T4gKvbfeO9vU/L6YsObLshRVUAlW0iCb8Eze/9zgDPLWJGhNvzSI9twJ274Or0meFZApYzAY6Qd45A/wCnnDegl3UnJ8ral0nfkj52PF8BZbP+YIxISYOowPe5E8RH0wX1HMvrBIA9ZgfficD1K60yIAEkEhQATySfvfCoATSqBKisp1kjSoJt77X24xTmDVq6oB0g3O3vHcj0/fF1PqGsATq1+ZTf+m2/74sytBDDVKZ1D8xGkT897emNdGuhfU00yHDQZ737R6T3F74jRZrmRpa6jmeD/p/vgzO9D8V5khfb7YtzfTAgUqxJAiDxHM/aIxlJBtMArAi4BtYkk/1ie+PMj09mck1C7ESANvrJmBgrp1FmMqCWXzMDqUCCObltxtxg16Z1M0BwBLKlSIPy82DTQaYpqO6nzK1MAblSJxClT06V1G41SJkz6jbn+99J1/LFQFq0npMI+MErcbagCrfInbAOTogLLCW5YyR7K5kfIHGelYWmkLWqVQ6+CCdO9+49T674sKuHBazbweZFtrW+eHfQehPVNQ+JpKFSv+aZseRtuA25sN8V5/JgDXVdUaDHOqATEkr2wUm+jU2KatUzqncQwHBt8+JnHjVqiqpLiDcQTOk9/XDCqgKKQFhplVUcBbk6mmZn64spIzUTZoWAosu992VT39u/GNxKfCxMmYYGSYINgdx8jj2gr1HBQG5gGbaj/mmBvh30fOoauuoFkKQCT8QjYiSCTcSe+Lc34bOTSpkEC4KmPv5f09MHiGOLV2ZplrSJMnkal2I9/tg+vl6oKkNM7wGtYHeL9iMa/qH4ebR4lJx8AlHDC29mHPukeuE65UrSLHSQjQPiB1NYEeVdrnbG8asyxq6FJy9RqWoqTo3YXi9pA80escYijvZW7WP9eYwxzFZ6RZAwMNdQoIkTwSx5I2GB+qUoChmZoCkAmACQI/KOI/Ng8UH4lQoqZZwxlyYvaT+sQf64iGJUw0MpuJ/e59sMuqCKSRpDM1tUyRFxJk/tgQ5ZnTS4AO/lP+mA4sk0BM1S0ceto9zb+9seU6Nrhie8x9pGOMyZj19/7jbEy88x7RH3xr+gE/BgSrMFi9r+vI+uPRQ8YSDFoJ1ci0wB89+cDr4jiFQ33BgCRzJ3B3xd0xHXyKUFpJJYmdrben1wao1HuUpoCVfzEDc9vb5/rj0UjTOvWNIMqBaR2IAi2CKnTidmGo7mDf2E2xDJdHqKrXDcgQdzvhbAR/iRWKhhp1WBE/IxI3/fBVLpAUEKQGIsQgH+v3wvWmU8z3YmFA/KNiZ9+Ti7K5orNQk6dgP1Mn+7HGf6MCHKMAyBlmPMTME+gAt88W5mgNIJaLAH+U+1tt8NsxlFdTVBKry2m0naT9fQ4AIBABYuqxdrCOB3j5jDJNhpssy1UlGOskAgDaAPSwBxVlM1oNMAyAYIvESZ7xvODKOXp+WGOh/yowCqZIIKhAZ9J2jDAZGmMs12bTUBEwLMDaIvBEzvc3wGvsZY90Lep09R1oytpEkKRI9d/wCuBwws6gSQIGkkjkbffDn+BLU/FyzN/h/8RZNje4EQVjff9cV5tRUEopDgTB5t5gvrI2O4+mNxtXE0sTQrzupm000YjcqN4O++3P1xZUytRSPFXRIDICTBUiQfKdvngjKuCiipTMiwkC8kwI9B3GN3lMrSr5RBpp+IF8NXKzpup2EGJHqYJ7xjOoVYYQ5aM10+QoEBCB/JAvvEn/fHdR6WDVdaoBK3kVAFKwTJEyJHfscd1DpFTLxSqMpaPLHm0fENxErba3EdsU5BnSKbmW8OJ1GPzAQSwNhFoU2N+caSraKxxwXZ2V6UjFUCU1vbQzxfeSoAPG5x3Uci61P4Z1CHVFNwfIZgAkk3U2MggrNwdsTDVFcOEDEGRDAxtY2n13xsquZp5mlpb8zDUCJKzYm87d5+f5cJLJxe1oMcUJ6XZ8/aoQ6rVc09EaSCIawBH+b5bYdJlVqKAdQk2Km9zB3scXZjolVVc0vDcI8FQNJO41AFr8AxcThbmOpuUUU/iDBjTJ5HINpG9rH3icUUU48oiqCxy2iyj000gr1EDowlWUKWDTYOGggEBh9L2jC8JUpBiAWm4Vd9mtAj021f0ddD6sKjUUMRSqLY/wAsneZG8iI4G/Gg6/8AhSlUfVl/8Kp8UX0E+0eXi6kjuBaVU/7tFnT/AAAem9aOYRBmANbWdCLMAGiRMH2+w3Hh/DQdnpZZtGoatDQyMVBj4rqbxuwveNsIq9FxUh0UVgYnxAJ34vO/t7YbZbNZmjUOjw1q0wWYl9Q0lQwBGmTA9ZvxhXGUX4sKfjTQP03OGgzoyIrmzCRuuobAki87SPTAOXrO+boalARWJncHyNYz6/t7Yi1R/FLs41FpMIdJLGdmIH5u2LK9HwmHnYnSPL5AtwDGnzE7i8fW01fslXTLur5SmHsoEqCReJjtNvoPbAeUKqxOldIBg6RHEb073t8RxJ2FQk6ha0AzHEd7bbYAp5c05LNqBPCj9ftxGA+UOxZ5Fei3LVyCBJMNuCwA5uAY/vbHmYzWp6hWSTOmY42vFthzgSoGMBRAmDEC3JiO++5PbHQEUSZCjcxIPcxbElkd7Jc2aTL9creFofSTb6j5Abf74EqVKnhaYAUsGmDuAR/N/m29sJaPUl81/h47b+n74sTNrMCCTeeT6z69sNzX0b5Jdh+dyNWoprFWZSxuq6gGuTYliN/TAeoVIliZhRML2Xe0wPfHpz7gDzEKssADZWPMC3He/thbk+rF6o1KKkmXnkTJuZ4B957mzxnfoZSbDerp4NSKelk7+W/uAxP1jFNHPgkAgA/b/TE6lWmTIUKCbAGfYf39cRpVVYwaYIkjVEbRsdzz3xRZIvRrTZ7W6crEm6k8g2+ht9MBVcjpMaiflg2pWjhRcRsOCO25MYspsSBIE4m2r7JvTFf8dpWCdiREAcnSNu2AMlm9LyoLNJERtO+wn74Y5ehDE7fyqNIPzNyTGLclXCqxfeTtO3P740GlLYQ/KFtOpwBaYAiPcyZxZ/GEbQJ23/riFBw11JIncyJ+owP1SmwIYTAINt7XFgL3j64fPBRaoEollfLtV3B9wBP3Bwcfww8IoamZAIHiDUdVxYx67djimnnmqG1MqDy0D7XOHOYzTVKKaKlRCnkcCYNrc8aT23OJcZKmymGKf5GT6pmvDDIWYmdJBJ06geRzEG0bxhfFSsQqoWtsota8m0T6ntjUNkhMlmJO5kAm/J3OCOnZVCxBSSJglqh5jcKBt6/a+LuaKcX7Mjl6FVWKFdJ7lha0jDzI5UKpmuSYi+0SDaxvYYKy7eYeVeQfLzpaLue47YYUMwTRqecntt2BF1pAbg7T77DAbtG4+Qr6Y9amS1HVpBlpUwyg3vtMSQf7LrrFJfFm4MA2MRx29MKqdYDUWMjy7nbzEfmYfzdvYHAeVOarA19OlAVQqFMgXghfXvibg07joaMklxB+t1mWsTujADe4MAH5Wwx/DObrqPhJRr3YRpN7AAkntNsUZvpbrpq1KTmmWgalABJBgEgz8rbYaZCsNPl0i06QIIHtz3kbi8C8UjFNeRNWnY9/EHUw+lyQLtuRPHqcJst07xjXrq96NNDBPkYf4haSLyIBxGlXWt+UEC1xyDzM+m0Yl0rN16Xj02Wab0yockKZg6TuJ37j3GIShLG/Eosik+Mui2rl2qIDKKDHwJUcmIMxB3sb4Dy1Y6wPEeSOPDWxUzYmTaRtgzMhlpoKlMgEalJCkGQP5tQBEcz/AFAoKwAIjy7kvpUcbSPvziqi3Gw+KkX9SyaBtmc6oJZydgTsiADbvPp2J6U6GPIg80eVF7nfyOdvUe++B+qAsx1FVJOoS2uBcREbRI24x70/If4hTxiCZBARYiRPlZp3j8uD67EkrE4q0nzNTUrNNRiCCShvuV2/b0xrun9d8M+dgQOLA/KItvvPyvjP/wANT1Evqbe+oAeUH+WQNu4wz6Tl6LGoPDQgUyRzfzX1aj27j2xpyhx2NjUlKkB9Q6lqrFlDkapsDeTINmAP3w1zDVJ8Y06nh11GwkoCqqQRqsfKew+8q+r5oUFTSnxPEAX+FjtzsMafJ5c5rJqqt4ZUiJUEEiCJUiRc8ffEG4qmUVtuL7MhXoMrGFMm8tpQbCPXgbnnFtRqlRSzeGYAPxOREKkaRIPH1OB+pZerSeaykzsyxDRABDDeAAIse+FNR6uvygFCsEkiImQCDzIGLtP0RcmnQ76R0/cCoQahhtKi8eb8xB3bgc9sGdQ6e1Gqyaw6d2F422+vJB35wsytdlAZalNQDESJm1ypGxnjti7qPUTWfVS8SWJLAqtjvY7HncDATySf6NHjVsFq5EFvIWTTIiAVM3PG3p+mAW6Y+oio66SZi9/nxg/IZcguTFyWbzg3P+UExgHqud8MxJvf5cD2xpwS6IzjQR/B0wumFKzMESJ7+uB6mToavguLAbCf+WYW9v8AbBFOlrph18pImCD87fv88CZ1ioWkIDEggNAJ7kxcTwLfLHNvlQhXmqbOdOkFDcy57/XBNVfCWQpCjtvyfpiNZVVYmYvteeb/AKd8e1M0VXVEA8/t6D9cN2ujWDUKOpSzkmTIWCpH97TyCcFJvMRGyjcDb5R298VhC3mJCqdhB1e+8RgKhmGElhEnbYW2I7jGX2EZ0qkttfYmB8hiTVROAs3UFNQTPmN/Tvtx97YFoViRMgTcWm0D6e2DV7NR1A0lHlUtUuCQCRv37YDeowBUBi2qSIJ4ji23Hrh0NYXzEgkncAx8h+mCKNZCCdQEGLwL2P7jDJ7AmB5HMVdKqKRgQJJ0/bjFwzBSqVbV5hYRPNj6bn7YJq5oKJ9JtiylnKbCS53iLxJEi+LZpRa/wPKizK5tGLLsRB+uCXqBVbYgwbmLj/c4SVF/xNKsygzJF+PXbbj0wzo5ZSsXYG/nmT9dsGP/AKQ2NGTLM8z03ZIFrg3uCJB44xQqBiG8RlLHT5VMib3M2Fj9MaLPZdTl0fRqdURRfTaR3FxY/Um+M/R6cTaoFKncexkG3IIB3wISi4/TLTUj3PqJ87O+zDUUFyD6zPFhz74adPyVFg3+ED5bGah3QmZgLY9ifuBjC5DrDltLf8s2EX5IWSLnGuyJdRqJBhRMAkmB3Zj+mEm5RQvKN7L8v01VMy36T/YwFl/xAi6qMmWgFoK+ZTI+GD37fc4OydV3AKqAD3Jt72wuH4bpamZ2ZixJ8tgCSTtE8/bAjJytSGlJRpxNz+FM2jUHpkqSNJI8ttLkzEnYwf6bYQ9f/DVWnWdhLIDKssKQNUXA2YEiSLEEMLHAeTIy5HnbTIgTFoiJEEdvnjVda60jKErZZ3SohI0RB1FWkNurKwPHPY4nByjOkaMlJV9GHzOcFRTUD6WUF23uBuQBvYkleIJFrA6ii1U4KsN+4wFl8lUDhghgGRNtvmDgRs42XrNRJTQxDAkGaakk6QBaxtbtaNh3Rq6RJqtm6asDkvDInQIuJ27b+nb73U9U6TVUB6Y/wiqsStmWdwbSL7NEXGK1poy7zOxj+5GHWW6iEpFG8oCwCYAgexib9h8zbHJJPH5LaOiMlOkzLdSJdvIWI+Hz2teJ3EiewmOLY6nmqyNqlRcQJfuC3lkgf9vf1GNR+IspSqRVi7EglTGoQCCfX13jvY4SPQRQbCwJuZ47EgYKlCSvYs8cuXYtrKrDV42lp2ggwZ2IEnkb4py1R9RZPFqTIk3Edpgnvzh3kagFOqSFEKYOkD+X/wDGf/6/ov6hXOqGJO3c2k8Qf/1wVx+hXCntl6ipp1CiEMQWJQCbwbwwtxPGGHQOsGiYZlZTN1+GbXLAFfnz6xgahT8qUDppPrEl4UL5W3gAjccLvhZ1TKDYurEhpKHUVmOTcf8Ad7zjKPJVQ2oStG+oZqlUoxUjQzEEPsT7k3PrMi222MPTRPEgKun/AJZ4ne/p2xHpqoPK6VqiaSBDXDflO2wjbtiedyDsZFLQgEzUidpm+8giwHOAsTi2k9BeZurQxzDolXMHSgCqQvlEToAkeQyZM/mvxvhRnqjEEeY2j0/MIkAKON4wV0k1AfCp1UUOwmEBGoHSDMQCJI379sDZ/piI7l2djqMtAQWLSZN7xPbBiktNglLd0DKzeEVLBSYuWJIiCbBm7Hkb4Noo6qJYVB/NAg/0Ppvhr+EstTeppamjL2ILTbuQJ+WBc/Vp0aLuihbAW3NwPnfFITjfFEpfsCzQ1KYIB4B2nCehTLVNTDzKYS45/NBgTP8Ae2HOTzKVF8uosTYAAg+n8waeIwLnsuGnUtwb9we/cHCZsb3KicvsGq0QXkknvIgD/T0jfC/q9NlUFyCpYWkzHB02j3xcfFRrAum94Bt+v+3riylUVvi+HkMLkjbft39J9Mc6bQhRVyzMnlqADcAqZj17RxbjFTGIDQ0WkxPH2wZnay6SBcn1n7DaCBgOjlfEUlkdW9LSPbi2Cnq2Zk89R1FARIuTBjTwPUiLenrj1KqIAoG3pP7YkKwBE7RaZK/M7E+mBTnj7/TBSb0YqbqpUMpufEI9l5IPvj3I0XJ1JSVvVoj6A7/XA7ZDVUM1F3gXk/TjD7pmlSU1MTE32j0HGOnGo2OivOUKrINWnUOBMH0+k49p0QoMWncgAsTcjfYDtgmrUOrbywTqnY8Wwn6lmiATrMMDYg3PvwCBxiE9yqIH2V5aoCJqFtYbSSp4FjAHoZPtjQdHq0ASEILRuZk97nGLGXeq0qv/AG7e/ucaSnRFHwwACQQSYE9mMk+thP5frVT46NdM09KrpDifKwm/cXxT1DxUqaUpFxAZWhiGVhINtu3uDiunXUWLD0kj9MaF8wClIjhNO/8AKY22579sCUVGfXZfm6ox+W/DHmL+DEmfO+0mYAt35BwdlCwYBKqAjhAGIv6DvbDqrWRANTKJsJgGxkWN/mTHOEK5uKhuWWT8LsfayLA+Zn5nDSm6pGgley7O5UeIFdmqEaoOjSBGmw1WMyLgxbEVzKUi4GkASGOuTYah5QLd7x98RzjtUqEpTY8CQ3m8g1bkwBGwHBwHVp1WBFTyhhEljBtBIRd9+ZvhLb0G1tF3Tuq0tWnxS2pjBKwAe0++NLnq00MrJuCykAt6RIUGbRuQBjG5TptFLmXM8i30t++HGZroRYs0AELBF4EyZggXGA8bb6EwycbsYVcyikBmUG5gkT9CZHzxk/xDl3q5kGmpZdCieAZbnbkY0eTpVCJekVCXUxCj68zgjL5J62tFID6ZUbAkEWm0TNj3jFEnj8kxpSc1xQN0yg60xrALD+Xt9pPtgmqodSrTBEbXHrhMyZmkslGUGWAYG4Bht7iCDPIucMslnA66gbjcduw7H98Ve++iTTRJs0KVNKbVDBaAYFiQfQx/Z74bdB6alep4dQsQUaIaCCBIIvEiObYFassXHvaw9bSfpirpfUmoZpWgPSKlTo2EgqSCRDDcibGLxicoxhHkhlN/Yp63kGy9Z6QJYD8wVlmRaQwBmPf3OL6OWWnS8QiqrsobSYCspMEybEfOR7432b6ZSzFMahBCnSyqwZRqnYsdQvMetuMYzqHTMxTpk/HRRrsralE3Bj8oMdrHfCwyrIqWmVcOO30Sf8QJm6Kk0wKqOqEwTYhtovFtjYd+5Od00zTNNAP8NSSEWdRY31swAtFoJHvGMxlKSUwwWVBYNp3AgECLi3m2Mjt2wRm881QiFBIUICVXVAmODG52OAsU4ul0ac1Jfsto1Szbk/NyNvSFH1P9GP4lqjxnJAOwDaVNgirvMnn4VH6yCKVU0wRliCqwWhoNzDFTabjvtgahkHM+IyqDch5k8SAAe4H7YX433YJyuOgroeY/8xTI1EalFzsSRvJjmbCYxH+FqCqwq0cwFkhmUG0TLA6RI5mcC9G6fUp5pXNX/DFX8v5oMX7eovzj6F/FEK5lviMQ9SPhjZgBHm2Fud7Ymmk/sWMnKjH5POCm/wD5cVnlfNK37C0MSBO8jEs3RzFZUFKhWGkQ25DbQdJAg+ow9o1yHWWPlYExUk2WSCNI3nbn0x2vWZPm8iKZFSoPiZjuVJ2HmMRYxFjSM0t0NkW6M8vTswEbxqVRVUaw5BGkC583AgT7j1wtVtLmahJczczfn641n4kqBOnV7RqDfkZPiIQyCxvBO+/AGMP0zJMUFR1ICeUEwRtYkbj0xZSlKNpEZdjeBzthRncsJYq3tHfeCbCPrvhjIA3jC/qNeE06tI2WYG19XM845Z43CevYjjQrbp1Rl1VWIANk5Pv2GCcvmtMItuABPHr2wSKoNEKSWEbnnAAdF3AU7Tz2MH7Y132CyOfqzpp1JJJnydp97b3+eLKdILYAR67/AK7YKqsLU0gE7e+9ybzE7YsqVVQ6dIfuScDlXQShMilNtUXm0k84Fqq61AyrrNyLG0iLk7e3oL4srViCSSSbx27TM4UL1aWDLJK76juIM/P2xdtydoPY9r1CVTWAGNjzF+w725wJmahA1HVp/mOxtMAe9sdQ6jrbw3jzREbX4md8d1mIVAGiItc2/S2IpNOgHdEzbPUKjStNFnaCRsP1BwZXppXqNTJIIhgQIMbEfX9t8A9EoaXlEeCI1MYgWO0X2GOzuVbxQKMglZYzfiZPzFsNS56MPcj0ylTIK3Pc3w4Sl4nlWS2kkLJgmJiBa8RhF0fp4pnUx1ObW4n9cPMjmglRHJMA/wC/646cn432UhurFNPOsQQqiCZgLN/UbYJp0HfVNZE0iWuRAtuALYMrVPM0GRqMRtE4zeZzDLnCF1XidOrYrBkrB+hnCLLb6orKCjs0WR6WGk+KxKxdUbnbSzRPy2xTn6a02YEuxGoDUVUGAY/NqPyxLIZorqlZ1BbkRsOSz1GN+4+uBuq5o6qjm2rzWIj4YP5VJ53J/bAll3piJpLYwV1VlinTCkpuk2Iv56jryeFJ9Cdres5kg09DRNMWGgSQ5B+FHPpYffCLpuuqCUa2kAMoUMCBF7ajB/zbe+Njkeka+nvUepFWg51M7EAoVQmTJiJmffabFtydBjJIz2ZVzQ0gHxNNTTMar/DBY6hP+WPkNwfwfmmy9bxKp8hUgr8TE8HaPuP2L2rlm8LUa8qIAChjZpIiBf29cA+HSEgozECRqJQHzadgpf5iZw1KScZM1U1JBf4o6zTrogQ1JXVY2QqxJMiZB27z98Z6hTLBlCklliQCSp4YAcgwcarptKnv4SbiJRux/NUMm8XA/wBGlOvEjYqACNov20j++By8IxiqQJSbdsw2X6xmENShoAradJ1c7GQCLHZhce3GHOSqVHpxUUK23F+zAYQ9S8T+NqvSE3F+P+GliSe/rONBQq6hcQ3IF8NSbtCJjnp/U2Q6X+EggHsTHbi2wv22vouhZgNrGqSXA3BJkbT8LAifKwGrf4hjEl/pyDirKtUy9bxqUsGswiRFrMOb/T03xx5cNPki/wA3jTNBnuk0Fq1AlJANVhJYDaYB43wPm2CJ5YS42Kp+bvB4tbf3Iipup1azO4QLPmOtvh9/hA+uDusdKrnL06+WbUWph3p6VLR/MguCBN1F+bzhk29Nkq9gVOrOVqneR/M7bsvJAJ24GEFIhGIMIxG0GnIJF+XNh88L6mdeqQr1mAJgkltI+Q4+WHX/AIeKFNS9UVUMlQF+G0yrgnyzuCIPob4MsfHbY6laoWfhjp9VsxUJOlX8SAe5nSY9CQb3w7pZTqMEujVEi48RPQ7q4YGY2OI9CzALq6+YGwjvvt34xom8mXgoB5Cb0AACSBtTaBPKi5HIwk8iT1QYJaoy9Whn2YaKbpaAusG9zMuxM/PjFbdI6gzecAE2Lu1I7dyJP2xpMiqmosophwf+GwjSBB8x3HDCw98W5eBBKadySaCJBZr31GCY+Z3wFmpdIMo+Rj+uZLNZVVNVqZV9ioUxHfyj+xgbp+e1q6F9JMFvhUVADIB2Eqb9yD6Y+hdUZHZQ4DqPNHqpkXHrG/GPnP4hrJUqHSjowLBgxnmwF9hcYpgzc9UHJj4qyzO1fDWyzBuD98C1umU6q+LB0AiQDuW2Mb3iJ9MTLirRhmhwwAMcRInubG++OSiLaoa0bRFvcxik4yk2iHemUuaY8lgIgCf6398CdX0uFDsVAaREAjiB/fGCG6QgYsJJO0n5RgZ+kU76yS0QI/IL7z88clKLJlmdzgRPbYWkDuJuSZFpGIrTqVPMFIHHmC+swRPOBKFFCVOkmNgxtNrwf9sN/DA3YE/Mx6b4zqJrEuezOtoWAYB0kxBnb9dsU9W6fTRfKoDA7z8XBt2n98WL0WTJb6f1wXnqDsJTc+XgWPrvbFOSTVM1lXSukQQ1Ti4Ufuf2w2ddOppIJt+vb5fTC/qKwEUyYN9MliJAJ/WBthuoposWAHc/1xKbb2K3Qp6tXZI0EQhBOwkT9WP9cD+J4jBkd1UnTA3kyd5jYT8sNm6RSq6T+Wd1gkj35j3wyrZCkKrmkgp0ZAReYAAJa58xMnc46MEU1Y8VYHlsotJCVBLHy6v1P99x2xUWPY/TGu6MYRlBjzWvFyI7G+2I9P6gS0F58v8A9zVfkx4Q+p+mGlncW1R1RxJpbMtSe51DVP8ANEKJJgW2vhkjUVWQ8NHweGbntq1WnvGNTlyGLFqVNiW3NGmSRBMzqluPMY9sJKlJAhYUUVghaTTq2K3/ADDTEd97xhJShLtAULM9UzbMIMj1UwflY4lqV/iAJiDq29bDvGN4lKmzFTQpgaAf/p0W8A76iZ9I+ePaeVpEkeDSmB/6a9yOPb/fGeSC1xBHDyVmApUgJnUFEsYdwLX7xvGNdk+sJRy1SkrDw6tMhIa5fTKkESTIG4k7Hg4q/GtFFylYrTRTC3VAD8QtPy/uL/JcpTLuqqCY+ECbHvh0/kprQmSPB0fSq+dJpaFV2NrEsNmG5Zg209vXAKZOqzEU1AmRHwySwIshnjcmfTjBNAgQNgI+2Hv4v/DFahmJoFjTY66Z1fAQR5bm0GIPbDNJOn2G9GQyuVqpLeLTQAgtpg+gki5tbc74Pq5qiJJAbV2S3/uNvcYu6j07MQDXdNLSbuALG8gWtiWWyNEUyWYsqxPmVUvBs7Wi/v6XwVKKWwNfQDV6qI8tMADaf6ADFdDqR1ecDSew29fX2w96caa1FCU1HxXBLEwQASxUXvsDH3wX1/8ACpeoGyygh30sgPwMTAYf5O4/LfjCrPDlx6H+J8eSAqRGmY/6psRxhblOsq9Q04ZWvbi236HFdTJ1MuxJUghtDggi/a++2/pPbBlCsDJFtptydpPJscVS3aJ0d1CkxWVUN7x5bb39bY3nSupo+VpqGVjTRabiLBgIMqLoCDZxIIJBuBjJooNxY4rytNMtU8USATLEMRzJ+4Bjaw+XP/IhJ7Q0HUlZL8R/hVqJepS81AGbEllHOoQNjI52vgCrnEajo0sNS6CAZUQIDqDdWiZ4PzIx9IbOhqfiKSQVJBjUYE8WLAbRuYwl/wDlCjmKdSojeE5PlKtNH6DZW/8AbMehnDOpeOQtKDirRgOndKalLeJqpsYECx9HF9LenMWJGDHyzEjQ2mJkCR9YvivN0q2VqPTqLpaIZWEqw3B9RIBBHb3x4j5ipGjXAMqUXSAe+pQPucWnht3ZypUyypTG7VGMd2b98LQmp1UEkC5Mkg+hB2/bDvPZU+EWqqqOIEAjzyYBhfhM8Cx7DbCCtXgG5AHa0nkE87du3tiE4pOkCUnfZp+kZgAlNSiAJWRNyB8PqP0wXnenUCHquwV2hQWGpZBuYBFyLTPAxhekNNSQQIABYmIP5YJ3uBjdUHD0xqWxElTbc9vlvhGuDtf7OzE+caZla9BQWUeemZEi0idweDIBnvGCGpaYAMyoImCYI2MWn6Tvzg58xQBdBQc6DDaUYgepIO0CfbCXqOcBqLUoRCAakZfiGq5uTIEiRItPAt2qfLVMjOFewtxNsJeo5l1BGliTYbwf6CPr8sNlrEsSxEk8AAD5DHVaYN9++J5cbrkyUlRmFdwwJpne4gQAd/f79sNqdZ4EKf8AqgH6aSPW2CqlQIRYA/tz+33wCztJnUO0gXHfEE+QgFnjWTSC6iZEAi0cE9/bBXSdOqNZdo9YA53wJ1eCSkhfzS0za52nuLYLyfUqVNQFBmBMDcx3OGduOkBoKz3T3qDy7+u0c4hQ/Djbs4n2/wBcSHUqlUEU1j1Jt9I3wwou2ka41ekxhEp/ijLZdQpBABq2G4t9hbFOZzECTzsJH99sXaZwP1hAtTTqDAKCIERqAaPXffHZCLS4tlYxdbBcv1GosjV5SIMagQRttMje3+2PKWfZKunxHiYIDsPNNvKDewi47dsWBqbJpHiCoVKCCNALahJG5MNjN5Guf4ibuST9TuwH1PsTicsaXoz8embQ9V0NpBux2NNDqIgXbRqaABck7elraLHRpZg0hgCQSRqmYv299sZXNZw0qokgxwO1wd7z6e3a1/R+q1WqFSmpS0jgqp2nBhFNLQVkaNRlKjB58RF8unV4KfDGxYIXj0HJ9TgypnRpAR2ckAyVKot/h0MoBO5kYW11kONjB0EE7wI78zj3JUajUnJKsyLqa8W5i14tbDcI27HUmloN6qrV0ZGbysIayk7zuFEbDGeSolFgtODPxEzJ7DbexgbfuUeoWiP1t+mAupJU0qaQElZtEzLLMk9h98JOPCq0TyNydsehU0/EB2uL34xp/wATdVGYp5V2A1o51grMHykNdgFBiQTMXAuMfMek9J1AMzrp40mZ9JFothk6h3b/ABQwW2mJg+k/tGFytOSBGdXY/wCvZ+mVpaKiSA4s1MQfLbYkf9I98JafU71IDG6+bVG0fmYFt7fCPSMR6bn1ZVWozAzA1WHsD2i2DqWVphjFPzH4ib87QSfQzgQg30NzvSF+Z6mQ6OS2mGPlcnkEDU0xtECMfQPwZ17+IVGYFWLKYPIJuR6T+3ETlM7UUBQ6nS06ZFjp3iY27YUrmKy1itPzjWGGoeUDcQTtxt2xPJi9v/qKxyyhqXRs/wAZdOC5gt4hYP54aSVPI7FY2PY4zmZyqBH3PlJ3ta4PeQbgzh/1/OitWoSZDKoOkMYJPmneLzfnfk4QdWpPTOhtLBlkEarg2PPuPli0ZScuKY1R48mLejdXZyFqEA7A7SRG/E3xpEYxe/fCDJUkW4RQymZ9DubneYv6nthpTzqutiJG9/7+mOppXZzpUG5XOCksIQQ/xKrQwA8sFR5lIizQD2kY2H4e6mhp6NY8RrwANRk+byCz8kgfEJIxgqVT64ozuTZiGpOUqAgggmxBmR2OOXNgvyRV5XVej6L+I2RqWXKhDYlSFLCLfAx/LJFuIjtjO1qxmSTuTfgAenHN/wCmFtX8V1KumkylmprBdiQH+HzQBGoxcCAbmBxPVUrUK8GGRQV0+XYljzJkSPnicU6ViVyYl/GVb/C0gfE6LZTeAT8Ru239nC3LdIZ0/wAYkEiBG8dj3x6c5VN/Ef8A7j/XDOlnVZU1VACBDajUJJkySdJF7HfmItis8LoRxvoEbpiBAqgAAzc88Ezvg/o2flhTJ1XVTEeWJ78QeORiuu1JwdNZBNr6/wBfDGIL0vw3YgvrEnUabBSVuPOJAFt8SmvTKYuUXZo+rZmktAmpS163DFl8rAiQpMQeSvzxiGqAOSg0iTA7Azb6GMaZOooyBajJGkKwhr7zBAxneoogqHwiGQ3ETb0uAT/TFf46a0ymVp7RZmnEKZuVDHi9wQB6EcYryeY1idjyOfTA7UtY0A+YHUh51cr/ANQt7heJwLVoRBBa5B1cRik24kGxrmCouQLX8xt/uLYrbNsDeqV9AVEfUgn3jHKfEWVIBBsd/wDQ4TZoVy1hEWseeTfHNPGkxGqCM/02o7QpEE3JwP03JoWIYksDtBAthhkc7CsKtiGIEm7Dg3+nywNl+pFqpUJKzZh+9sa5U0K7HAWB6DFvUqwXwFolXJGqq1zp7Iex9PTHInfEqoDRhv48vIMFvZbSqTgbrlDQymdWtZ9gLD9MEUaVt4GLc709qrK0ooCgAEnv2jucWeWPOr6Lxp2l2IqNTSynsZOF/TOnGm5ZmmREKO8Tc7fTGoToI5qARvCzv88WnoaDd6jXjyp3+o/pzGC8uN+w/HJmcr5dGILKT7nf3gA4Z9MpUFAOoo8EEKmo7mDqYniLemHuQ6JQZoZK9vzMaYU2JIEea0XsN8RzvR6CvCpVI0j4WUiYncn9DG2Ec4ejRg0+hG+YJdiTaTplROk7SO8YMypcrFJXI+HyKYjkW49MNOnU6YZl8KkYXUusF2Hl2IWdQDA8+g4xwzOnMZcjyhlIIVDSB2/K1xdtjfYb4b5V6QGmgBeh5lv/AEXHvA/WMJfxlkqtEURUUqWDiJBsCvY+pxsulZgTT2MEjfMVP5TZmgf9TC/HOEX/AMUW1/w+kbFxZSP5D8+b84EcjlKmLKOjOfhWnFUIvKt9hq/RThqcuIeWALGZVQD7fFcY9/BXRX/iaLv5RqiDcmRpPtZsO8l+GRUE/wAVTK2EqrML/MYORY+XkJGH2B5zpihSTURtAZlPiLreASogJEkxbFH/AIsw3Uff/TBVPoihyDXpmGK2uZ7EDY8kTbvhnl+j5coHKVmltMF6ai0yZaLW47j1I0JQh0yrhXqhJ/4mN9In/l/cknBWb6lS8xXxpIbSPJoWQYEC8An7Yf5Xo+U800k8pjzZgnkC+n4d/wBO+Beo9Oy4q1IpAAMoE1YW/a5P1F8LLLB+hoxbMt/4jUiNR+sfpgpen5mpfQT6sR+5xqMhWsQqqIq6RopAnTDWLMQCJA8wngbmyh6k1K03/wDMHdWbYH8qEBPe4+cYzzV+KNGFumCU+gVzZlXSRDDULg2ItPBxnekVjTrNTJkBis+oMBvn++N5kqqrwBefhVOTeCT3PqZtvj59lcmaju111VGv/wBQNhzN77YbDlcn5AywUao2CkRPPyxXka7NOpYIO/f/AGtihgxQgXaLe4wtyBqBiztYGCO3F+AfTCznKE6vRG6Y+zTMqkrEgf7fthv+Dg3h1C4AJInkA3AHp37Xwmo1ptOC+l9eVHFCQJcMbXnaPXgxjZ02uy2PUjqn4XpSIrMAzEL5SRubEgWjuYGOo/g5HiKzQSR8BFwY5i087HDI5/zJOpd/zJwNmgwedpjfBvTK3weZpgSGZCSTwxvN/wCX04xzPPkXsv8AHH6M7U/AVcOypUoMAbS5DRNiVCmD6ScA57pGcps1M62AsdLkrtteLR6Y3OSzKOazf4B1MFM0WAJN4Zj/AMSTe2x3wl6quqqxK2doH+LpBg7Be4tbnbD/ADy9k4QTsz+V/C+ZqLM01jcMxBHvYj1xKv8AhsUyVqVQHABYKpaASQNjJ27Yf5PMUyrk+HqZwhNRS5IBmGI4IW3ANzMYGzmZmq5EjzgCIiwA94mQfbbDPNMVRXIVn8OCCPGNv8h+3m++FfUIp5hqQaTpDExEsRJsCfRvmcamlmJjc3n8s/IzH1xhM1NbOVamqAKhA7nT5belvvh8M3J+TDkiklQ0ptjmQHHAyMQn5Y6XFPsk9mfyGS8bUxaIaCIvg7NJop6EN4MRE6o3J98BdThCPDaAxiBYFpOLaeQqOvneO178RN+Ixx/k1vRKth69bUINUa4uFHPN9sWZXPSpbSQB359sDZXo6DeW+w+m/wB8NTTUiOPTHUoKKfHsdKhCM85cVKcmTBX9pxr8jnAKYLwPmLfXGX6gqTFzHa36fPttg2kKdRLkAbEmLfPtjk4cmHHOmaDL9RRlkPIDcSTvtbFHUM6sVUIINo1K5vvdRxPre3GE2cshQMdEaVUX4n58G3fEct1eEBqf8WPMIJP1PfffGxw5ooszY96dnAra9BMx8NBVJud2d5iOItfvGPM9mwzFzSGkIAWYKWkSLBbQAdjxPfCjKdX8V9IUxye3uMS6zWVBrN1FtPAB7yDPI4/TGyRcGl9ivKxlQzVRW1KoYFQBLKL+b8tMmBDiJPHzwFmcrVOhvKvhTpCFpOqPiZnYmI3EE8k4o6ZmmOXDFlJAOkk/FBMD6Wn0x50rMPVJLABeItJ+ZxTwSuwSyI9TJZlz5qhA9XZjPHP9cEZPo7K4dqk9wB39e22D9OkT++/pvhP1fqlRFV0AWYGkzzMG/NtxM8YSOSDloTnZqco2llbswP0v+2LMj1ZVbS1QyDPmrbrt+RRA9BbGaybVYFRiIEwCRLd4va0n17YX0ep0RUlEIkxqLbCb78cxh0vl6HjkNXS6khJbxTGszqZUA3G4FxPG+xOFtTrSU6cRcVGa1NSSPOttZgnzTxb3wcjCLfLHj34HyAwyw/RSU7R6v4l0xZyS0xKKRz+VT239cWHqTFnYoBLT5SNR2MExtvffbA5W+JM2CsC9gU2itmqmRppwX1+fzfzRuwAMMRYd8DL09tTEPpZiW3tJ7KLADBS1DwJ3+2AOtkeE4Df4gGvb0mPTm/ocQyOMXxXZKU3eiFPpkAgOJJ+IAQZ9jtfvixsnTGnzF3Q3mb2i8WBHbCjpnWtZAmS8qFErB3B1STBMffBmezAFtQSdz5ZtI58xgzeQLjfCW1JCNsYqZwpzPRHk6W8jGTe/faMAZXMVHqAK7G/eLDkiY24xq9dsdOScG1bDzQNlKGgACbd8UdR6WarBlYKeSRc+mD1Ydx9cUvXE2w2SUEthckL36Q2vUzjROwEmJt+3GLatSnTcVJFIjYFgLiIYdjzHz74vqViQZAI7Xv8AfCWvQq1y1opiJLA/OB79oG2OS4uf6Nzd3ZrqHWKgWBXqWEAioI+UAgjAjZl/5lImfMsi/pxa3tgWmgVQqxAEbjHoN+/0x08MdFlkf2QovmEAC1iBMmCREmSAIiOL4GrZJnJBaNRksLsSTJO3Jw0oMiGatN3BHlCEfFaNUx5SJ2vtvgTO5tTOmm6AXixmCLCeSJGJ5FFRuLJuX0U5jLKANBUEbydwOfU/3bFNTJeYERpE2+30tiFZ7f5mgEsD2O8QoO4iDiroubZgVPm0mARyP6YGFpK5eheX2MjERxhbUydaTDiPf9jthlUWPn64iHGOlNZNph0zPdWe5kE3t2B+vz98WZKXGqqWibKLBu/bv/vj3HY5f6RGT6c4Wo6Cx3HqPrx++GnjRvtjsdjTnK0rM2xfmybspBidjtP74XUcm7EwpJm5O33x7jsKpNIA6r5Oo6bgOL2HbgbkYBy/RKrXdis3I5n1x5jsTjllHoHJjWrlRSSE3O7Hc+/9MLRk2ryocBbayYsLxz37m2Ox2DzdWzJtlnUOoaX0loIsPbg2n3j1xR0/qbU6gpiCkwBaZPqeATaceY7FVFOOxkh1XqhVDcwdMkXnncWud+QIGEmY6gnilWUOS0/CIDA7WPmtuSd+O3Y7CYYphSNBVIaCimPyCDAUneBaALyTxGBa3S6KqyqCahvq+IgzMbgQfX5nnHY7EotrSFos6dXIRDr1ahccAxYAgR/YwcMz7fL/AHx7jsU5yXTFba6LAZ2/TEK7qBBkuRPED6x6CMdjsS5ybpsyKzmwsNKgetsV06OtY1qKfLKbbbCx97k7RGOx2M9K0b0ZSv0tVrrTRxBPfaN7ix9Iw7zXSWrEaJ1KIvMRcie1yceY7Fck2kmM3Rd0/LeGsEDVyQP64syaVATraQdv6/6Y8x2J8rJ2L+p5+ojwpgD03wXk8x4ihoI9MdjsVaXGxmtBYgEWkYtNY3NyoJGlVMmZi35u3bHY7EGaIv6pntMFgAdvLcxxz6ffHZTOqUnadjF97jf5Y9x2LcFwsYGq5zeGuRMxP0H7epxy5lyoLDzfO473x2OweKABmsW3EgjmImfv3tiWTrLTlF+I33jb1Ow3GOx2Hq9BXZPP5zTAVoYkGDu0/Ow+QwzojUJH2Wf2x2Owj1FU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7" name="AutoShape 7" descr="data:image/jpeg;base64,/9j/4AAQSkZJRgABAQAAAQABAAD/2wCEAAkGBxQTEhUUExQWFhQXGCAZGRgYGRwfHBobIB8cHBocIBofICggHB0lHxsaITIhJiorLi4uHSAzODMsNygtLisBCgoKDg0OGxAQGy8kICQvLCw0LCw0LCwsLCwsLCwsLCwsLCwsLCwsLCwsLCwsLCwsLCwsLCwsLCwsLCwsLCwsLP/AABEIAKgBLAMBIgACEQEDEQH/xAAbAAACAwEBAQAAAAAAAAAAAAAEBQIDBgABB//EAEIQAAIBAgUCBAQEBAQEBAcAAAECEQMhAAQSMUEFURMiYXEygZGhBkKxwRRS0fAjYuHxM3KCkhUkQ6IHFjRTY7LC/8QAGAEAAwEBAAAAAAAAAAAAAAAAAQIDAAT/xAAoEQACAgICAgICAQUBAAAAAAAAAQIRAyESMSJBE1EyYQRCUnGB8CP/2gAMAwEAAhEDEQA/APnWazJLOEm24/u3eMXrUHl8zagJJBnj54ivTnZnKMkTc3n0nFtOiAY0gFfKGO9rbdsczaINk0zbKVWSNViOY/sj274k6ATdVPAJ+/ckdvW2KqOYA1CNR3JZe20TiCU9bK2tJ/lbzQfbjGRi7qFZhBJtIE7b277e5x5l6oclhJNxFyPcDY/MnF+eVgsyC0e307YB/iWbSEKy2549TPMRgLrRgxgXRdLEEm4vO/5Rtib1QACTsdR7z6/bAqIG0mSCpjV7b/p9sGMdWrxAGXe0Tze4j6YDYGXZXrOoS3JgXv22GI5bNVASjaomAvJEcXB+eJVMropk0523kbRxwMSyMs2pSJKwQWJHvIBB/wC7A0KGmqKcQsE73vGBEqAP5m8hBIZmjczYG9to4xTmg2vYRMb/AHA2xPJI3nVYUgTYLHuTMzM4CMivM0T4gKvbfeO9vU/L6YsObLshRVUAlW0iCb8Eze/9zgDPLWJGhNvzSI9twJ274Or0meFZApYzAY6Qd45A/wCnnDegl3UnJ8ral0nfkj52PF8BZbP+YIxISYOowPe5E8RH0wX1HMvrBIA9ZgfficD1K60yIAEkEhQATySfvfCoATSqBKisp1kjSoJt77X24xTmDVq6oB0g3O3vHcj0/fF1PqGsATq1+ZTf+m2/74sytBDDVKZ1D8xGkT897emNdGuhfU00yHDQZ737R6T3F74jRZrmRpa6jmeD/p/vgzO9D8V5khfb7YtzfTAgUqxJAiDxHM/aIxlJBtMArAi4BtYkk/1ie+PMj09mck1C7ESANvrJmBgrp1FmMqCWXzMDqUCCObltxtxg16Z1M0BwBLKlSIPy82DTQaYpqO6nzK1MAblSJxClT06V1G41SJkz6jbn+99J1/LFQFq0npMI+MErcbagCrfInbAOTogLLCW5YyR7K5kfIHGelYWmkLWqVQ6+CCdO9+49T674sKuHBazbweZFtrW+eHfQehPVNQ+JpKFSv+aZseRtuA25sN8V5/JgDXVdUaDHOqATEkr2wUm+jU2KatUzqncQwHBt8+JnHjVqiqpLiDcQTOk9/XDCqgKKQFhplVUcBbk6mmZn64spIzUTZoWAosu992VT39u/GNxKfCxMmYYGSYINgdx8jj2gr1HBQG5gGbaj/mmBvh30fOoauuoFkKQCT8QjYiSCTcSe+Lc34bOTSpkEC4KmPv5f09MHiGOLV2ZplrSJMnkal2I9/tg+vl6oKkNM7wGtYHeL9iMa/qH4ebR4lJx8AlHDC29mHPukeuE65UrSLHSQjQPiB1NYEeVdrnbG8asyxq6FJy9RqWoqTo3YXi9pA80escYijvZW7WP9eYwxzFZ6RZAwMNdQoIkTwSx5I2GB+qUoChmZoCkAmACQI/KOI/Ng8UH4lQoqZZwxlyYvaT+sQf64iGJUw0MpuJ/e59sMuqCKSRpDM1tUyRFxJk/tgQ5ZnTS4AO/lP+mA4sk0BM1S0ceto9zb+9seU6Nrhie8x9pGOMyZj19/7jbEy88x7RH3xr+gE/BgSrMFi9r+vI+uPRQ8YSDFoJ1ci0wB89+cDr4jiFQ33BgCRzJ3B3xd0xHXyKUFpJJYmdrben1wao1HuUpoCVfzEDc9vb5/rj0UjTOvWNIMqBaR2IAi2CKnTidmGo7mDf2E2xDJdHqKrXDcgQdzvhbAR/iRWKhhp1WBE/IxI3/fBVLpAUEKQGIsQgH+v3wvWmU8z3YmFA/KNiZ9+Ti7K5orNQk6dgP1Mn+7HGf6MCHKMAyBlmPMTME+gAt88W5mgNIJaLAH+U+1tt8NsxlFdTVBKry2m0naT9fQ4AIBABYuqxdrCOB3j5jDJNhpssy1UlGOskAgDaAPSwBxVlM1oNMAyAYIvESZ7xvODKOXp+WGOh/yowCqZIIKhAZ9J2jDAZGmMs12bTUBEwLMDaIvBEzvc3wGvsZY90Lep09R1oytpEkKRI9d/wCuBwws6gSQIGkkjkbffDn+BLU/FyzN/h/8RZNje4EQVjff9cV5tRUEopDgTB5t5gvrI2O4+mNxtXE0sTQrzupm000YjcqN4O++3P1xZUytRSPFXRIDICTBUiQfKdvngjKuCiipTMiwkC8kwI9B3GN3lMrSr5RBpp+IF8NXKzpup2EGJHqYJ7xjOoVYYQ5aM10+QoEBCB/JAvvEn/fHdR6WDVdaoBK3kVAFKwTJEyJHfscd1DpFTLxSqMpaPLHm0fENxErba3EdsU5BnSKbmW8OJ1GPzAQSwNhFoU2N+caSraKxxwXZ2V6UjFUCU1vbQzxfeSoAPG5x3Uci61P4Z1CHVFNwfIZgAkk3U2MggrNwdsTDVFcOEDEGRDAxtY2n13xsquZp5mlpb8zDUCJKzYm87d5+f5cJLJxe1oMcUJ6XZ8/aoQ6rVc09EaSCIawBH+b5bYdJlVqKAdQk2Km9zB3scXZjolVVc0vDcI8FQNJO41AFr8AxcThbmOpuUUU/iDBjTJ5HINpG9rH3icUUU48oiqCxy2iyj000gr1EDowlWUKWDTYOGggEBh9L2jC8JUpBiAWm4Vd9mtAj021f0ddD6sKjUUMRSqLY/wAsneZG8iI4G/Gg6/8AhSlUfVl/8Kp8UX0E+0eXi6kjuBaVU/7tFnT/AAAem9aOYRBmANbWdCLMAGiRMH2+w3Hh/DQdnpZZtGoatDQyMVBj4rqbxuwveNsIq9FxUh0UVgYnxAJ34vO/t7YbZbNZmjUOjw1q0wWYl9Q0lQwBGmTA9ZvxhXGUX4sKfjTQP03OGgzoyIrmzCRuuobAki87SPTAOXrO+boalARWJncHyNYz6/t7Yi1R/FLs41FpMIdJLGdmIH5u2LK9HwmHnYnSPL5AtwDGnzE7i8fW01fslXTLur5SmHsoEqCReJjtNvoPbAeUKqxOldIBg6RHEb073t8RxJ2FQk6ha0AzHEd7bbYAp5c05LNqBPCj9ftxGA+UOxZ5Fei3LVyCBJMNuCwA5uAY/vbHmYzWp6hWSTOmY42vFthzgSoGMBRAmDEC3JiO++5PbHQEUSZCjcxIPcxbElkd7Jc2aTL9creFofSTb6j5Abf74EqVKnhaYAUsGmDuAR/N/m29sJaPUl81/h47b+n74sTNrMCCTeeT6z69sNzX0b5Jdh+dyNWoprFWZSxuq6gGuTYliN/TAeoVIliZhRML2Xe0wPfHpz7gDzEKssADZWPMC3He/thbk+rF6o1KKkmXnkTJuZ4B957mzxnfoZSbDerp4NSKelk7+W/uAxP1jFNHPgkAgA/b/TE6lWmTIUKCbAGfYf39cRpVVYwaYIkjVEbRsdzz3xRZIvRrTZ7W6crEm6k8g2+ht9MBVcjpMaiflg2pWjhRcRsOCO25MYspsSBIE4m2r7JvTFf8dpWCdiREAcnSNu2AMlm9LyoLNJERtO+wn74Y5ehDE7fyqNIPzNyTGLclXCqxfeTtO3P740GlLYQ/KFtOpwBaYAiPcyZxZ/GEbQJ23/riFBw11JIncyJ+owP1SmwIYTAINt7XFgL3j64fPBRaoEollfLtV3B9wBP3Bwcfww8IoamZAIHiDUdVxYx67djimnnmqG1MqDy0D7XOHOYzTVKKaKlRCnkcCYNrc8aT23OJcZKmymGKf5GT6pmvDDIWYmdJBJ06geRzEG0bxhfFSsQqoWtsota8m0T6ntjUNkhMlmJO5kAm/J3OCOnZVCxBSSJglqh5jcKBt6/a+LuaKcX7Mjl6FVWKFdJ7lha0jDzI5UKpmuSYi+0SDaxvYYKy7eYeVeQfLzpaLue47YYUMwTRqecntt2BF1pAbg7T77DAbtG4+Qr6Y9amS1HVpBlpUwyg3vtMSQf7LrrFJfFm4MA2MRx29MKqdYDUWMjy7nbzEfmYfzdvYHAeVOarA19OlAVQqFMgXghfXvibg07joaMklxB+t1mWsTujADe4MAH5Wwx/DObrqPhJRr3YRpN7AAkntNsUZvpbrpq1KTmmWgalABJBgEgz8rbYaZCsNPl0i06QIIHtz3kbi8C8UjFNeRNWnY9/EHUw+lyQLtuRPHqcJst07xjXrq96NNDBPkYf4haSLyIBxGlXWt+UEC1xyDzM+m0Yl0rN16Xj02Wab0yockKZg6TuJ37j3GIShLG/Eosik+Mui2rl2qIDKKDHwJUcmIMxB3sb4Dy1Y6wPEeSOPDWxUzYmTaRtgzMhlpoKlMgEalJCkGQP5tQBEcz/AFAoKwAIjy7kvpUcbSPvziqi3Gw+KkX9SyaBtmc6oJZydgTsiADbvPp2J6U6GPIg80eVF7nfyOdvUe++B+qAsx1FVJOoS2uBcREbRI24x70/If4hTxiCZBARYiRPlZp3j8uD67EkrE4q0nzNTUrNNRiCCShvuV2/b0xrun9d8M+dgQOLA/KItvvPyvjP/wANT1Evqbe+oAeUH+WQNu4wz6Tl6LGoPDQgUyRzfzX1aj27j2xpyhx2NjUlKkB9Q6lqrFlDkapsDeTINmAP3w1zDVJ8Y06nh11GwkoCqqQRqsfKew+8q+r5oUFTSnxPEAX+FjtzsMafJ5c5rJqqt4ZUiJUEEiCJUiRc8ffEG4qmUVtuL7MhXoMrGFMm8tpQbCPXgbnnFtRqlRSzeGYAPxOREKkaRIPH1OB+pZerSeaykzsyxDRABDDeAAIse+FNR6uvygFCsEkiImQCDzIGLtP0RcmnQ76R0/cCoQahhtKi8eb8xB3bgc9sGdQ6e1Gqyaw6d2F422+vJB35wsytdlAZalNQDESJm1ypGxnjti7qPUTWfVS8SWJLAqtjvY7HncDATySf6NHjVsFq5EFvIWTTIiAVM3PG3p+mAW6Y+oio66SZi9/nxg/IZcguTFyWbzg3P+UExgHqud8MxJvf5cD2xpwS6IzjQR/B0wumFKzMESJ7+uB6mToavguLAbCf+WYW9v8AbBFOlrph18pImCD87fv88CZ1ioWkIDEggNAJ7kxcTwLfLHNvlQhXmqbOdOkFDcy57/XBNVfCWQpCjtvyfpiNZVVYmYvteeb/AKd8e1M0VXVEA8/t6D9cN2ujWDUKOpSzkmTIWCpH97TyCcFJvMRGyjcDb5R298VhC3mJCqdhB1e+8RgKhmGElhEnbYW2I7jGX2EZ0qkttfYmB8hiTVROAs3UFNQTPmN/Tvtx97YFoViRMgTcWm0D6e2DV7NR1A0lHlUtUuCQCRv37YDeowBUBi2qSIJ4ji23Hrh0NYXzEgkncAx8h+mCKNZCCdQEGLwL2P7jDJ7AmB5HMVdKqKRgQJJ0/bjFwzBSqVbV5hYRPNj6bn7YJq5oKJ9JtiylnKbCS53iLxJEi+LZpRa/wPKizK5tGLLsRB+uCXqBVbYgwbmLj/c4SVF/xNKsygzJF+PXbbj0wzo5ZSsXYG/nmT9dsGP/AKQ2NGTLM8z03ZIFrg3uCJB44xQqBiG8RlLHT5VMib3M2Fj9MaLPZdTl0fRqdURRfTaR3FxY/Um+M/R6cTaoFKncexkG3IIB3wISi4/TLTUj3PqJ87O+zDUUFyD6zPFhz74adPyVFg3+ED5bGah3QmZgLY9ifuBjC5DrDltLf8s2EX5IWSLnGuyJdRqJBhRMAkmB3Zj+mEm5RQvKN7L8v01VMy36T/YwFl/xAi6qMmWgFoK+ZTI+GD37fc4OydV3AKqAD3Jt72wuH4bpamZ2ZixJ8tgCSTtE8/bAjJytSGlJRpxNz+FM2jUHpkqSNJI8ttLkzEnYwf6bYQ9f/DVWnWdhLIDKssKQNUXA2YEiSLEEMLHAeTIy5HnbTIgTFoiJEEdvnjVda60jKErZZ3SohI0RB1FWkNurKwPHPY4nByjOkaMlJV9GHzOcFRTUD6WUF23uBuQBvYkleIJFrA6ii1U4KsN+4wFl8lUDhghgGRNtvmDgRs42XrNRJTQxDAkGaakk6QBaxtbtaNh3Rq6RJqtm6asDkvDInQIuJ27b+nb73U9U6TVUB6Y/wiqsStmWdwbSL7NEXGK1poy7zOxj+5GHWW6iEpFG8oCwCYAgexib9h8zbHJJPH5LaOiMlOkzLdSJdvIWI+Hz2teJ3EiewmOLY6nmqyNqlRcQJfuC3lkgf9vf1GNR+IspSqRVi7EglTGoQCCfX13jvY4SPQRQbCwJuZ47EgYKlCSvYs8cuXYtrKrDV42lp2ggwZ2IEnkb4py1R9RZPFqTIk3Edpgnvzh3kagFOqSFEKYOkD+X/wDGf/6/ov6hXOqGJO3c2k8Qf/1wVx+hXCntl6ipp1CiEMQWJQCbwbwwtxPGGHQOsGiYZlZTN1+GbXLAFfnz6xgahT8qUDppPrEl4UL5W3gAjccLvhZ1TKDYurEhpKHUVmOTcf8Ad7zjKPJVQ2oStG+oZqlUoxUjQzEEPsT7k3PrMi222MPTRPEgKun/AJZ4ne/p2xHpqoPK6VqiaSBDXDflO2wjbtiedyDsZFLQgEzUidpm+8giwHOAsTi2k9BeZurQxzDolXMHSgCqQvlEToAkeQyZM/mvxvhRnqjEEeY2j0/MIkAKON4wV0k1AfCp1UUOwmEBGoHSDMQCJI379sDZ/piI7l2djqMtAQWLSZN7xPbBiktNglLd0DKzeEVLBSYuWJIiCbBm7Hkb4Noo6qJYVB/NAg/0Ppvhr+EstTeppamjL2ILTbuQJ+WBc/Vp0aLuihbAW3NwPnfFITjfFEpfsCzQ1KYIB4B2nCehTLVNTDzKYS45/NBgTP8Ae2HOTzKVF8uosTYAAg+n8waeIwLnsuGnUtwb9we/cHCZsb3KicvsGq0QXkknvIgD/T0jfC/q9NlUFyCpYWkzHB02j3xcfFRrAum94Bt+v+3riylUVvi+HkMLkjbft39J9Mc6bQhRVyzMnlqADcAqZj17RxbjFTGIDQ0WkxPH2wZnay6SBcn1n7DaCBgOjlfEUlkdW9LSPbi2Cnq2Zk89R1FARIuTBjTwPUiLenrj1KqIAoG3pP7YkKwBE7RaZK/M7E+mBTnj7/TBSb0YqbqpUMpufEI9l5IPvj3I0XJ1JSVvVoj6A7/XA7ZDVUM1F3gXk/TjD7pmlSU1MTE32j0HGOnGo2OivOUKrINWnUOBMH0+k49p0QoMWncgAsTcjfYDtgmrUOrbywTqnY8Wwn6lmiATrMMDYg3PvwCBxiE9yqIH2V5aoCJqFtYbSSp4FjAHoZPtjQdHq0ASEILRuZk97nGLGXeq0qv/AG7e/ucaSnRFHwwACQQSYE9mMk+thP5frVT46NdM09KrpDifKwm/cXxT1DxUqaUpFxAZWhiGVhINtu3uDiunXUWLD0kj9MaF8wClIjhNO/8AKY22579sCUVGfXZfm6ox+W/DHmL+DEmfO+0mYAt35BwdlCwYBKqAjhAGIv6DvbDqrWRANTKJsJgGxkWN/mTHOEK5uKhuWWT8LsfayLA+Zn5nDSm6pGgley7O5UeIFdmqEaoOjSBGmw1WMyLgxbEVzKUi4GkASGOuTYah5QLd7x98RzjtUqEpTY8CQ3m8g1bkwBGwHBwHVp1WBFTyhhEljBtBIRd9+ZvhLb0G1tF3Tuq0tWnxS2pjBKwAe0++NLnq00MrJuCykAt6RIUGbRuQBjG5TptFLmXM8i30t++HGZroRYs0AELBF4EyZggXGA8bb6EwycbsYVcyikBmUG5gkT9CZHzxk/xDl3q5kGmpZdCieAZbnbkY0eTpVCJekVCXUxCj68zgjL5J62tFID6ZUbAkEWm0TNj3jFEnj8kxpSc1xQN0yg60xrALD+Xt9pPtgmqodSrTBEbXHrhMyZmkslGUGWAYG4Bht7iCDPIucMslnA66gbjcduw7H98Ve++iTTRJs0KVNKbVDBaAYFiQfQx/Z74bdB6alep4dQsQUaIaCCBIIvEiObYFassXHvaw9bSfpirpfUmoZpWgPSKlTo2EgqSCRDDcibGLxicoxhHkhlN/Yp63kGy9Z6QJYD8wVlmRaQwBmPf3OL6OWWnS8QiqrsobSYCspMEybEfOR7432b6ZSzFMahBCnSyqwZRqnYsdQvMetuMYzqHTMxTpk/HRRrsralE3Bj8oMdrHfCwyrIqWmVcOO30Sf8QJm6Kk0wKqOqEwTYhtovFtjYd+5Od00zTNNAP8NSSEWdRY31swAtFoJHvGMxlKSUwwWVBYNp3AgECLi3m2Mjt2wRm881QiFBIUICVXVAmODG52OAsU4ul0ac1Jfsto1Szbk/NyNvSFH1P9GP4lqjxnJAOwDaVNgirvMnn4VH6yCKVU0wRliCqwWhoNzDFTabjvtgahkHM+IyqDch5k8SAAe4H7YX433YJyuOgroeY/8xTI1EalFzsSRvJjmbCYxH+FqCqwq0cwFkhmUG0TLA6RI5mcC9G6fUp5pXNX/DFX8v5oMX7eovzj6F/FEK5lviMQ9SPhjZgBHm2Fud7Ymmk/sWMnKjH5POCm/wD5cVnlfNK37C0MSBO8jEs3RzFZUFKhWGkQ25DbQdJAg+ow9o1yHWWPlYExUk2WSCNI3nbn0x2vWZPm8iKZFSoPiZjuVJ2HmMRYxFjSM0t0NkW6M8vTswEbxqVRVUaw5BGkC583AgT7j1wtVtLmahJczczfn641n4kqBOnV7RqDfkZPiIQyCxvBO+/AGMP0zJMUFR1ICeUEwRtYkbj0xZSlKNpEZdjeBzthRncsJYq3tHfeCbCPrvhjIA3jC/qNeE06tI2WYG19XM845Z43CevYjjQrbp1Rl1VWIANk5Pv2GCcvmtMItuABPHr2wSKoNEKSWEbnnAAdF3AU7Tz2MH7Y132CyOfqzpp1JJJnydp97b3+eLKdILYAR67/AK7YKqsLU0gE7e+9ybzE7YsqVVQ6dIfuScDlXQShMilNtUXm0k84Fqq61AyrrNyLG0iLk7e3oL4srViCSSSbx27TM4UL1aWDLJK76juIM/P2xdtydoPY9r1CVTWAGNjzF+w725wJmahA1HVp/mOxtMAe9sdQ6jrbw3jzREbX4md8d1mIVAGiItc2/S2IpNOgHdEzbPUKjStNFnaCRsP1BwZXppXqNTJIIhgQIMbEfX9t8A9EoaXlEeCI1MYgWO0X2GOzuVbxQKMglZYzfiZPzFsNS56MPcj0ylTIK3Pc3w4Sl4nlWS2kkLJgmJiBa8RhF0fp4pnUx1ObW4n9cPMjmglRHJMA/wC/646cn432UhurFNPOsQQqiCZgLN/UbYJp0HfVNZE0iWuRAtuALYMrVPM0GRqMRtE4zeZzDLnCF1XidOrYrBkrB+hnCLLb6orKCjs0WR6WGk+KxKxdUbnbSzRPy2xTn6a02YEuxGoDUVUGAY/NqPyxLIZorqlZ1BbkRsOSz1GN+4+uBuq5o6qjm2rzWIj4YP5VJ53J/bAll3piJpLYwV1VlinTCkpuk2Iv56jryeFJ9Cdres5kg09DRNMWGgSQ5B+FHPpYffCLpuuqCUa2kAMoUMCBF7ajB/zbe+Njkeka+nvUepFWg51M7EAoVQmTJiJmffabFtydBjJIz2ZVzQ0gHxNNTTMar/DBY6hP+WPkNwfwfmmy9bxKp8hUgr8TE8HaPuP2L2rlm8LUa8qIAChjZpIiBf29cA+HSEgozECRqJQHzadgpf5iZw1KScZM1U1JBf4o6zTrogQ1JXVY2QqxJMiZB27z98Z6hTLBlCklliQCSp4YAcgwcarptKnv4SbiJRux/NUMm8XA/wBGlOvEjYqACNov20j++By8IxiqQJSbdsw2X6xmENShoAradJ1c7GQCLHZhce3GHOSqVHpxUUK23F+zAYQ9S8T+NqvSE3F+P+GliSe/rONBQq6hcQ3IF8NSbtCJjnp/U2Q6X+EggHsTHbi2wv22vouhZgNrGqSXA3BJkbT8LAifKwGrf4hjEl/pyDirKtUy9bxqUsGswiRFrMOb/T03xx5cNPki/wA3jTNBnuk0Fq1AlJANVhJYDaYB43wPm2CJ5YS42Kp+bvB4tbf3Iipup1azO4QLPmOtvh9/hA+uDusdKrnL06+WbUWph3p6VLR/MguCBN1F+bzhk29Nkq9gVOrOVqneR/M7bsvJAJ24GEFIhGIMIxG0GnIJF+XNh88L6mdeqQr1mAJgkltI+Q4+WHX/AIeKFNS9UVUMlQF+G0yrgnyzuCIPob4MsfHbY6laoWfhjp9VsxUJOlX8SAe5nSY9CQb3w7pZTqMEujVEi48RPQ7q4YGY2OI9CzALq6+YGwjvvt34xom8mXgoB5Cb0AACSBtTaBPKi5HIwk8iT1QYJaoy9Whn2YaKbpaAusG9zMuxM/PjFbdI6gzecAE2Lu1I7dyJP2xpMiqmosophwf+GwjSBB8x3HDCw98W5eBBKadySaCJBZr31GCY+Z3wFmpdIMo+Rj+uZLNZVVNVqZV9ioUxHfyj+xgbp+e1q6F9JMFvhUVADIB2Eqb9yD6Y+hdUZHZQ4DqPNHqpkXHrG/GPnP4hrJUqHSjowLBgxnmwF9hcYpgzc9UHJj4qyzO1fDWyzBuD98C1umU6q+LB0AiQDuW2Mb3iJ9MTLirRhmhwwAMcRInubG++OSiLaoa0bRFvcxik4yk2iHemUuaY8lgIgCf6398CdX0uFDsVAaREAjiB/fGCG6QgYsJJO0n5RgZ+kU76yS0QI/IL7z88clKLJlmdzgRPbYWkDuJuSZFpGIrTqVPMFIHHmC+swRPOBKFFCVOkmNgxtNrwf9sN/DA3YE/Mx6b4zqJrEuezOtoWAYB0kxBnb9dsU9W6fTRfKoDA7z8XBt2n98WL0WTJb6f1wXnqDsJTc+XgWPrvbFOSTVM1lXSukQQ1Ti4Ufuf2w2ddOppIJt+vb5fTC/qKwEUyYN9MliJAJ/WBthuoposWAHc/1xKbb2K3Qp6tXZI0EQhBOwkT9WP9cD+J4jBkd1UnTA3kyd5jYT8sNm6RSq6T+Wd1gkj35j3wyrZCkKrmkgp0ZAReYAAJa58xMnc46MEU1Y8VYHlsotJCVBLHy6v1P99x2xUWPY/TGu6MYRlBjzWvFyI7G+2I9P6gS0F58v8A9zVfkx4Q+p+mGlncW1R1RxJpbMtSe51DVP8ANEKJJgW2vhkjUVWQ8NHweGbntq1WnvGNTlyGLFqVNiW3NGmSRBMzqluPMY9sJKlJAhYUUVghaTTq2K3/ADDTEd97xhJShLtAULM9UzbMIMj1UwflY4lqV/iAJiDq29bDvGN4lKmzFTQpgaAf/p0W8A76iZ9I+ePaeVpEkeDSmB/6a9yOPb/fGeSC1xBHDyVmApUgJnUFEsYdwLX7xvGNdk+sJRy1SkrDw6tMhIa5fTKkESTIG4k7Hg4q/GtFFylYrTRTC3VAD8QtPy/uL/JcpTLuqqCY+ECbHvh0/kprQmSPB0fSq+dJpaFV2NrEsNmG5Zg209vXAKZOqzEU1AmRHwySwIshnjcmfTjBNAgQNgI+2Hv4v/DFahmJoFjTY66Z1fAQR5bm0GIPbDNJOn2G9GQyuVqpLeLTQAgtpg+gki5tbc74Pq5qiJJAbV2S3/uNvcYu6j07MQDXdNLSbuALG8gWtiWWyNEUyWYsqxPmVUvBs7Wi/v6XwVKKWwNfQDV6qI8tMADaf6ADFdDqR1ecDSew29fX2w96caa1FCU1HxXBLEwQASxUXvsDH3wX1/8ACpeoGyygh30sgPwMTAYf5O4/LfjCrPDlx6H+J8eSAqRGmY/6psRxhblOsq9Q04ZWvbi236HFdTJ1MuxJUghtDggi/a++2/pPbBlCsDJFtptydpPJscVS3aJ0d1CkxWVUN7x5bb39bY3nSupo+VpqGVjTRabiLBgIMqLoCDZxIIJBuBjJooNxY4rytNMtU8USATLEMRzJ+4Bjaw+XP/IhJ7Q0HUlZL8R/hVqJepS81AGbEllHOoQNjI52vgCrnEajo0sNS6CAZUQIDqDdWiZ4PzIx9IbOhqfiKSQVJBjUYE8WLAbRuYwl/wDlCjmKdSojeE5PlKtNH6DZW/8AbMehnDOpeOQtKDirRgOndKalLeJqpsYECx9HF9LenMWJGDHyzEjQ2mJkCR9YvivN0q2VqPTqLpaIZWEqw3B9RIBBHb3x4j5ipGjXAMqUXSAe+pQPucWnht3ZypUyypTG7VGMd2b98LQmp1UEkC5Mkg+hB2/bDvPZU+EWqqqOIEAjzyYBhfhM8Cx7DbCCtXgG5AHa0nkE87du3tiE4pOkCUnfZp+kZgAlNSiAJWRNyB8PqP0wXnenUCHquwV2hQWGpZBuYBFyLTPAxhekNNSQQIABYmIP5YJ3uBjdUHD0xqWxElTbc9vlvhGuDtf7OzE+caZla9BQWUeemZEi0idweDIBnvGCGpaYAMyoImCYI2MWn6Tvzg58xQBdBQc6DDaUYgepIO0CfbCXqOcBqLUoRCAakZfiGq5uTIEiRItPAt2qfLVMjOFewtxNsJeo5l1BGliTYbwf6CPr8sNlrEsSxEk8AAD5DHVaYN9++J5cbrkyUlRmFdwwJpne4gQAd/f79sNqdZ4EKf8AqgH6aSPW2CqlQIRYA/tz+33wCztJnUO0gXHfEE+QgFnjWTSC6iZEAi0cE9/bBXSdOqNZdo9YA53wJ1eCSkhfzS0za52nuLYLyfUqVNQFBmBMDcx3OGduOkBoKz3T3qDy7+u0c4hQ/Djbs4n2/wBcSHUqlUEU1j1Jt9I3wwou2ka41ekxhEp/ijLZdQpBABq2G4t9hbFOZzECTzsJH99sXaZwP1hAtTTqDAKCIERqAaPXffHZCLS4tlYxdbBcv1GosjV5SIMagQRttMje3+2PKWfZKunxHiYIDsPNNvKDewi47dsWBqbJpHiCoVKCCNALahJG5MNjN5Guf4ibuST9TuwH1PsTicsaXoz8embQ9V0NpBux2NNDqIgXbRqaABck7elraLHRpZg0hgCQSRqmYv299sZXNZw0qokgxwO1wd7z6e3a1/R+q1WqFSmpS0jgqp2nBhFNLQVkaNRlKjB58RF8unV4KfDGxYIXj0HJ9TgypnRpAR2ckAyVKot/h0MoBO5kYW11kONjB0EE7wI78zj3JUajUnJKsyLqa8W5i14tbDcI27HUmloN6qrV0ZGbysIayk7zuFEbDGeSolFgtODPxEzJ7DbexgbfuUeoWiP1t+mAupJU0qaQElZtEzLLMk9h98JOPCq0TyNydsehU0/EB2uL34xp/wATdVGYp5V2A1o51grMHykNdgFBiQTMXAuMfMek9J1AMzrp40mZ9JFothk6h3b/ABQwW2mJg+k/tGFytOSBGdXY/wCvZ+mVpaKiSA4s1MQfLbYkf9I98JafU71IDG6+bVG0fmYFt7fCPSMR6bn1ZVWozAzA1WHsD2i2DqWVphjFPzH4ib87QSfQzgQg30NzvSF+Z6mQ6OS2mGPlcnkEDU0xtECMfQPwZ17+IVGYFWLKYPIJuR6T+3ETlM7UUBQ6nS06ZFjp3iY27YUrmKy1itPzjWGGoeUDcQTtxt2xPJi9v/qKxyyhqXRs/wAZdOC5gt4hYP54aSVPI7FY2PY4zmZyqBH3PlJ3ta4PeQbgzh/1/OitWoSZDKoOkMYJPmneLzfnfk4QdWpPTOhtLBlkEarg2PPuPli0ZScuKY1R48mLejdXZyFqEA7A7SRG/E3xpEYxe/fCDJUkW4RQymZ9DubneYv6nthpTzqutiJG9/7+mOppXZzpUG5XOCksIQQ/xKrQwA8sFR5lIizQD2kY2H4e6mhp6NY8RrwANRk+byCz8kgfEJIxgqVT64ozuTZiGpOUqAgggmxBmR2OOXNgvyRV5XVej6L+I2RqWXKhDYlSFLCLfAx/LJFuIjtjO1qxmSTuTfgAenHN/wCmFtX8V1KumkylmprBdiQH+HzQBGoxcCAbmBxPVUrUK8GGRQV0+XYljzJkSPnicU6ViVyYl/GVb/C0gfE6LZTeAT8Ru239nC3LdIZ0/wAYkEiBG8dj3x6c5VN/Ef8A7j/XDOlnVZU1VACBDajUJJkySdJF7HfmItis8LoRxvoEbpiBAqgAAzc88Ezvg/o2flhTJ1XVTEeWJ78QeORiuu1JwdNZBNr6/wBfDGIL0vw3YgvrEnUabBSVuPOJAFt8SmvTKYuUXZo+rZmktAmpS163DFl8rAiQpMQeSvzxiGqAOSg0iTA7Azb6GMaZOooyBajJGkKwhr7zBAxneoogqHwiGQ3ETb0uAT/TFf46a0ymVp7RZmnEKZuVDHi9wQB6EcYryeY1idjyOfTA7UtY0A+YHUh51cr/ANQt7heJwLVoRBBa5B1cRik24kGxrmCouQLX8xt/uLYrbNsDeqV9AVEfUgn3jHKfEWVIBBsd/wDQ4TZoVy1hEWseeTfHNPGkxGqCM/02o7QpEE3JwP03JoWIYksDtBAthhkc7CsKtiGIEm7Dg3+nywNl+pFqpUJKzZh+9sa5U0K7HAWB6DFvUqwXwFolXJGqq1zp7Iex9PTHInfEqoDRhv48vIMFvZbSqTgbrlDQymdWtZ9gLD9MEUaVt4GLc709qrK0ooCgAEnv2jucWeWPOr6Lxp2l2IqNTSynsZOF/TOnGm5ZmmREKO8Tc7fTGoToI5qARvCzv88WnoaDd6jXjyp3+o/pzGC8uN+w/HJmcr5dGILKT7nf3gA4Z9MpUFAOoo8EEKmo7mDqYniLemHuQ6JQZoZK9vzMaYU2JIEea0XsN8RzvR6CvCpVI0j4WUiYncn9DG2Ec4ejRg0+hG+YJdiTaTplROk7SO8YMypcrFJXI+HyKYjkW49MNOnU6YZl8KkYXUusF2Hl2IWdQDA8+g4xwzOnMZcjyhlIIVDSB2/K1xdtjfYb4b5V6QGmgBeh5lv/AEXHvA/WMJfxlkqtEURUUqWDiJBsCvY+pxsulZgTT2MEjfMVP5TZmgf9TC/HOEX/AMUW1/w+kbFxZSP5D8+b84EcjlKmLKOjOfhWnFUIvKt9hq/RThqcuIeWALGZVQD7fFcY9/BXRX/iaLv5RqiDcmRpPtZsO8l+GRUE/wAVTK2EqrML/MYORY+XkJGH2B5zpihSTURtAZlPiLreASogJEkxbFH/AIsw3Uff/TBVPoihyDXpmGK2uZ7EDY8kTbvhnl+j5coHKVmltMF6ai0yZaLW47j1I0JQh0yrhXqhJ/4mN9In/l/cknBWb6lS8xXxpIbSPJoWQYEC8An7Yf5Xo+U800k8pjzZgnkC+n4d/wBO+Beo9Oy4q1IpAAMoE1YW/a5P1F8LLLB+hoxbMt/4jUiNR+sfpgpen5mpfQT6sR+5xqMhWsQqqIq6RopAnTDWLMQCJA8wngbmyh6k1K03/wDMHdWbYH8qEBPe4+cYzzV+KNGFumCU+gVzZlXSRDDULg2ItPBxnekVjTrNTJkBis+oMBvn++N5kqqrwBefhVOTeCT3PqZtvj59lcmaju111VGv/wBQNhzN77YbDlcn5AywUao2CkRPPyxXka7NOpYIO/f/AGtihgxQgXaLe4wtyBqBiztYGCO3F+AfTCznKE6vRG6Y+zTMqkrEgf7fthv+Dg3h1C4AJInkA3AHp37Xwmo1ptOC+l9eVHFCQJcMbXnaPXgxjZ02uy2PUjqn4XpSIrMAzEL5SRubEgWjuYGOo/g5HiKzQSR8BFwY5i087HDI5/zJOpd/zJwNmgwedpjfBvTK3weZpgSGZCSTwxvN/wCX04xzPPkXsv8AHH6M7U/AVcOypUoMAbS5DRNiVCmD6ScA57pGcps1M62AsdLkrtteLR6Y3OSzKOazf4B1MFM0WAJN4Zj/AMSTe2x3wl6quqqxK2doH+LpBg7Be4tbnbD/ADy9k4QTsz+V/C+ZqLM01jcMxBHvYj1xKv8AhsUyVqVQHABYKpaASQNjJ27Yf5PMUyrk+HqZwhNRS5IBmGI4IW3ANzMYGzmZmq5EjzgCIiwA94mQfbbDPNMVRXIVn8OCCPGNv8h+3m++FfUIp5hqQaTpDExEsRJsCfRvmcamlmJjc3n8s/IzH1xhM1NbOVamqAKhA7nT5belvvh8M3J+TDkiklQ0ptjmQHHAyMQn5Y6XFPsk9mfyGS8bUxaIaCIvg7NJop6EN4MRE6o3J98BdThCPDaAxiBYFpOLaeQqOvneO178RN+Ixx/k1vRKth69bUINUa4uFHPN9sWZXPSpbSQB359sDZXo6DeW+w+m/wB8NTTUiOPTHUoKKfHsdKhCM85cVKcmTBX9pxr8jnAKYLwPmLfXGX6gqTFzHa36fPttg2kKdRLkAbEmLfPtjk4cmHHOmaDL9RRlkPIDcSTvtbFHUM6sVUIINo1K5vvdRxPre3GE2cshQMdEaVUX4n58G3fEct1eEBqf8WPMIJP1PfffGxw5ooszY96dnAra9BMx8NBVJud2d5iOItfvGPM9mwzFzSGkIAWYKWkSLBbQAdjxPfCjKdX8V9IUxye3uMS6zWVBrN1FtPAB7yDPI4/TGyRcGl9ivKxlQzVRW1KoYFQBLKL+b8tMmBDiJPHzwFmcrVOhvKvhTpCFpOqPiZnYmI3EE8k4o6ZmmOXDFlJAOkk/FBMD6Wn0x50rMPVJLABeItJ+ZxTwSuwSyI9TJZlz5qhA9XZjPHP9cEZPo7K4dqk9wB39e22D9OkT++/pvhP1fqlRFV0AWYGkzzMG/NtxM8YSOSDloTnZqco2llbswP0v+2LMj1ZVbS1QyDPmrbrt+RRA9BbGaybVYFRiIEwCRLd4va0n17YX0ep0RUlEIkxqLbCb78cxh0vl6HjkNXS6khJbxTGszqZUA3G4FxPG+xOFtTrSU6cRcVGa1NSSPOttZgnzTxb3wcjCLfLHj34HyAwyw/RSU7R6v4l0xZyS0xKKRz+VT239cWHqTFnYoBLT5SNR2MExtvffbA5W+JM2CsC9gU2itmqmRppwX1+fzfzRuwAMMRYd8DL09tTEPpZiW3tJ7KLADBS1DwJ3+2AOtkeE4Df4gGvb0mPTm/ocQyOMXxXZKU3eiFPpkAgOJJ+IAQZ9jtfvixsnTGnzF3Q3mb2i8WBHbCjpnWtZAmS8qFErB3B1STBMffBmezAFtQSdz5ZtI58xgzeQLjfCW1JCNsYqZwpzPRHk6W8jGTe/faMAZXMVHqAK7G/eLDkiY24xq9dsdOScG1bDzQNlKGgACbd8UdR6WarBlYKeSRc+mD1Ydx9cUvXE2w2SUEthckL36Q2vUzjROwEmJt+3GLatSnTcVJFIjYFgLiIYdjzHz74vqViQZAI7Xv8AfCWvQq1y1opiJLA/OB79oG2OS4uf6Nzd3ZrqHWKgWBXqWEAioI+UAgjAjZl/5lImfMsi/pxa3tgWmgVQqxAEbjHoN+/0x08MdFlkf2QovmEAC1iBMmCREmSAIiOL4GrZJnJBaNRksLsSTJO3Jw0oMiGatN3BHlCEfFaNUx5SJ2vtvgTO5tTOmm6AXixmCLCeSJGJ5FFRuLJuX0U5jLKANBUEbydwOfU/3bFNTJeYERpE2+30tiFZ7f5mgEsD2O8QoO4iDiroubZgVPm0mARyP6YGFpK5eheX2MjERxhbUydaTDiPf9jthlUWPn64iHGOlNZNph0zPdWe5kE3t2B+vz98WZKXGqqWibKLBu/bv/vj3HY5f6RGT6c4Wo6Cx3HqPrx++GnjRvtjsdjTnK0rM2xfmybspBidjtP74XUcm7EwpJm5O33x7jsKpNIA6r5Oo6bgOL2HbgbkYBy/RKrXdis3I5n1x5jsTjllHoHJjWrlRSSE3O7Hc+/9MLRk2ryocBbayYsLxz37m2Ox2DzdWzJtlnUOoaX0loIsPbg2n3j1xR0/qbU6gpiCkwBaZPqeATaceY7FVFOOxkh1XqhVDcwdMkXnncWud+QIGEmY6gnilWUOS0/CIDA7WPmtuSd+O3Y7CYYphSNBVIaCimPyCDAUneBaALyTxGBa3S6KqyqCahvq+IgzMbgQfX5nnHY7EotrSFos6dXIRDr1ahccAxYAgR/YwcMz7fL/AHx7jsU5yXTFba6LAZ2/TEK7qBBkuRPED6x6CMdjsS5ybpsyKzmwsNKgetsV06OtY1qKfLKbbbCx97k7RGOx2M9K0b0ZSv0tVrrTRxBPfaN7ix9Iw7zXSWrEaJ1KIvMRcie1yceY7Fck2kmM3Rd0/LeGsEDVyQP64syaVATraQdv6/6Y8x2J8rJ2L+p5+ojwpgD03wXk8x4ihoI9MdjsVaXGxmtBYgEWkYtNY3NyoJGlVMmZi35u3bHY7EGaIv6pntMFgAdvLcxxz6ffHZTOqUnadjF97jf5Y9x2LcFwsYGq5zeGuRMxP0H7epxy5lyoLDzfO473x2OweKABmsW3EgjmImfv3tiWTrLTlF+I33jb1Ow3GOx2Hq9BXZPP5zTAVoYkGDu0/Ow+QwzojUJH2Wf2x2Owj1FU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1" name="AutoShape 11" descr="data:image/jpeg;base64,/9j/4AAQSkZJRgABAQAAAQABAAD/2wCEAAkGBxQPERAUEhISFBQVFRQUFxUVExAVFBQWFxYYFxUVFRUYHCggGBwlHBQVIT0hJiorLi4vFyAzOzMsNyotLisBCgoKBQUFDgUFDisZExkrKysrKysrKysrKysrKysrKysrKysrKysrKysrKysrKysrKysrKysrKysrKysrKysrK//AABEIANkA6AMBIgACEQEDEQH/xAAbAAEAAwEBAQEAAAAAAAAAAAAABAUGAwECB//EAE8QAAECAgUECwwHBwMFAQAAAAEAAgMRBBIhMVEFQWFxBhMUNFJTc5GS0fAVFiIyM4GToaOys9MkRFRjlLHBI0JDpNLU4WJy8YOipcPjZP/EABQBAQAAAAAAAAAAAAAAAAAAAAD/xAAUEQEAAAAAAAAAAAAAAAAAAAAA/9oADAMBAAIRAxEAPwD9xREQEREBERAREQEREBERAREQEREBERAREQEREBERAREQEREBERAREQEREBERAREQEREBERAREQERZ/ZRlSNAdCEEwhWa9zi+FEikhr4TQGtY9lp228mX6hoEWUblGnhzf2bXicnSoroZAkfCBNKdnAsl+8NKktylTJCcCRzjawZaJ7bag0SLP90aXxHsx85O6NL4j2Y+cg0CLP8AdGl8R7MfOTujS+I9mPnINAizrspUyyUD2YssP3uMudQ4WUMokNrMY0kCY3G8yNkxPddsrdchjYGuRZSj5XpJEGJtlHdDe6DYKNGY4siOYLCY5qmURptB9bZ6tAREQEREBERAREQEREBERAREQEREBERAWX2ZQnOfR6rHOAa+ZFSTf21GMzWIsk03AnVetQqjLt7P9kT1GGf0QW6IiAvJr0qniZPjgksjkTJcQ6bpWzk0mchZKVwE8UFvNeqro9BjtcC6kFwBBltbBMZwSFaBAREQYfJ29KFqoXvwjmnpu0md7nbhYjJ+9KHqoXvwsTiPVnIkzboCIiAiIgIiIC8JXqzuyKisi0iAIjGPAhRyA5ocAa8G20X+v82hoayVgsW6h0YEgUZhLSJ1KIXgEhpALmQyBZVOoCyQAPm46P8AZP5CLbo8np/O0+EXBtawSaxRotH+y6d4xtP3Wu3/AFZifA6ZMoQa3yYa2tFk3aJEAxXFthoxkKpFiDZIszuZvAHoh/apuZvAHoh/aoNMvJrNbmbwB6If2qhZYoVaDGDWTnCiCqIPhEkWS+jDTZpQbKsk1hzQKP8AZnfgH23/AHOk5/3rxMlvu4KP9nd+BfjyGj1CzxQ0NvWWc2V0x0OJRw1jXVmxASXlpaK0JpIAaax8IGRldeqrcFH+zHDeL9A4nVzG8A1/RDo0Of7KpNriQaM+HXaLCJFgL7Xiy3xtbgG3mvVhWUJm3sMOBUG1RQ47lextYxIRaPCgmZk1+bmEmi03M3gD0Q/tUGmXk1mtzN4A9EP7VcHUdoiwC5gLNstG0z/hRRbKA2dpbnwQa2a8mqurRuJH4Z/9Co8tUeA6kQfo9Zu1RpjckRwnXgysqYTH6gTmGwrBKyxW5KP9l/kY2n7rtMZyKjcdG+yfyMTR91oGbNdYAQ8ydvSh6qFO/hQbM2aWGawCq07dZGI9rocFzJFjn0ZzZCyqYsMtkLZWEnzm20ufrkBERAREQEREBUWWt8wORj4cOBoOj1WGxpvVRZbP0iByMf34OnCfWBOYdtj31nlh8CD2vOs3m2kqnY/fSeWHwIPa31XK3QeSXqIgIiICIiDySSXqIPJLM7LvKQOTi/Go3b9J3adZjZd5SBycX4tG7ZvPcQ00l6iICj01hLCQJlpa4DGqQZeeUvOpCIPiE8OAIMwRMFcH+Wh8nE96GvXwHNJMMgTtLTOqTiJeKdNupfEMPdEaXMq1WPEw4OBLiwiVx/dN4QS5L2SjZQprKPDdEiGTWynITNpAEhrKr3bJYItIiAYlukjHEHmQUNA3pQ9VC9+FicQcbs5H7PbrE5P3pQ8ZULHhQdX+nDNYPBatsgIiICIiAiIgKiy1viBf5KNjw4Eu19lkvGbeqiy1viByMfX5SBoJw9VhMgQ7bHvrPLD4EHtZIaFbqo2PfWeWHwIPPznWb1boCIiAiIgIiICIiAsxsv8AKUfk4vxaN2u84vWnWY2XeUgcnF+NRu36ZwGnREQfL3ACZsC+WxgRMEESnOYuSkQREaWuALTYQbiMCoByFBPjNrWl1rnX29d6CyBmvVzo8EQ2ta0Sa0AAYAXBdEFDs3YTQ4shORYTqrBZOOwycawuAsaAZTeZF1a0TaLJYYW/pLhOw2r42lvBbzBBjKAPolD1ULDhwus85xLn7dYjJ5+iUPVQvfhacQcbjeQam3QEREBERAREQFRZb3xA5GP78HThPnNoEwb1UWWt8wOSjY8OB2x1eM0O2x++k8sPgQb9Ou3VcrdVGx76zyw+BB7ZtQVugIiIOVKpDYTC95k0SmdZl+qiHLUAGRiNabJgmRE538xU9zZ3rgKFDH8Nmf8AcbnvQc4OU4TyGtfMkkCxwmQCSASM0jzKYuDKIxspMaJTlJoEp3ywXdAREQFmNl3lIHJxfjUbt13HTrMbLfK0fk4vxaN/nN5wg0jYgM5EGV8iLNa+1X0OiMexpcxpM3W1RPxjcb10cHQrQXPZnBtc0Yg3uGg24E3IJiLxrpgEXHC5eoCIiAioctx3bbVDi0NgPfMOI8IxIbQSBYZCfSK5xoO1lobSIryC9rgXCYIhvcD4MpWtQVWT96UPVQseHB1f6fVZ4rVt1iMnb0oeqhS6UKUpDT68CXRNugIiICIiAiIgKiy1vmByMf4kDRjL1WEyBvVRZbH0iByMfDhwZ3nD87TKYIdtj31nlh8CD2z6zebdVGx++lcsOfaIM+xt/JW6AiIgIiICIiAiIgLMbLvKQOTi/Go3b9M406zGy+W2QZ1/Ix/Eq157ZRpBpd4ItlfZjO4hfZO8m3W73ipKoKE+LChQxF25rpSNtCkXGZMrda7buPCjc9C60E+i+C57Mwk5uhrp2eZwd5pKUsjT8oRNuFR9IE2NADW0Ml7nPIDa1VzW5rSRKsb7Aek6bhTf/EdsefRMhqkWUnTcKZz5JPb/ABp8FOmYU3nyR+ctX56EEnLdkdxzbmdbKyyNDn+Y51wiwoG2NMKK17pxbGxa1VpgxLC2sc64xYFKeQXNpswCAQ7JbTJxaXCw56o9WHhfBolK4NOul5TJv5Vrf8abA5ZPP0Sh6qF78LTiDjaDeQSzbrGUeruei1K1WdEq1vGq7ZBqh0pWyqzzXWeK0bNAREQEREBERAVFlrfEDko2PDg9vNm8Zt6qLLW+YHIx/iQNGMvVYTIIO2x76zyw+BB7XDUFbqo2PfWeWHwIPbPrN5t0BERAREQFxjUlrTImbr6rQXOljIWy03L5pMQzDW+M6epoF7jzgSxK+4EAMFme0k2lxxJzlByZSzWa0w3NrTkSWXgTlJripSi0jykHW/3SpSAsxsu8rA5OL8Wjf56wFp1mNl/lIHJxfjUbtn/UBe00SDXynUdW80i13qcT5lJa6YmvVF2t0PxJFvAJlL/af0POEHGn+OP+l8ZisFQ5QyjKNDY6HEBcYVsmVROM2UyHZ5G61XyCvplHil5dDfKYAIMyBIOMw0zAJNQXXTUOPuiFVLozTMgABjQJ2uIuuqg5wdNsxeLnHgh4kZ42Egg4goKmmZQjQQ0lgMzVua2RkTOyIbLDZLzqzoby5gLpTtnIECwkWA6lDORIZEjMicxIQ2SOuG1s/Op8GEGAATsxtN80GMydvSh6qF70LAYHmOYGb9usRk/elD1UL34Wk2znjnvMy3boCIiAiIgIiICoct75gcjHw4cGd+gnNrMrHXyostH6RA5KNjw4Pbq8YB7kOkMaaUHPYDtwsLmg+Qg42432q13bD4yH029az1EySKS6MXPc2o9rAGso5kNqhvtL4ZM5u0eK2wSAUrvXZxsToUTm8jolz4mYW+7YfGQ+m3rXm7YfGQ+m3rVT3rs42L0KJ8nS7pFO9dnGxehQ/k6uYYBBb7th8ZD6betN2w+Mh9NvWqjvWZxsToUT5OgD/kz871mcbF6FE+Tpd0jigsqHED3xXAg2hgIIIkGh1nne7mUysMQqqh5CZCaQHuM3OcSWUcmbjM3Q7NSkdzG8I9Cj/LQe0yM1sSCS5oE32kgfuldd2w+Mh9NvWq+m7H2Ras3uBbORDKNnEiLYZvFnnXHvXZxsXoUTn8jp/LASC33bD4yH029azeymO18SBVc137OLOq4GQMajYdY89xmjYuzjYnQofydDeiF6NjDB/FiymCRVownIgyJEIHNjO05ygvUXy50gSbJW23KNJ0S2ZYzNIeG7SZ+KNF+kXIKLZJDD44bVY6uyCzw2V2itHlMtmJymDeBOWgHzvSGFE/Bn5urm0unPpuT4e2McQS4GEQXPe4z25srzpPOrpBlu9EYUT8Ifndp42p3pD/8AJ+D/APrpPYADUTSaDL96Qwon4M/N1c2kzd6Iwon4Q/O7TxtWpmuZjtnKY6tZzIMhR4tej0VxAbWNEdJoIaJxIJIAskBYJaBZ4rW7NYjJ29KHqoXvQtGBwF+YGb9ugIiICIiAiIgKiy2PpMDkY/xIGjGXUTJXqost74gXeRj4cOBO/X67cHB22PfWeWHwIPbPrN5t1UbHvrPLD4EG/SrdAREQFApOVocJ9V82i0VpTbMBriLLbnAzlJT1zfBa6U2gyMxMAyMpT5iUEF2XYA/if9r89gzZ13oWUYccuEN1YtvsIlaRnGLTzLuYLZzqtnjIZ719MYG3ADUAEH0iIgKPEpYBIAc5wvDROWgm4ecryK8vdUaZACbyLwDc0HEyOoDSCu0OEGgAAADMEFfSaVWLYb2lgcW1qxZa0h5l4LjftcjoKmiks4bOkFyqAxnzAP7OHfb+9EXfaG8FvMEFbT6UzbGCuybjDkKzZmUZk5DOrZZjLUIClQpNA3tcB9o1au0lpkFXS8jCJEc8RIjC6rOoQDISsnh4I9a8dkaf8ekZ/wCJO8zvPawL626IQ4h9xcJVQSSJyAku03cY/wBC7qQSo06rpXyMtcrFAc+KHShtaW+DVrFwBEjOZDDLNntJzLrN3GP9C7qUSkxNqBcYpaBbaHMnfOQmNHOgoKBvShaqF5/DhaTpznPaTWcNwsTQN6UPVQvfgjq9Vlga3bICIiAiIgIiICostH6RA5KNjw4OntiPGF6oGUMmCM5jq72OaHNBYWWhxaSDWac7GnzIK/ItOhQzSQ+JDadtbY57GmW0QZWE/oNQuVn3VgcfB9JD61Bdseab4sY69oP/AK9EvOcTN3vN46N7DT93pPOUE7utA4+D6SH1p3WgcfB9JD61B73W8bG9h8vV0RgE73W8bF9hozbXoAQTu60Dj4PpIfWndaBx8H0kPrUHvdbx0b2Hy9J6RxTvebx0b2Hy8ZHzDAIJ3dWBx8H0kPrTurA4+D6SH1qD3ut42L7D8tr0BO91vGxvYfL0npHEoJ3daBx8H0kPrTutA4+D6SH1qD3ut46N7Dn8npn5hgEGx5vGxeaBo+70DmCCXk2kMLK1dvhuc+dYWgmTeZoaPMpe3t4TekFDouShCY1jYj6rQGiYgkyGJLJlddw/eP6MD+hBxdToTIzq0WG2cNkpvaJ+E+6ZXXutA4+D6SH1qLSMhNe+uYkQOqtaZCAJhpJAlteLiufe63jYvsPl9pnEzCtyzTYbqRDcIkMtbuaZD2EN+kXkzs7WjPf91YHHwfSQ+tQ+98cdG9j8vSSvBsebxsX2Hy9A6IwCCOzLcBod9IgzDnlv7RhttsNtxUju/A+1Ufnb/Wh2Ot42L7D5faZxKd7zeOjew0/d6TzoHfBA+1Ufnb/Wq/KWUKPGDhuqCC4SrNc0TnYa3hW2S7XWHe83jo3sNfF6ui3AJ3ut42L7Dm8ndZL/AJKCjyfvSh6qF70LRZYdF+YHw9sqgZBbNs4sZwDmuk4wpEscHNnJk/GE/OcVboCIiAiIgIiICIiAiIgIiICIiAiIgIiICIiAiIgIiICI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3" name="Picture 13" descr="http://astropro.ru/img/srmn33ogoqc/9wzsc2b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2214554"/>
            <a:ext cx="2214578" cy="2067552"/>
          </a:xfrm>
          <a:prstGeom prst="rect">
            <a:avLst/>
          </a:prstGeom>
          <a:noFill/>
        </p:spPr>
      </p:pic>
      <p:sp>
        <p:nvSpPr>
          <p:cNvPr id="20495" name="AutoShape 15" descr="Картинки по запросу одноэтажный частный д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7" name="AutoShape 17" descr="Картинки по запросу одноэтажный частный д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9" name="AutoShape 19" descr="Картинки по запросу одноэтажный частный д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1" name="Picture 21" descr="Картинки по запросу одноэтажный частный до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882" y="2357430"/>
            <a:ext cx="2475853" cy="15430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500298" y="3071810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≤</a:t>
            </a:r>
            <a:endParaRPr lang="ru-RU" sz="2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72132" y="3071810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≤</a:t>
            </a:r>
            <a:endParaRPr lang="ru-RU" sz="2200" b="1" dirty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143636" y="4214818"/>
            <a:ext cx="278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200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Больше земли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Обособленность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 соседей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14282" y="4143380"/>
            <a:ext cx="278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Привычный формат жилья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200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По мнению многих – стоимость ниже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910" y="5286388"/>
            <a:ext cx="797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Преимущественно качественные характеристики или условно количественные</a:t>
            </a:r>
          </a:p>
        </p:txBody>
      </p:sp>
    </p:spTree>
    <p:extLst>
      <p:ext uri="{BB962C8B-B14F-4D97-AF65-F5344CB8AC3E}">
        <p14:creationId xmlns:p14="http://schemas.microsoft.com/office/powerpoint/2010/main" xmlns="" val="259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662892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Предыстория</a:t>
            </a:r>
            <a:endParaRPr lang="ru-RU" sz="2600" b="1" dirty="0"/>
          </a:p>
        </p:txBody>
      </p:sp>
      <p:pic>
        <p:nvPicPr>
          <p:cNvPr id="5" name="Picture 2" descr="C:\Users\PR-direktor\Desktop\Документы\Логотипы\группа компаний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1239120" cy="8367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1357298"/>
            <a:ext cx="7690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Опрос покупателей </a:t>
            </a:r>
            <a:r>
              <a:rPr lang="ru-RU" dirty="0" smtClean="0"/>
              <a:t> и потенциальных  покупателей таунхаусов</a:t>
            </a:r>
            <a:r>
              <a:rPr lang="ru-RU" dirty="0" smtClean="0"/>
              <a:t>, </a:t>
            </a:r>
            <a:endParaRPr lang="ru-RU" dirty="0" smtClean="0"/>
          </a:p>
          <a:p>
            <a:pPr algn="ctr"/>
            <a:r>
              <a:rPr lang="ru-RU" dirty="0" smtClean="0"/>
              <a:t>частных </a:t>
            </a:r>
            <a:r>
              <a:rPr lang="ru-RU" dirty="0" smtClean="0"/>
              <a:t>домов</a:t>
            </a:r>
            <a:r>
              <a:rPr lang="ru-RU" dirty="0" smtClean="0"/>
              <a:t>, </a:t>
            </a:r>
            <a:r>
              <a:rPr lang="ru-RU" dirty="0" smtClean="0"/>
              <a:t>а так же квартир с 3 и более комнатами в пригородных </a:t>
            </a:r>
            <a:r>
              <a:rPr lang="ru-RU" dirty="0" smtClean="0"/>
              <a:t>ЖК. </a:t>
            </a:r>
          </a:p>
          <a:p>
            <a:pPr algn="ctr"/>
            <a:r>
              <a:rPr lang="ru-RU" dirty="0" smtClean="0"/>
              <a:t>2013 г. , глубинные интервью</a:t>
            </a:r>
          </a:p>
        </p:txBody>
      </p:sp>
      <p:sp>
        <p:nvSpPr>
          <p:cNvPr id="20485" name="AutoShape 5" descr="data:image/jpeg;base64,/9j/4AAQSkZJRgABAQAAAQABAAD/2wCEAAkGBxQTEhUUExQWFhQXGCAZGRgYGRwfHBobIB8cHBocIBofICggHB0lHxsaITIhJiorLi4uHSAzODMsNygtLisBCgoKDg0OGxAQGy8kICQvLCw0LCw0LCwsLCwsLCwsLCwsLCwsLCwsLCwsLCwsLCwsLCwsLCwsLCwsLCwsLCwsLP/AABEIAKgBLAMBIgACEQEDEQH/xAAbAAACAwEBAQAAAAAAAAAAAAAEBQIDBgABB//EAEIQAAIBAgUCBAQEBAQEBAcAAAECEQMhAAQSMUEFURMiYXEygZGhBkKxwRRS0fAjYuHxM3KCkhUkQ6IHFjRTY7LC/8QAGAEAAwEBAAAAAAAAAAAAAAAAAQIDAAT/xAAoEQACAgICAgICAQUBAAAAAAAAAQIRAyESMSJBE1EyYQRCUnGB8CP/2gAMAwEAAhEDEQA/APnWazJLOEm24/u3eMXrUHl8zagJJBnj54ivTnZnKMkTc3n0nFtOiAY0gFfKGO9rbdsczaINk0zbKVWSNViOY/sj274k6ATdVPAJ+/ckdvW2KqOYA1CNR3JZe20TiCU9bK2tJ/lbzQfbjGRi7qFZhBJtIE7b277e5x5l6oclhJNxFyPcDY/MnF+eVgsyC0e307YB/iWbSEKy2549TPMRgLrRgxgXRdLEEm4vO/5Rtib1QACTsdR7z6/bAqIG0mSCpjV7b/p9sGMdWrxAGXe0Tze4j6YDYGXZXrOoS3JgXv22GI5bNVASjaomAvJEcXB+eJVMropk0523kbRxwMSyMs2pSJKwQWJHvIBB/wC7A0KGmqKcQsE73vGBEqAP5m8hBIZmjczYG9to4xTmg2vYRMb/AHA2xPJI3nVYUgTYLHuTMzM4CMivM0T4gKvbfeO9vU/L6YsObLshRVUAlW0iCb8Eze/9zgDPLWJGhNvzSI9twJ274Or0meFZApYzAY6Qd45A/wCnnDegl3UnJ8ral0nfkj52PF8BZbP+YIxISYOowPe5E8RH0wX1HMvrBIA9ZgfficD1K60yIAEkEhQATySfvfCoATSqBKisp1kjSoJt77X24xTmDVq6oB0g3O3vHcj0/fF1PqGsATq1+ZTf+m2/74sytBDDVKZ1D8xGkT897emNdGuhfU00yHDQZ737R6T3F74jRZrmRpa6jmeD/p/vgzO9D8V5khfb7YtzfTAgUqxJAiDxHM/aIxlJBtMArAi4BtYkk/1ie+PMj09mck1C7ESANvrJmBgrp1FmMqCWXzMDqUCCObltxtxg16Z1M0BwBLKlSIPy82DTQaYpqO6nzK1MAblSJxClT06V1G41SJkz6jbn+99J1/LFQFq0npMI+MErcbagCrfInbAOTogLLCW5YyR7K5kfIHGelYWmkLWqVQ6+CCdO9+49T674sKuHBazbweZFtrW+eHfQehPVNQ+JpKFSv+aZseRtuA25sN8V5/JgDXVdUaDHOqATEkr2wUm+jU2KatUzqncQwHBt8+JnHjVqiqpLiDcQTOk9/XDCqgKKQFhplVUcBbk6mmZn64spIzUTZoWAosu992VT39u/GNxKfCxMmYYGSYINgdx8jj2gr1HBQG5gGbaj/mmBvh30fOoauuoFkKQCT8QjYiSCTcSe+Lc34bOTSpkEC4KmPv5f09MHiGOLV2ZplrSJMnkal2I9/tg+vl6oKkNM7wGtYHeL9iMa/qH4ebR4lJx8AlHDC29mHPukeuE65UrSLHSQjQPiB1NYEeVdrnbG8asyxq6FJy9RqWoqTo3YXi9pA80escYijvZW7WP9eYwxzFZ6RZAwMNdQoIkTwSx5I2GB+qUoChmZoCkAmACQI/KOI/Ng8UH4lQoqZZwxlyYvaT+sQf64iGJUw0MpuJ/e59sMuqCKSRpDM1tUyRFxJk/tgQ5ZnTS4AO/lP+mA4sk0BM1S0ceto9zb+9seU6Nrhie8x9pGOMyZj19/7jbEy88x7RH3xr+gE/BgSrMFi9r+vI+uPRQ8YSDFoJ1ci0wB89+cDr4jiFQ33BgCRzJ3B3xd0xHXyKUFpJJYmdrben1wao1HuUpoCVfzEDc9vb5/rj0UjTOvWNIMqBaR2IAi2CKnTidmGo7mDf2E2xDJdHqKrXDcgQdzvhbAR/iRWKhhp1WBE/IxI3/fBVLpAUEKQGIsQgH+v3wvWmU8z3YmFA/KNiZ9+Ti7K5orNQk6dgP1Mn+7HGf6MCHKMAyBlmPMTME+gAt88W5mgNIJaLAH+U+1tt8NsxlFdTVBKry2m0naT9fQ4AIBABYuqxdrCOB3j5jDJNhpssy1UlGOskAgDaAPSwBxVlM1oNMAyAYIvESZ7xvODKOXp+WGOh/yowCqZIIKhAZ9J2jDAZGmMs12bTUBEwLMDaIvBEzvc3wGvsZY90Lep09R1oytpEkKRI9d/wCuBwws6gSQIGkkjkbffDn+BLU/FyzN/h/8RZNje4EQVjff9cV5tRUEopDgTB5t5gvrI2O4+mNxtXE0sTQrzupm000YjcqN4O++3P1xZUytRSPFXRIDICTBUiQfKdvngjKuCiipTMiwkC8kwI9B3GN3lMrSr5RBpp+IF8NXKzpup2EGJHqYJ7xjOoVYYQ5aM10+QoEBCB/JAvvEn/fHdR6WDVdaoBK3kVAFKwTJEyJHfscd1DpFTLxSqMpaPLHm0fENxErba3EdsU5BnSKbmW8OJ1GPzAQSwNhFoU2N+caSraKxxwXZ2V6UjFUCU1vbQzxfeSoAPG5x3Uci61P4Z1CHVFNwfIZgAkk3U2MggrNwdsTDVFcOEDEGRDAxtY2n13xsquZp5mlpb8zDUCJKzYm87d5+f5cJLJxe1oMcUJ6XZ8/aoQ6rVc09EaSCIawBH+b5bYdJlVqKAdQk2Km9zB3scXZjolVVc0vDcI8FQNJO41AFr8AxcThbmOpuUUU/iDBjTJ5HINpG9rH3icUUU48oiqCxy2iyj000gr1EDowlWUKWDTYOGggEBh9L2jC8JUpBiAWm4Vd9mtAj021f0ddD6sKjUUMRSqLY/wAsneZG8iI4G/Gg6/8AhSlUfVl/8Kp8UX0E+0eXi6kjuBaVU/7tFnT/AAAem9aOYRBmANbWdCLMAGiRMH2+w3Hh/DQdnpZZtGoatDQyMVBj4rqbxuwveNsIq9FxUh0UVgYnxAJ34vO/t7YbZbNZmjUOjw1q0wWYl9Q0lQwBGmTA9ZvxhXGUX4sKfjTQP03OGgzoyIrmzCRuuobAki87SPTAOXrO+boalARWJncHyNYz6/t7Yi1R/FLs41FpMIdJLGdmIH5u2LK9HwmHnYnSPL5AtwDGnzE7i8fW01fslXTLur5SmHsoEqCReJjtNvoPbAeUKqxOldIBg6RHEb073t8RxJ2FQk6ha0AzHEd7bbYAp5c05LNqBPCj9ftxGA+UOxZ5Fei3LVyCBJMNuCwA5uAY/vbHmYzWp6hWSTOmY42vFthzgSoGMBRAmDEC3JiO++5PbHQEUSZCjcxIPcxbElkd7Jc2aTL9creFofSTb6j5Abf74EqVKnhaYAUsGmDuAR/N/m29sJaPUl81/h47b+n74sTNrMCCTeeT6z69sNzX0b5Jdh+dyNWoprFWZSxuq6gGuTYliN/TAeoVIliZhRML2Xe0wPfHpz7gDzEKssADZWPMC3He/thbk+rF6o1KKkmXnkTJuZ4B957mzxnfoZSbDerp4NSKelk7+W/uAxP1jFNHPgkAgA/b/TE6lWmTIUKCbAGfYf39cRpVVYwaYIkjVEbRsdzz3xRZIvRrTZ7W6crEm6k8g2+ht9MBVcjpMaiflg2pWjhRcRsOCO25MYspsSBIE4m2r7JvTFf8dpWCdiREAcnSNu2AMlm9LyoLNJERtO+wn74Y5ehDE7fyqNIPzNyTGLclXCqxfeTtO3P740GlLYQ/KFtOpwBaYAiPcyZxZ/GEbQJ23/riFBw11JIncyJ+owP1SmwIYTAINt7XFgL3j64fPBRaoEollfLtV3B9wBP3Bwcfww8IoamZAIHiDUdVxYx67djimnnmqG1MqDy0D7XOHOYzTVKKaKlRCnkcCYNrc8aT23OJcZKmymGKf5GT6pmvDDIWYmdJBJ06geRzEG0bxhfFSsQqoWtsota8m0T6ntjUNkhMlmJO5kAm/J3OCOnZVCxBSSJglqh5jcKBt6/a+LuaKcX7Mjl6FVWKFdJ7lha0jDzI5UKpmuSYi+0SDaxvYYKy7eYeVeQfLzpaLue47YYUMwTRqecntt2BF1pAbg7T77DAbtG4+Qr6Y9amS1HVpBlpUwyg3vtMSQf7LrrFJfFm4MA2MRx29MKqdYDUWMjy7nbzEfmYfzdvYHAeVOarA19OlAVQqFMgXghfXvibg07joaMklxB+t1mWsTujADe4MAH5Wwx/DObrqPhJRr3YRpN7AAkntNsUZvpbrpq1KTmmWgalABJBgEgz8rbYaZCsNPl0i06QIIHtz3kbi8C8UjFNeRNWnY9/EHUw+lyQLtuRPHqcJst07xjXrq96NNDBPkYf4haSLyIBxGlXWt+UEC1xyDzM+m0Yl0rN16Xj02Wab0yockKZg6TuJ37j3GIShLG/Eosik+Mui2rl2qIDKKDHwJUcmIMxB3sb4Dy1Y6wPEeSOPDWxUzYmTaRtgzMhlpoKlMgEalJCkGQP5tQBEcz/AFAoKwAIjy7kvpUcbSPvziqi3Gw+KkX9SyaBtmc6oJZydgTsiADbvPp2J6U6GPIg80eVF7nfyOdvUe++B+qAsx1FVJOoS2uBcREbRI24x70/If4hTxiCZBARYiRPlZp3j8uD67EkrE4q0nzNTUrNNRiCCShvuV2/b0xrun9d8M+dgQOLA/KItvvPyvjP/wANT1Evqbe+oAeUH+WQNu4wz6Tl6LGoPDQgUyRzfzX1aj27j2xpyhx2NjUlKkB9Q6lqrFlDkapsDeTINmAP3w1zDVJ8Y06nh11GwkoCqqQRqsfKew+8q+r5oUFTSnxPEAX+FjtzsMafJ5c5rJqqt4ZUiJUEEiCJUiRc8ffEG4qmUVtuL7MhXoMrGFMm8tpQbCPXgbnnFtRqlRSzeGYAPxOREKkaRIPH1OB+pZerSeaykzsyxDRABDDeAAIse+FNR6uvygFCsEkiImQCDzIGLtP0RcmnQ76R0/cCoQahhtKi8eb8xB3bgc9sGdQ6e1Gqyaw6d2F422+vJB35wsytdlAZalNQDESJm1ypGxnjti7qPUTWfVS8SWJLAqtjvY7HncDATySf6NHjVsFq5EFvIWTTIiAVM3PG3p+mAW6Y+oio66SZi9/nxg/IZcguTFyWbzg3P+UExgHqud8MxJvf5cD2xpwS6IzjQR/B0wumFKzMESJ7+uB6mToavguLAbCf+WYW9v8AbBFOlrph18pImCD87fv88CZ1ioWkIDEggNAJ7kxcTwLfLHNvlQhXmqbOdOkFDcy57/XBNVfCWQpCjtvyfpiNZVVYmYvteeb/AKd8e1M0VXVEA8/t6D9cN2ujWDUKOpSzkmTIWCpH97TyCcFJvMRGyjcDb5R298VhC3mJCqdhB1e+8RgKhmGElhEnbYW2I7jGX2EZ0qkttfYmB8hiTVROAs3UFNQTPmN/Tvtx97YFoViRMgTcWm0D6e2DV7NR1A0lHlUtUuCQCRv37YDeowBUBi2qSIJ4ji23Hrh0NYXzEgkncAx8h+mCKNZCCdQEGLwL2P7jDJ7AmB5HMVdKqKRgQJJ0/bjFwzBSqVbV5hYRPNj6bn7YJq5oKJ9JtiylnKbCS53iLxJEi+LZpRa/wPKizK5tGLLsRB+uCXqBVbYgwbmLj/c4SVF/xNKsygzJF+PXbbj0wzo5ZSsXYG/nmT9dsGP/AKQ2NGTLM8z03ZIFrg3uCJB44xQqBiG8RlLHT5VMib3M2Fj9MaLPZdTl0fRqdURRfTaR3FxY/Um+M/R6cTaoFKncexkG3IIB3wISi4/TLTUj3PqJ87O+zDUUFyD6zPFhz74adPyVFg3+ED5bGah3QmZgLY9ifuBjC5DrDltLf8s2EX5IWSLnGuyJdRqJBhRMAkmB3Zj+mEm5RQvKN7L8v01VMy36T/YwFl/xAi6qMmWgFoK+ZTI+GD37fc4OydV3AKqAD3Jt72wuH4bpamZ2ZixJ8tgCSTtE8/bAjJytSGlJRpxNz+FM2jUHpkqSNJI8ttLkzEnYwf6bYQ9f/DVWnWdhLIDKssKQNUXA2YEiSLEEMLHAeTIy5HnbTIgTFoiJEEdvnjVda60jKErZZ3SohI0RB1FWkNurKwPHPY4nByjOkaMlJV9GHzOcFRTUD6WUF23uBuQBvYkleIJFrA6ii1U4KsN+4wFl8lUDhghgGRNtvmDgRs42XrNRJTQxDAkGaakk6QBaxtbtaNh3Rq6RJqtm6asDkvDInQIuJ27b+nb73U9U6TVUB6Y/wiqsStmWdwbSL7NEXGK1poy7zOxj+5GHWW6iEpFG8oCwCYAgexib9h8zbHJJPH5LaOiMlOkzLdSJdvIWI+Hz2teJ3EiewmOLY6nmqyNqlRcQJfuC3lkgf9vf1GNR+IspSqRVi7EglTGoQCCfX13jvY4SPQRQbCwJuZ47EgYKlCSvYs8cuXYtrKrDV42lp2ggwZ2IEnkb4py1R9RZPFqTIk3Edpgnvzh3kagFOqSFEKYOkD+X/wDGf/6/ov6hXOqGJO3c2k8Qf/1wVx+hXCntl6ipp1CiEMQWJQCbwbwwtxPGGHQOsGiYZlZTN1+GbXLAFfnz6xgahT8qUDppPrEl4UL5W3gAjccLvhZ1TKDYurEhpKHUVmOTcf8Ad7zjKPJVQ2oStG+oZqlUoxUjQzEEPsT7k3PrMi222MPTRPEgKun/AJZ4ne/p2xHpqoPK6VqiaSBDXDflO2wjbtiedyDsZFLQgEzUidpm+8giwHOAsTi2k9BeZurQxzDolXMHSgCqQvlEToAkeQyZM/mvxvhRnqjEEeY2j0/MIkAKON4wV0k1AfCp1UUOwmEBGoHSDMQCJI379sDZ/piI7l2djqMtAQWLSZN7xPbBiktNglLd0DKzeEVLBSYuWJIiCbBm7Hkb4Noo6qJYVB/NAg/0Ppvhr+EstTeppamjL2ILTbuQJ+WBc/Vp0aLuihbAW3NwPnfFITjfFEpfsCzQ1KYIB4B2nCehTLVNTDzKYS45/NBgTP8Ae2HOTzKVF8uosTYAAg+n8waeIwLnsuGnUtwb9we/cHCZsb3KicvsGq0QXkknvIgD/T0jfC/q9NlUFyCpYWkzHB02j3xcfFRrAum94Bt+v+3riylUVvi+HkMLkjbft39J9Mc6bQhRVyzMnlqADcAqZj17RxbjFTGIDQ0WkxPH2wZnay6SBcn1n7DaCBgOjlfEUlkdW9LSPbi2Cnq2Zk89R1FARIuTBjTwPUiLenrj1KqIAoG3pP7YkKwBE7RaZK/M7E+mBTnj7/TBSb0YqbqpUMpufEI9l5IPvj3I0XJ1JSVvVoj6A7/XA7ZDVUM1F3gXk/TjD7pmlSU1MTE32j0HGOnGo2OivOUKrINWnUOBMH0+k49p0QoMWncgAsTcjfYDtgmrUOrbywTqnY8Wwn6lmiATrMMDYg3PvwCBxiE9yqIH2V5aoCJqFtYbSSp4FjAHoZPtjQdHq0ASEILRuZk97nGLGXeq0qv/AG7e/ucaSnRFHwwACQQSYE9mMk+thP5frVT46NdM09KrpDifKwm/cXxT1DxUqaUpFxAZWhiGVhINtu3uDiunXUWLD0kj9MaF8wClIjhNO/8AKY22579sCUVGfXZfm6ox+W/DHmL+DEmfO+0mYAt35BwdlCwYBKqAjhAGIv6DvbDqrWRANTKJsJgGxkWN/mTHOEK5uKhuWWT8LsfayLA+Zn5nDSm6pGgley7O5UeIFdmqEaoOjSBGmw1WMyLgxbEVzKUi4GkASGOuTYah5QLd7x98RzjtUqEpTY8CQ3m8g1bkwBGwHBwHVp1WBFTyhhEljBtBIRd9+ZvhLb0G1tF3Tuq0tWnxS2pjBKwAe0++NLnq00MrJuCykAt6RIUGbRuQBjG5TptFLmXM8i30t++HGZroRYs0AELBF4EyZggXGA8bb6EwycbsYVcyikBmUG5gkT9CZHzxk/xDl3q5kGmpZdCieAZbnbkY0eTpVCJekVCXUxCj68zgjL5J62tFID6ZUbAkEWm0TNj3jFEnj8kxpSc1xQN0yg60xrALD+Xt9pPtgmqodSrTBEbXHrhMyZmkslGUGWAYG4Bht7iCDPIucMslnA66gbjcduw7H98Ve++iTTRJs0KVNKbVDBaAYFiQfQx/Z74bdB6alep4dQsQUaIaCCBIIvEiObYFassXHvaw9bSfpirpfUmoZpWgPSKlTo2EgqSCRDDcibGLxicoxhHkhlN/Yp63kGy9Z6QJYD8wVlmRaQwBmPf3OL6OWWnS8QiqrsobSYCspMEybEfOR7432b6ZSzFMahBCnSyqwZRqnYsdQvMetuMYzqHTMxTpk/HRRrsralE3Bj8oMdrHfCwyrIqWmVcOO30Sf8QJm6Kk0wKqOqEwTYhtovFtjYd+5Od00zTNNAP8NSSEWdRY31swAtFoJHvGMxlKSUwwWVBYNp3AgECLi3m2Mjt2wRm881QiFBIUICVXVAmODG52OAsU4ul0ac1Jfsto1Szbk/NyNvSFH1P9GP4lqjxnJAOwDaVNgirvMnn4VH6yCKVU0wRliCqwWhoNzDFTabjvtgahkHM+IyqDch5k8SAAe4H7YX433YJyuOgroeY/8xTI1EalFzsSRvJjmbCYxH+FqCqwq0cwFkhmUG0TLA6RI5mcC9G6fUp5pXNX/DFX8v5oMX7eovzj6F/FEK5lviMQ9SPhjZgBHm2Fud7Ymmk/sWMnKjH5POCm/wD5cVnlfNK37C0MSBO8jEs3RzFZUFKhWGkQ25DbQdJAg+ow9o1yHWWPlYExUk2WSCNI3nbn0x2vWZPm8iKZFSoPiZjuVJ2HmMRYxFjSM0t0NkW6M8vTswEbxqVRVUaw5BGkC583AgT7j1wtVtLmahJczczfn641n4kqBOnV7RqDfkZPiIQyCxvBO+/AGMP0zJMUFR1ICeUEwRtYkbj0xZSlKNpEZdjeBzthRncsJYq3tHfeCbCPrvhjIA3jC/qNeE06tI2WYG19XM845Z43CevYjjQrbp1Rl1VWIANk5Pv2GCcvmtMItuABPHr2wSKoNEKSWEbnnAAdF3AU7Tz2MH7Y132CyOfqzpp1JJJnydp97b3+eLKdILYAR67/AK7YKqsLU0gE7e+9ybzE7YsqVVQ6dIfuScDlXQShMilNtUXm0k84Fqq61AyrrNyLG0iLk7e3oL4srViCSSSbx27TM4UL1aWDLJK76juIM/P2xdtydoPY9r1CVTWAGNjzF+w725wJmahA1HVp/mOxtMAe9sdQ6jrbw3jzREbX4md8d1mIVAGiItc2/S2IpNOgHdEzbPUKjStNFnaCRsP1BwZXppXqNTJIIhgQIMbEfX9t8A9EoaXlEeCI1MYgWO0X2GOzuVbxQKMglZYzfiZPzFsNS56MPcj0ylTIK3Pc3w4Sl4nlWS2kkLJgmJiBa8RhF0fp4pnUx1ObW4n9cPMjmglRHJMA/wC/646cn432UhurFNPOsQQqiCZgLN/UbYJp0HfVNZE0iWuRAtuALYMrVPM0GRqMRtE4zeZzDLnCF1XidOrYrBkrB+hnCLLb6orKCjs0WR6WGk+KxKxdUbnbSzRPy2xTn6a02YEuxGoDUVUGAY/NqPyxLIZorqlZ1BbkRsOSz1GN+4+uBuq5o6qjm2rzWIj4YP5VJ53J/bAll3piJpLYwV1VlinTCkpuk2Iv56jryeFJ9Cdres5kg09DRNMWGgSQ5B+FHPpYffCLpuuqCUa2kAMoUMCBF7ajB/zbe+Njkeka+nvUepFWg51M7EAoVQmTJiJmffabFtydBjJIz2ZVzQ0gHxNNTTMar/DBY6hP+WPkNwfwfmmy9bxKp8hUgr8TE8HaPuP2L2rlm8LUa8qIAChjZpIiBf29cA+HSEgozECRqJQHzadgpf5iZw1KScZM1U1JBf4o6zTrogQ1JXVY2QqxJMiZB27z98Z6hTLBlCklliQCSp4YAcgwcarptKnv4SbiJRux/NUMm8XA/wBGlOvEjYqACNov20j++By8IxiqQJSbdsw2X6xmENShoAradJ1c7GQCLHZhce3GHOSqVHpxUUK23F+zAYQ9S8T+NqvSE3F+P+GliSe/rONBQq6hcQ3IF8NSbtCJjnp/U2Q6X+EggHsTHbi2wv22vouhZgNrGqSXA3BJkbT8LAifKwGrf4hjEl/pyDirKtUy9bxqUsGswiRFrMOb/T03xx5cNPki/wA3jTNBnuk0Fq1AlJANVhJYDaYB43wPm2CJ5YS42Kp+bvB4tbf3Iipup1azO4QLPmOtvh9/hA+uDusdKrnL06+WbUWph3p6VLR/MguCBN1F+bzhk29Nkq9gVOrOVqneR/M7bsvJAJ24GEFIhGIMIxG0GnIJF+XNh88L6mdeqQr1mAJgkltI+Q4+WHX/AIeKFNS9UVUMlQF+G0yrgnyzuCIPob4MsfHbY6laoWfhjp9VsxUJOlX8SAe5nSY9CQb3w7pZTqMEujVEi48RPQ7q4YGY2OI9CzALq6+YGwjvvt34xom8mXgoB5Cb0AACSBtTaBPKi5HIwk8iT1QYJaoy9Whn2YaKbpaAusG9zMuxM/PjFbdI6gzecAE2Lu1I7dyJP2xpMiqmosophwf+GwjSBB8x3HDCw98W5eBBKadySaCJBZr31GCY+Z3wFmpdIMo+Rj+uZLNZVVNVqZV9ioUxHfyj+xgbp+e1q6F9JMFvhUVADIB2Eqb9yD6Y+hdUZHZQ4DqPNHqpkXHrG/GPnP4hrJUqHSjowLBgxnmwF9hcYpgzc9UHJj4qyzO1fDWyzBuD98C1umU6q+LB0AiQDuW2Mb3iJ9MTLirRhmhwwAMcRInubG++OSiLaoa0bRFvcxik4yk2iHemUuaY8lgIgCf6398CdX0uFDsVAaREAjiB/fGCG6QgYsJJO0n5RgZ+kU76yS0QI/IL7z88clKLJlmdzgRPbYWkDuJuSZFpGIrTqVPMFIHHmC+swRPOBKFFCVOkmNgxtNrwf9sN/DA3YE/Mx6b4zqJrEuezOtoWAYB0kxBnb9dsU9W6fTRfKoDA7z8XBt2n98WL0WTJb6f1wXnqDsJTc+XgWPrvbFOSTVM1lXSukQQ1Ti4Ufuf2w2ddOppIJt+vb5fTC/qKwEUyYN9MliJAJ/WBthuoposWAHc/1xKbb2K3Qp6tXZI0EQhBOwkT9WP9cD+J4jBkd1UnTA3kyd5jYT8sNm6RSq6T+Wd1gkj35j3wyrZCkKrmkgp0ZAReYAAJa58xMnc46MEU1Y8VYHlsotJCVBLHy6v1P99x2xUWPY/TGu6MYRlBjzWvFyI7G+2I9P6gS0F58v8A9zVfkx4Q+p+mGlncW1R1RxJpbMtSe51DVP8ANEKJJgW2vhkjUVWQ8NHweGbntq1WnvGNTlyGLFqVNiW3NGmSRBMzqluPMY9sJKlJAhYUUVghaTTq2K3/ADDTEd97xhJShLtAULM9UzbMIMj1UwflY4lqV/iAJiDq29bDvGN4lKmzFTQpgaAf/p0W8A76iZ9I+ePaeVpEkeDSmB/6a9yOPb/fGeSC1xBHDyVmApUgJnUFEsYdwLX7xvGNdk+sJRy1SkrDw6tMhIa5fTKkESTIG4k7Hg4q/GtFFylYrTRTC3VAD8QtPy/uL/JcpTLuqqCY+ECbHvh0/kprQmSPB0fSq+dJpaFV2NrEsNmG5Zg209vXAKZOqzEU1AmRHwySwIshnjcmfTjBNAgQNgI+2Hv4v/DFahmJoFjTY66Z1fAQR5bm0GIPbDNJOn2G9GQyuVqpLeLTQAgtpg+gki5tbc74Pq5qiJJAbV2S3/uNvcYu6j07MQDXdNLSbuALG8gWtiWWyNEUyWYsqxPmVUvBs7Wi/v6XwVKKWwNfQDV6qI8tMADaf6ADFdDqR1ecDSew29fX2w96caa1FCU1HxXBLEwQASxUXvsDH3wX1/8ACpeoGyygh30sgPwMTAYf5O4/LfjCrPDlx6H+J8eSAqRGmY/6psRxhblOsq9Q04ZWvbi236HFdTJ1MuxJUghtDggi/a++2/pPbBlCsDJFtptydpPJscVS3aJ0d1CkxWVUN7x5bb39bY3nSupo+VpqGVjTRabiLBgIMqLoCDZxIIJBuBjJooNxY4rytNMtU8USATLEMRzJ+4Bjaw+XP/IhJ7Q0HUlZL8R/hVqJepS81AGbEllHOoQNjI52vgCrnEajo0sNS6CAZUQIDqDdWiZ4PzIx9IbOhqfiKSQVJBjUYE8WLAbRuYwl/wDlCjmKdSojeE5PlKtNH6DZW/8AbMehnDOpeOQtKDirRgOndKalLeJqpsYECx9HF9LenMWJGDHyzEjQ2mJkCR9YvivN0q2VqPTqLpaIZWEqw3B9RIBBHb3x4j5ipGjXAMqUXSAe+pQPucWnht3ZypUyypTG7VGMd2b98LQmp1UEkC5Mkg+hB2/bDvPZU+EWqqqOIEAjzyYBhfhM8Cx7DbCCtXgG5AHa0nkE87du3tiE4pOkCUnfZp+kZgAlNSiAJWRNyB8PqP0wXnenUCHquwV2hQWGpZBuYBFyLTPAxhekNNSQQIABYmIP5YJ3uBjdUHD0xqWxElTbc9vlvhGuDtf7OzE+caZla9BQWUeemZEi0idweDIBnvGCGpaYAMyoImCYI2MWn6Tvzg58xQBdBQc6DDaUYgepIO0CfbCXqOcBqLUoRCAakZfiGq5uTIEiRItPAt2qfLVMjOFewtxNsJeo5l1BGliTYbwf6CPr8sNlrEsSxEk8AAD5DHVaYN9++J5cbrkyUlRmFdwwJpne4gQAd/f79sNqdZ4EKf8AqgH6aSPW2CqlQIRYA/tz+33wCztJnUO0gXHfEE+QgFnjWTSC6iZEAi0cE9/bBXSdOqNZdo9YA53wJ1eCSkhfzS0za52nuLYLyfUqVNQFBmBMDcx3OGduOkBoKz3T3qDy7+u0c4hQ/Djbs4n2/wBcSHUqlUEU1j1Jt9I3wwou2ka41ekxhEp/ijLZdQpBABq2G4t9hbFOZzECTzsJH99sXaZwP1hAtTTqDAKCIERqAaPXffHZCLS4tlYxdbBcv1GosjV5SIMagQRttMje3+2PKWfZKunxHiYIDsPNNvKDewi47dsWBqbJpHiCoVKCCNALahJG5MNjN5Guf4ibuST9TuwH1PsTicsaXoz8embQ9V0NpBux2NNDqIgXbRqaABck7elraLHRpZg0hgCQSRqmYv299sZXNZw0qokgxwO1wd7z6e3a1/R+q1WqFSmpS0jgqp2nBhFNLQVkaNRlKjB58RF8unV4KfDGxYIXj0HJ9TgypnRpAR2ckAyVKot/h0MoBO5kYW11kONjB0EE7wI78zj3JUajUnJKsyLqa8W5i14tbDcI27HUmloN6qrV0ZGbysIayk7zuFEbDGeSolFgtODPxEzJ7DbexgbfuUeoWiP1t+mAupJU0qaQElZtEzLLMk9h98JOPCq0TyNydsehU0/EB2uL34xp/wATdVGYp5V2A1o51grMHykNdgFBiQTMXAuMfMek9J1AMzrp40mZ9JFothk6h3b/ABQwW2mJg+k/tGFytOSBGdXY/wCvZ+mVpaKiSA4s1MQfLbYkf9I98JafU71IDG6+bVG0fmYFt7fCPSMR6bn1ZVWozAzA1WHsD2i2DqWVphjFPzH4ib87QSfQzgQg30NzvSF+Z6mQ6OS2mGPlcnkEDU0xtECMfQPwZ17+IVGYFWLKYPIJuR6T+3ETlM7UUBQ6nS06ZFjp3iY27YUrmKy1itPzjWGGoeUDcQTtxt2xPJi9v/qKxyyhqXRs/wAZdOC5gt4hYP54aSVPI7FY2PY4zmZyqBH3PlJ3ta4PeQbgzh/1/OitWoSZDKoOkMYJPmneLzfnfk4QdWpPTOhtLBlkEarg2PPuPli0ZScuKY1R48mLejdXZyFqEA7A7SRG/E3xpEYxe/fCDJUkW4RQymZ9DubneYv6nthpTzqutiJG9/7+mOppXZzpUG5XOCksIQQ/xKrQwA8sFR5lIizQD2kY2H4e6mhp6NY8RrwANRk+byCz8kgfEJIxgqVT64ozuTZiGpOUqAgggmxBmR2OOXNgvyRV5XVej6L+I2RqWXKhDYlSFLCLfAx/LJFuIjtjO1qxmSTuTfgAenHN/wCmFtX8V1KumkylmprBdiQH+HzQBGoxcCAbmBxPVUrUK8GGRQV0+XYljzJkSPnicU6ViVyYl/GVb/C0gfE6LZTeAT8Ru239nC3LdIZ0/wAYkEiBG8dj3x6c5VN/Ef8A7j/XDOlnVZU1VACBDajUJJkySdJF7HfmItis8LoRxvoEbpiBAqgAAzc88Ezvg/o2flhTJ1XVTEeWJ78QeORiuu1JwdNZBNr6/wBfDGIL0vw3YgvrEnUabBSVuPOJAFt8SmvTKYuUXZo+rZmktAmpS163DFl8rAiQpMQeSvzxiGqAOSg0iTA7Azb6GMaZOooyBajJGkKwhr7zBAxneoogqHwiGQ3ETb0uAT/TFf46a0ymVp7RZmnEKZuVDHi9wQB6EcYryeY1idjyOfTA7UtY0A+YHUh51cr/ANQt7heJwLVoRBBa5B1cRik24kGxrmCouQLX8xt/uLYrbNsDeqV9AVEfUgn3jHKfEWVIBBsd/wDQ4TZoVy1hEWseeTfHNPGkxGqCM/02o7QpEE3JwP03JoWIYksDtBAthhkc7CsKtiGIEm7Dg3+nywNl+pFqpUJKzZh+9sa5U0K7HAWB6DFvUqwXwFolXJGqq1zp7Iex9PTHInfEqoDRhv48vIMFvZbSqTgbrlDQymdWtZ9gLD9MEUaVt4GLc709qrK0ooCgAEnv2jucWeWPOr6Lxp2l2IqNTSynsZOF/TOnGm5ZmmREKO8Tc7fTGoToI5qARvCzv88WnoaDd6jXjyp3+o/pzGC8uN+w/HJmcr5dGILKT7nf3gA4Z9MpUFAOoo8EEKmo7mDqYniLemHuQ6JQZoZK9vzMaYU2JIEea0XsN8RzvR6CvCpVI0j4WUiYncn9DG2Ec4ejRg0+hG+YJdiTaTplROk7SO8YMypcrFJXI+HyKYjkW49MNOnU6YZl8KkYXUusF2Hl2IWdQDA8+g4xwzOnMZcjyhlIIVDSB2/K1xdtjfYb4b5V6QGmgBeh5lv/AEXHvA/WMJfxlkqtEURUUqWDiJBsCvY+pxsulZgTT2MEjfMVP5TZmgf9TC/HOEX/AMUW1/w+kbFxZSP5D8+b84EcjlKmLKOjOfhWnFUIvKt9hq/RThqcuIeWALGZVQD7fFcY9/BXRX/iaLv5RqiDcmRpPtZsO8l+GRUE/wAVTK2EqrML/MYORY+XkJGH2B5zpihSTURtAZlPiLreASogJEkxbFH/AIsw3Uff/TBVPoihyDXpmGK2uZ7EDY8kTbvhnl+j5coHKVmltMF6ai0yZaLW47j1I0JQh0yrhXqhJ/4mN9In/l/cknBWb6lS8xXxpIbSPJoWQYEC8An7Yf5Xo+U800k8pjzZgnkC+n4d/wBO+Beo9Oy4q1IpAAMoE1YW/a5P1F8LLLB+hoxbMt/4jUiNR+sfpgpen5mpfQT6sR+5xqMhWsQqqIq6RopAnTDWLMQCJA8wngbmyh6k1K03/wDMHdWbYH8qEBPe4+cYzzV+KNGFumCU+gVzZlXSRDDULg2ItPBxnekVjTrNTJkBis+oMBvn++N5kqqrwBefhVOTeCT3PqZtvj59lcmaju111VGv/wBQNhzN77YbDlcn5AywUao2CkRPPyxXka7NOpYIO/f/AGtihgxQgXaLe4wtyBqBiztYGCO3F+AfTCznKE6vRG6Y+zTMqkrEgf7fthv+Dg3h1C4AJInkA3AHp37Xwmo1ptOC+l9eVHFCQJcMbXnaPXgxjZ02uy2PUjqn4XpSIrMAzEL5SRubEgWjuYGOo/g5HiKzQSR8BFwY5i087HDI5/zJOpd/zJwNmgwedpjfBvTK3weZpgSGZCSTwxvN/wCX04xzPPkXsv8AHH6M7U/AVcOypUoMAbS5DRNiVCmD6ScA57pGcps1M62AsdLkrtteLR6Y3OSzKOazf4B1MFM0WAJN4Zj/AMSTe2x3wl6quqqxK2doH+LpBg7Be4tbnbD/ADy9k4QTsz+V/C+ZqLM01jcMxBHvYj1xKv8AhsUyVqVQHABYKpaASQNjJ27Yf5PMUyrk+HqZwhNRS5IBmGI4IW3ANzMYGzmZmq5EjzgCIiwA94mQfbbDPNMVRXIVn8OCCPGNv8h+3m++FfUIp5hqQaTpDExEsRJsCfRvmcamlmJjc3n8s/IzH1xhM1NbOVamqAKhA7nT5belvvh8M3J+TDkiklQ0ptjmQHHAyMQn5Y6XFPsk9mfyGS8bUxaIaCIvg7NJop6EN4MRE6o3J98BdThCPDaAxiBYFpOLaeQqOvneO178RN+Ixx/k1vRKth69bUINUa4uFHPN9sWZXPSpbSQB359sDZXo6DeW+w+m/wB8NTTUiOPTHUoKKfHsdKhCM85cVKcmTBX9pxr8jnAKYLwPmLfXGX6gqTFzHa36fPttg2kKdRLkAbEmLfPtjk4cmHHOmaDL9RRlkPIDcSTvtbFHUM6sVUIINo1K5vvdRxPre3GE2cshQMdEaVUX4n58G3fEct1eEBqf8WPMIJP1PfffGxw5ooszY96dnAra9BMx8NBVJud2d5iOItfvGPM9mwzFzSGkIAWYKWkSLBbQAdjxPfCjKdX8V9IUxye3uMS6zWVBrN1FtPAB7yDPI4/TGyRcGl9ivKxlQzVRW1KoYFQBLKL+b8tMmBDiJPHzwFmcrVOhvKvhTpCFpOqPiZnYmI3EE8k4o6ZmmOXDFlJAOkk/FBMD6Wn0x50rMPVJLABeItJ+ZxTwSuwSyI9TJZlz5qhA9XZjPHP9cEZPo7K4dqk9wB39e22D9OkT++/pvhP1fqlRFV0AWYGkzzMG/NtxM8YSOSDloTnZqco2llbswP0v+2LMj1ZVbS1QyDPmrbrt+RRA9BbGaybVYFRiIEwCRLd4va0n17YX0ep0RUlEIkxqLbCb78cxh0vl6HjkNXS6khJbxTGszqZUA3G4FxPG+xOFtTrSU6cRcVGa1NSSPOttZgnzTxb3wcjCLfLHj34HyAwyw/RSU7R6v4l0xZyS0xKKRz+VT239cWHqTFnYoBLT5SNR2MExtvffbA5W+JM2CsC9gU2itmqmRppwX1+fzfzRuwAMMRYd8DL09tTEPpZiW3tJ7KLADBS1DwJ3+2AOtkeE4Df4gGvb0mPTm/ocQyOMXxXZKU3eiFPpkAgOJJ+IAQZ9jtfvixsnTGnzF3Q3mb2i8WBHbCjpnWtZAmS8qFErB3B1STBMffBmezAFtQSdz5ZtI58xgzeQLjfCW1JCNsYqZwpzPRHk6W8jGTe/faMAZXMVHqAK7G/eLDkiY24xq9dsdOScG1bDzQNlKGgACbd8UdR6WarBlYKeSRc+mD1Ydx9cUvXE2w2SUEthckL36Q2vUzjROwEmJt+3GLatSnTcVJFIjYFgLiIYdjzHz74vqViQZAI7Xv8AfCWvQq1y1opiJLA/OB79oG2OS4uf6Nzd3ZrqHWKgWBXqWEAioI+UAgjAjZl/5lImfMsi/pxa3tgWmgVQqxAEbjHoN+/0x08MdFlkf2QovmEAC1iBMmCREmSAIiOL4GrZJnJBaNRksLsSTJO3Jw0oMiGatN3BHlCEfFaNUx5SJ2vtvgTO5tTOmm6AXixmCLCeSJGJ5FFRuLJuX0U5jLKANBUEbydwOfU/3bFNTJeYERpE2+30tiFZ7f5mgEsD2O8QoO4iDiroubZgVPm0mARyP6YGFpK5eheX2MjERxhbUydaTDiPf9jthlUWPn64iHGOlNZNph0zPdWe5kE3t2B+vz98WZKXGqqWibKLBu/bv/vj3HY5f6RGT6c4Wo6Cx3HqPrx++GnjRvtjsdjTnK0rM2xfmybspBidjtP74XUcm7EwpJm5O33x7jsKpNIA6r5Oo6bgOL2HbgbkYBy/RKrXdis3I5n1x5jsTjllHoHJjWrlRSSE3O7Hc+/9MLRk2ryocBbayYsLxz37m2Ox2DzdWzJtlnUOoaX0loIsPbg2n3j1xR0/qbU6gpiCkwBaZPqeATaceY7FVFOOxkh1XqhVDcwdMkXnncWud+QIGEmY6gnilWUOS0/CIDA7WPmtuSd+O3Y7CYYphSNBVIaCimPyCDAUneBaALyTxGBa3S6KqyqCahvq+IgzMbgQfX5nnHY7EotrSFos6dXIRDr1ahccAxYAgR/YwcMz7fL/AHx7jsU5yXTFba6LAZ2/TEK7qBBkuRPED6x6CMdjsS5ybpsyKzmwsNKgetsV06OtY1qKfLKbbbCx97k7RGOx2M9K0b0ZSv0tVrrTRxBPfaN7ix9Iw7zXSWrEaJ1KIvMRcie1yceY7Fck2kmM3Rd0/LeGsEDVyQP64syaVATraQdv6/6Y8x2J8rJ2L+p5+ojwpgD03wXk8x4ihoI9MdjsVaXGxmtBYgEWkYtNY3NyoJGlVMmZi35u3bHY7EGaIv6pntMFgAdvLcxxz6ffHZTOqUnadjF97jf5Y9x2LcFwsYGq5zeGuRMxP0H7epxy5lyoLDzfO473x2OweKABmsW3EgjmImfv3tiWTrLTlF+I33jb1Ow3GOx2Hq9BXZPP5zTAVoYkGDu0/Ow+QwzojUJH2Wf2x2Owj1FU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7" name="AutoShape 7" descr="data:image/jpeg;base64,/9j/4AAQSkZJRgABAQAAAQABAAD/2wCEAAkGBxQTEhUUExQWFhQXGCAZGRgYGRwfHBobIB8cHBocIBofICggHB0lHxsaITIhJiorLi4uHSAzODMsNygtLisBCgoKDg0OGxAQGy8kICQvLCw0LCw0LCwsLCwsLCwsLCwsLCwsLCwsLCwsLCwsLCwsLCwsLCwsLCwsLCwsLCwsLP/AABEIAKgBLAMBIgACEQEDEQH/xAAbAAACAwEBAQAAAAAAAAAAAAAEBQIDBgABB//EAEIQAAIBAgUCBAQEBAQEBAcAAAECEQMhAAQSMUEFURMiYXEygZGhBkKxwRRS0fAjYuHxM3KCkhUkQ6IHFjRTY7LC/8QAGAEAAwEBAAAAAAAAAAAAAAAAAQIDAAT/xAAoEQACAgICAgICAQUBAAAAAAAAAQIRAyESMSJBE1EyYQRCUnGB8CP/2gAMAwEAAhEDEQA/APnWazJLOEm24/u3eMXrUHl8zagJJBnj54ivTnZnKMkTc3n0nFtOiAY0gFfKGO9rbdsczaINk0zbKVWSNViOY/sj274k6ATdVPAJ+/ckdvW2KqOYA1CNR3JZe20TiCU9bK2tJ/lbzQfbjGRi7qFZhBJtIE7b277e5x5l6oclhJNxFyPcDY/MnF+eVgsyC0e307YB/iWbSEKy2549TPMRgLrRgxgXRdLEEm4vO/5Rtib1QACTsdR7z6/bAqIG0mSCpjV7b/p9sGMdWrxAGXe0Tze4j6YDYGXZXrOoS3JgXv22GI5bNVASjaomAvJEcXB+eJVMropk0523kbRxwMSyMs2pSJKwQWJHvIBB/wC7A0KGmqKcQsE73vGBEqAP5m8hBIZmjczYG9to4xTmg2vYRMb/AHA2xPJI3nVYUgTYLHuTMzM4CMivM0T4gKvbfeO9vU/L6YsObLshRVUAlW0iCb8Eze/9zgDPLWJGhNvzSI9twJ274Or0meFZApYzAY6Qd45A/wCnnDegl3UnJ8ral0nfkj52PF8BZbP+YIxISYOowPe5E8RH0wX1HMvrBIA9ZgfficD1K60yIAEkEhQATySfvfCoATSqBKisp1kjSoJt77X24xTmDVq6oB0g3O3vHcj0/fF1PqGsATq1+ZTf+m2/74sytBDDVKZ1D8xGkT897emNdGuhfU00yHDQZ737R6T3F74jRZrmRpa6jmeD/p/vgzO9D8V5khfb7YtzfTAgUqxJAiDxHM/aIxlJBtMArAi4BtYkk/1ie+PMj09mck1C7ESANvrJmBgrp1FmMqCWXzMDqUCCObltxtxg16Z1M0BwBLKlSIPy82DTQaYpqO6nzK1MAblSJxClT06V1G41SJkz6jbn+99J1/LFQFq0npMI+MErcbagCrfInbAOTogLLCW5YyR7K5kfIHGelYWmkLWqVQ6+CCdO9+49T674sKuHBazbweZFtrW+eHfQehPVNQ+JpKFSv+aZseRtuA25sN8V5/JgDXVdUaDHOqATEkr2wUm+jU2KatUzqncQwHBt8+JnHjVqiqpLiDcQTOk9/XDCqgKKQFhplVUcBbk6mmZn64spIzUTZoWAosu992VT39u/GNxKfCxMmYYGSYINgdx8jj2gr1HBQG5gGbaj/mmBvh30fOoauuoFkKQCT8QjYiSCTcSe+Lc34bOTSpkEC4KmPv5f09MHiGOLV2ZplrSJMnkal2I9/tg+vl6oKkNM7wGtYHeL9iMa/qH4ebR4lJx8AlHDC29mHPukeuE65UrSLHSQjQPiB1NYEeVdrnbG8asyxq6FJy9RqWoqTo3YXi9pA80escYijvZW7WP9eYwxzFZ6RZAwMNdQoIkTwSx5I2GB+qUoChmZoCkAmACQI/KOI/Ng8UH4lQoqZZwxlyYvaT+sQf64iGJUw0MpuJ/e59sMuqCKSRpDM1tUyRFxJk/tgQ5ZnTS4AO/lP+mA4sk0BM1S0ceto9zb+9seU6Nrhie8x9pGOMyZj19/7jbEy88x7RH3xr+gE/BgSrMFi9r+vI+uPRQ8YSDFoJ1ci0wB89+cDr4jiFQ33BgCRzJ3B3xd0xHXyKUFpJJYmdrben1wao1HuUpoCVfzEDc9vb5/rj0UjTOvWNIMqBaR2IAi2CKnTidmGo7mDf2E2xDJdHqKrXDcgQdzvhbAR/iRWKhhp1WBE/IxI3/fBVLpAUEKQGIsQgH+v3wvWmU8z3YmFA/KNiZ9+Ti7K5orNQk6dgP1Mn+7HGf6MCHKMAyBlmPMTME+gAt88W5mgNIJaLAH+U+1tt8NsxlFdTVBKry2m0naT9fQ4AIBABYuqxdrCOB3j5jDJNhpssy1UlGOskAgDaAPSwBxVlM1oNMAyAYIvESZ7xvODKOXp+WGOh/yowCqZIIKhAZ9J2jDAZGmMs12bTUBEwLMDaIvBEzvc3wGvsZY90Lep09R1oytpEkKRI9d/wCuBwws6gSQIGkkjkbffDn+BLU/FyzN/h/8RZNje4EQVjff9cV5tRUEopDgTB5t5gvrI2O4+mNxtXE0sTQrzupm000YjcqN4O++3P1xZUytRSPFXRIDICTBUiQfKdvngjKuCiipTMiwkC8kwI9B3GN3lMrSr5RBpp+IF8NXKzpup2EGJHqYJ7xjOoVYYQ5aM10+QoEBCB/JAvvEn/fHdR6WDVdaoBK3kVAFKwTJEyJHfscd1DpFTLxSqMpaPLHm0fENxErba3EdsU5BnSKbmW8OJ1GPzAQSwNhFoU2N+caSraKxxwXZ2V6UjFUCU1vbQzxfeSoAPG5x3Uci61P4Z1CHVFNwfIZgAkk3U2MggrNwdsTDVFcOEDEGRDAxtY2n13xsquZp5mlpb8zDUCJKzYm87d5+f5cJLJxe1oMcUJ6XZ8/aoQ6rVc09EaSCIawBH+b5bYdJlVqKAdQk2Km9zB3scXZjolVVc0vDcI8FQNJO41AFr8AxcThbmOpuUUU/iDBjTJ5HINpG9rH3icUUU48oiqCxy2iyj000gr1EDowlWUKWDTYOGggEBh9L2jC8JUpBiAWm4Vd9mtAj021f0ddD6sKjUUMRSqLY/wAsneZG8iI4G/Gg6/8AhSlUfVl/8Kp8UX0E+0eXi6kjuBaVU/7tFnT/AAAem9aOYRBmANbWdCLMAGiRMH2+w3Hh/DQdnpZZtGoatDQyMVBj4rqbxuwveNsIq9FxUh0UVgYnxAJ34vO/t7YbZbNZmjUOjw1q0wWYl9Q0lQwBGmTA9ZvxhXGUX4sKfjTQP03OGgzoyIrmzCRuuobAki87SPTAOXrO+boalARWJncHyNYz6/t7Yi1R/FLs41FpMIdJLGdmIH5u2LK9HwmHnYnSPL5AtwDGnzE7i8fW01fslXTLur5SmHsoEqCReJjtNvoPbAeUKqxOldIBg6RHEb073t8RxJ2FQk6ha0AzHEd7bbYAp5c05LNqBPCj9ftxGA+UOxZ5Fei3LVyCBJMNuCwA5uAY/vbHmYzWp6hWSTOmY42vFthzgSoGMBRAmDEC3JiO++5PbHQEUSZCjcxIPcxbElkd7Jc2aTL9creFofSTb6j5Abf74EqVKnhaYAUsGmDuAR/N/m29sJaPUl81/h47b+n74sTNrMCCTeeT6z69sNzX0b5Jdh+dyNWoprFWZSxuq6gGuTYliN/TAeoVIliZhRML2Xe0wPfHpz7gDzEKssADZWPMC3He/thbk+rF6o1KKkmXnkTJuZ4B957mzxnfoZSbDerp4NSKelk7+W/uAxP1jFNHPgkAgA/b/TE6lWmTIUKCbAGfYf39cRpVVYwaYIkjVEbRsdzz3xRZIvRrTZ7W6crEm6k8g2+ht9MBVcjpMaiflg2pWjhRcRsOCO25MYspsSBIE4m2r7JvTFf8dpWCdiREAcnSNu2AMlm9LyoLNJERtO+wn74Y5ehDE7fyqNIPzNyTGLclXCqxfeTtO3P740GlLYQ/KFtOpwBaYAiPcyZxZ/GEbQJ23/riFBw11JIncyJ+owP1SmwIYTAINt7XFgL3j64fPBRaoEollfLtV3B9wBP3Bwcfww8IoamZAIHiDUdVxYx67djimnnmqG1MqDy0D7XOHOYzTVKKaKlRCnkcCYNrc8aT23OJcZKmymGKf5GT6pmvDDIWYmdJBJ06geRzEG0bxhfFSsQqoWtsota8m0T6ntjUNkhMlmJO5kAm/J3OCOnZVCxBSSJglqh5jcKBt6/a+LuaKcX7Mjl6FVWKFdJ7lha0jDzI5UKpmuSYi+0SDaxvYYKy7eYeVeQfLzpaLue47YYUMwTRqecntt2BF1pAbg7T77DAbtG4+Qr6Y9amS1HVpBlpUwyg3vtMSQf7LrrFJfFm4MA2MRx29MKqdYDUWMjy7nbzEfmYfzdvYHAeVOarA19OlAVQqFMgXghfXvibg07joaMklxB+t1mWsTujADe4MAH5Wwx/DObrqPhJRr3YRpN7AAkntNsUZvpbrpq1KTmmWgalABJBgEgz8rbYaZCsNPl0i06QIIHtz3kbi8C8UjFNeRNWnY9/EHUw+lyQLtuRPHqcJst07xjXrq96NNDBPkYf4haSLyIBxGlXWt+UEC1xyDzM+m0Yl0rN16Xj02Wab0yockKZg6TuJ37j3GIShLG/Eosik+Mui2rl2qIDKKDHwJUcmIMxB3sb4Dy1Y6wPEeSOPDWxUzYmTaRtgzMhlpoKlMgEalJCkGQP5tQBEcz/AFAoKwAIjy7kvpUcbSPvziqi3Gw+KkX9SyaBtmc6oJZydgTsiADbvPp2J6U6GPIg80eVF7nfyOdvUe++B+qAsx1FVJOoS2uBcREbRI24x70/If4hTxiCZBARYiRPlZp3j8uD67EkrE4q0nzNTUrNNRiCCShvuV2/b0xrun9d8M+dgQOLA/KItvvPyvjP/wANT1Evqbe+oAeUH+WQNu4wz6Tl6LGoPDQgUyRzfzX1aj27j2xpyhx2NjUlKkB9Q6lqrFlDkapsDeTINmAP3w1zDVJ8Y06nh11GwkoCqqQRqsfKew+8q+r5oUFTSnxPEAX+FjtzsMafJ5c5rJqqt4ZUiJUEEiCJUiRc8ffEG4qmUVtuL7MhXoMrGFMm8tpQbCPXgbnnFtRqlRSzeGYAPxOREKkaRIPH1OB+pZerSeaykzsyxDRABDDeAAIse+FNR6uvygFCsEkiImQCDzIGLtP0RcmnQ76R0/cCoQahhtKi8eb8xB3bgc9sGdQ6e1Gqyaw6d2F422+vJB35wsytdlAZalNQDESJm1ypGxnjti7qPUTWfVS8SWJLAqtjvY7HncDATySf6NHjVsFq5EFvIWTTIiAVM3PG3p+mAW6Y+oio66SZi9/nxg/IZcguTFyWbzg3P+UExgHqud8MxJvf5cD2xpwS6IzjQR/B0wumFKzMESJ7+uB6mToavguLAbCf+WYW9v8AbBFOlrph18pImCD87fv88CZ1ioWkIDEggNAJ7kxcTwLfLHNvlQhXmqbOdOkFDcy57/XBNVfCWQpCjtvyfpiNZVVYmYvteeb/AKd8e1M0VXVEA8/t6D9cN2ujWDUKOpSzkmTIWCpH97TyCcFJvMRGyjcDb5R298VhC3mJCqdhB1e+8RgKhmGElhEnbYW2I7jGX2EZ0qkttfYmB8hiTVROAs3UFNQTPmN/Tvtx97YFoViRMgTcWm0D6e2DV7NR1A0lHlUtUuCQCRv37YDeowBUBi2qSIJ4ji23Hrh0NYXzEgkncAx8h+mCKNZCCdQEGLwL2P7jDJ7AmB5HMVdKqKRgQJJ0/bjFwzBSqVbV5hYRPNj6bn7YJq5oKJ9JtiylnKbCS53iLxJEi+LZpRa/wPKizK5tGLLsRB+uCXqBVbYgwbmLj/c4SVF/xNKsygzJF+PXbbj0wzo5ZSsXYG/nmT9dsGP/AKQ2NGTLM8z03ZIFrg3uCJB44xQqBiG8RlLHT5VMib3M2Fj9MaLPZdTl0fRqdURRfTaR3FxY/Um+M/R6cTaoFKncexkG3IIB3wISi4/TLTUj3PqJ87O+zDUUFyD6zPFhz74adPyVFg3+ED5bGah3QmZgLY9ifuBjC5DrDltLf8s2EX5IWSLnGuyJdRqJBhRMAkmB3Zj+mEm5RQvKN7L8v01VMy36T/YwFl/xAi6qMmWgFoK+ZTI+GD37fc4OydV3AKqAD3Jt72wuH4bpamZ2ZixJ8tgCSTtE8/bAjJytSGlJRpxNz+FM2jUHpkqSNJI8ttLkzEnYwf6bYQ9f/DVWnWdhLIDKssKQNUXA2YEiSLEEMLHAeTIy5HnbTIgTFoiJEEdvnjVda60jKErZZ3SohI0RB1FWkNurKwPHPY4nByjOkaMlJV9GHzOcFRTUD6WUF23uBuQBvYkleIJFrA6ii1U4KsN+4wFl8lUDhghgGRNtvmDgRs42XrNRJTQxDAkGaakk6QBaxtbtaNh3Rq6RJqtm6asDkvDInQIuJ27b+nb73U9U6TVUB6Y/wiqsStmWdwbSL7NEXGK1poy7zOxj+5GHWW6iEpFG8oCwCYAgexib9h8zbHJJPH5LaOiMlOkzLdSJdvIWI+Hz2teJ3EiewmOLY6nmqyNqlRcQJfuC3lkgf9vf1GNR+IspSqRVi7EglTGoQCCfX13jvY4SPQRQbCwJuZ47EgYKlCSvYs8cuXYtrKrDV42lp2ggwZ2IEnkb4py1R9RZPFqTIk3Edpgnvzh3kagFOqSFEKYOkD+X/wDGf/6/ov6hXOqGJO3c2k8Qf/1wVx+hXCntl6ipp1CiEMQWJQCbwbwwtxPGGHQOsGiYZlZTN1+GbXLAFfnz6xgahT8qUDppPrEl4UL5W3gAjccLvhZ1TKDYurEhpKHUVmOTcf8Ad7zjKPJVQ2oStG+oZqlUoxUjQzEEPsT7k3PrMi222MPTRPEgKun/AJZ4ne/p2xHpqoPK6VqiaSBDXDflO2wjbtiedyDsZFLQgEzUidpm+8giwHOAsTi2k9BeZurQxzDolXMHSgCqQvlEToAkeQyZM/mvxvhRnqjEEeY2j0/MIkAKON4wV0k1AfCp1UUOwmEBGoHSDMQCJI379sDZ/piI7l2djqMtAQWLSZN7xPbBiktNglLd0DKzeEVLBSYuWJIiCbBm7Hkb4Noo6qJYVB/NAg/0Ppvhr+EstTeppamjL2ILTbuQJ+WBc/Vp0aLuihbAW3NwPnfFITjfFEpfsCzQ1KYIB4B2nCehTLVNTDzKYS45/NBgTP8Ae2HOTzKVF8uosTYAAg+n8waeIwLnsuGnUtwb9we/cHCZsb3KicvsGq0QXkknvIgD/T0jfC/q9NlUFyCpYWkzHB02j3xcfFRrAum94Bt+v+3riylUVvi+HkMLkjbft39J9Mc6bQhRVyzMnlqADcAqZj17RxbjFTGIDQ0WkxPH2wZnay6SBcn1n7DaCBgOjlfEUlkdW9LSPbi2Cnq2Zk89R1FARIuTBjTwPUiLenrj1KqIAoG3pP7YkKwBE7RaZK/M7E+mBTnj7/TBSb0YqbqpUMpufEI9l5IPvj3I0XJ1JSVvVoj6A7/XA7ZDVUM1F3gXk/TjD7pmlSU1MTE32j0HGOnGo2OivOUKrINWnUOBMH0+k49p0QoMWncgAsTcjfYDtgmrUOrbywTqnY8Wwn6lmiATrMMDYg3PvwCBxiE9yqIH2V5aoCJqFtYbSSp4FjAHoZPtjQdHq0ASEILRuZk97nGLGXeq0qv/AG7e/ucaSnRFHwwACQQSYE9mMk+thP5frVT46NdM09KrpDifKwm/cXxT1DxUqaUpFxAZWhiGVhINtu3uDiunXUWLD0kj9MaF8wClIjhNO/8AKY22579sCUVGfXZfm6ox+W/DHmL+DEmfO+0mYAt35BwdlCwYBKqAjhAGIv6DvbDqrWRANTKJsJgGxkWN/mTHOEK5uKhuWWT8LsfayLA+Zn5nDSm6pGgley7O5UeIFdmqEaoOjSBGmw1WMyLgxbEVzKUi4GkASGOuTYah5QLd7x98RzjtUqEpTY8CQ3m8g1bkwBGwHBwHVp1WBFTyhhEljBtBIRd9+ZvhLb0G1tF3Tuq0tWnxS2pjBKwAe0++NLnq00MrJuCykAt6RIUGbRuQBjG5TptFLmXM8i30t++HGZroRYs0AELBF4EyZggXGA8bb6EwycbsYVcyikBmUG5gkT9CZHzxk/xDl3q5kGmpZdCieAZbnbkY0eTpVCJekVCXUxCj68zgjL5J62tFID6ZUbAkEWm0TNj3jFEnj8kxpSc1xQN0yg60xrALD+Xt9pPtgmqodSrTBEbXHrhMyZmkslGUGWAYG4Bht7iCDPIucMslnA66gbjcduw7H98Ve++iTTRJs0KVNKbVDBaAYFiQfQx/Z74bdB6alep4dQsQUaIaCCBIIvEiObYFassXHvaw9bSfpirpfUmoZpWgPSKlTo2EgqSCRDDcibGLxicoxhHkhlN/Yp63kGy9Z6QJYD8wVlmRaQwBmPf3OL6OWWnS8QiqrsobSYCspMEybEfOR7432b6ZSzFMahBCnSyqwZRqnYsdQvMetuMYzqHTMxTpk/HRRrsralE3Bj8oMdrHfCwyrIqWmVcOO30Sf8QJm6Kk0wKqOqEwTYhtovFtjYd+5Od00zTNNAP8NSSEWdRY31swAtFoJHvGMxlKSUwwWVBYNp3AgECLi3m2Mjt2wRm881QiFBIUICVXVAmODG52OAsU4ul0ac1Jfsto1Szbk/NyNvSFH1P9GP4lqjxnJAOwDaVNgirvMnn4VH6yCKVU0wRliCqwWhoNzDFTabjvtgahkHM+IyqDch5k8SAAe4H7YX433YJyuOgroeY/8xTI1EalFzsSRvJjmbCYxH+FqCqwq0cwFkhmUG0TLA6RI5mcC9G6fUp5pXNX/DFX8v5oMX7eovzj6F/FEK5lviMQ9SPhjZgBHm2Fud7Ymmk/sWMnKjH5POCm/wD5cVnlfNK37C0MSBO8jEs3RzFZUFKhWGkQ25DbQdJAg+ow9o1yHWWPlYExUk2WSCNI3nbn0x2vWZPm8iKZFSoPiZjuVJ2HmMRYxFjSM0t0NkW6M8vTswEbxqVRVUaw5BGkC583AgT7j1wtVtLmahJczczfn641n4kqBOnV7RqDfkZPiIQyCxvBO+/AGMP0zJMUFR1ICeUEwRtYkbj0xZSlKNpEZdjeBzthRncsJYq3tHfeCbCPrvhjIA3jC/qNeE06tI2WYG19XM845Z43CevYjjQrbp1Rl1VWIANk5Pv2GCcvmtMItuABPHr2wSKoNEKSWEbnnAAdF3AU7Tz2MH7Y132CyOfqzpp1JJJnydp97b3+eLKdILYAR67/AK7YKqsLU0gE7e+9ybzE7YsqVVQ6dIfuScDlXQShMilNtUXm0k84Fqq61AyrrNyLG0iLk7e3oL4srViCSSSbx27TM4UL1aWDLJK76juIM/P2xdtydoPY9r1CVTWAGNjzF+w725wJmahA1HVp/mOxtMAe9sdQ6jrbw3jzREbX4md8d1mIVAGiItc2/S2IpNOgHdEzbPUKjStNFnaCRsP1BwZXppXqNTJIIhgQIMbEfX9t8A9EoaXlEeCI1MYgWO0X2GOzuVbxQKMglZYzfiZPzFsNS56MPcj0ylTIK3Pc3w4Sl4nlWS2kkLJgmJiBa8RhF0fp4pnUx1ObW4n9cPMjmglRHJMA/wC/646cn432UhurFNPOsQQqiCZgLN/UbYJp0HfVNZE0iWuRAtuALYMrVPM0GRqMRtE4zeZzDLnCF1XidOrYrBkrB+hnCLLb6orKCjs0WR6WGk+KxKxdUbnbSzRPy2xTn6a02YEuxGoDUVUGAY/NqPyxLIZorqlZ1BbkRsOSz1GN+4+uBuq5o6qjm2rzWIj4YP5VJ53J/bAll3piJpLYwV1VlinTCkpuk2Iv56jryeFJ9Cdres5kg09DRNMWGgSQ5B+FHPpYffCLpuuqCUa2kAMoUMCBF7ajB/zbe+Njkeka+nvUepFWg51M7EAoVQmTJiJmffabFtydBjJIz2ZVzQ0gHxNNTTMar/DBY6hP+WPkNwfwfmmy9bxKp8hUgr8TE8HaPuP2L2rlm8LUa8qIAChjZpIiBf29cA+HSEgozECRqJQHzadgpf5iZw1KScZM1U1JBf4o6zTrogQ1JXVY2QqxJMiZB27z98Z6hTLBlCklliQCSp4YAcgwcarptKnv4SbiJRux/NUMm8XA/wBGlOvEjYqACNov20j++By8IxiqQJSbdsw2X6xmENShoAradJ1c7GQCLHZhce3GHOSqVHpxUUK23F+zAYQ9S8T+NqvSE3F+P+GliSe/rONBQq6hcQ3IF8NSbtCJjnp/U2Q6X+EggHsTHbi2wv22vouhZgNrGqSXA3BJkbT8LAifKwGrf4hjEl/pyDirKtUy9bxqUsGswiRFrMOb/T03xx5cNPki/wA3jTNBnuk0Fq1AlJANVhJYDaYB43wPm2CJ5YS42Kp+bvB4tbf3Iipup1azO4QLPmOtvh9/hA+uDusdKrnL06+WbUWph3p6VLR/MguCBN1F+bzhk29Nkq9gVOrOVqneR/M7bsvJAJ24GEFIhGIMIxG0GnIJF+XNh88L6mdeqQr1mAJgkltI+Q4+WHX/AIeKFNS9UVUMlQF+G0yrgnyzuCIPob4MsfHbY6laoWfhjp9VsxUJOlX8SAe5nSY9CQb3w7pZTqMEujVEi48RPQ7q4YGY2OI9CzALq6+YGwjvvt34xom8mXgoB5Cb0AACSBtTaBPKi5HIwk8iT1QYJaoy9Whn2YaKbpaAusG9zMuxM/PjFbdI6gzecAE2Lu1I7dyJP2xpMiqmosophwf+GwjSBB8x3HDCw98W5eBBKadySaCJBZr31GCY+Z3wFmpdIMo+Rj+uZLNZVVNVqZV9ioUxHfyj+xgbp+e1q6F9JMFvhUVADIB2Eqb9yD6Y+hdUZHZQ4DqPNHqpkXHrG/GPnP4hrJUqHSjowLBgxnmwF9hcYpgzc9UHJj4qyzO1fDWyzBuD98C1umU6q+LB0AiQDuW2Mb3iJ9MTLirRhmhwwAMcRInubG++OSiLaoa0bRFvcxik4yk2iHemUuaY8lgIgCf6398CdX0uFDsVAaREAjiB/fGCG6QgYsJJO0n5RgZ+kU76yS0QI/IL7z88clKLJlmdzgRPbYWkDuJuSZFpGIrTqVPMFIHHmC+swRPOBKFFCVOkmNgxtNrwf9sN/DA3YE/Mx6b4zqJrEuezOtoWAYB0kxBnb9dsU9W6fTRfKoDA7z8XBt2n98WL0WTJb6f1wXnqDsJTc+XgWPrvbFOSTVM1lXSukQQ1Ti4Ufuf2w2ddOppIJt+vb5fTC/qKwEUyYN9MliJAJ/WBthuoposWAHc/1xKbb2K3Qp6tXZI0EQhBOwkT9WP9cD+J4jBkd1UnTA3kyd5jYT8sNm6RSq6T+Wd1gkj35j3wyrZCkKrmkgp0ZAReYAAJa58xMnc46MEU1Y8VYHlsotJCVBLHy6v1P99x2xUWPY/TGu6MYRlBjzWvFyI7G+2I9P6gS0F58v8A9zVfkx4Q+p+mGlncW1R1RxJpbMtSe51DVP8ANEKJJgW2vhkjUVWQ8NHweGbntq1WnvGNTlyGLFqVNiW3NGmSRBMzqluPMY9sJKlJAhYUUVghaTTq2K3/ADDTEd97xhJShLtAULM9UzbMIMj1UwflY4lqV/iAJiDq29bDvGN4lKmzFTQpgaAf/p0W8A76iZ9I+ePaeVpEkeDSmB/6a9yOPb/fGeSC1xBHDyVmApUgJnUFEsYdwLX7xvGNdk+sJRy1SkrDw6tMhIa5fTKkESTIG4k7Hg4q/GtFFylYrTRTC3VAD8QtPy/uL/JcpTLuqqCY+ECbHvh0/kprQmSPB0fSq+dJpaFV2NrEsNmG5Zg209vXAKZOqzEU1AmRHwySwIshnjcmfTjBNAgQNgI+2Hv4v/DFahmJoFjTY66Z1fAQR5bm0GIPbDNJOn2G9GQyuVqpLeLTQAgtpg+gki5tbc74Pq5qiJJAbV2S3/uNvcYu6j07MQDXdNLSbuALG8gWtiWWyNEUyWYsqxPmVUvBs7Wi/v6XwVKKWwNfQDV6qI8tMADaf6ADFdDqR1ecDSew29fX2w96caa1FCU1HxXBLEwQASxUXvsDH3wX1/8ACpeoGyygh30sgPwMTAYf5O4/LfjCrPDlx6H+J8eSAqRGmY/6psRxhblOsq9Q04ZWvbi236HFdTJ1MuxJUghtDggi/a++2/pPbBlCsDJFtptydpPJscVS3aJ0d1CkxWVUN7x5bb39bY3nSupo+VpqGVjTRabiLBgIMqLoCDZxIIJBuBjJooNxY4rytNMtU8USATLEMRzJ+4Bjaw+XP/IhJ7Q0HUlZL8R/hVqJepS81AGbEllHOoQNjI52vgCrnEajo0sNS6CAZUQIDqDdWiZ4PzIx9IbOhqfiKSQVJBjUYE8WLAbRuYwl/wDlCjmKdSojeE5PlKtNH6DZW/8AbMehnDOpeOQtKDirRgOndKalLeJqpsYECx9HF9LenMWJGDHyzEjQ2mJkCR9YvivN0q2VqPTqLpaIZWEqw3B9RIBBHb3x4j5ipGjXAMqUXSAe+pQPucWnht3ZypUyypTG7VGMd2b98LQmp1UEkC5Mkg+hB2/bDvPZU+EWqqqOIEAjzyYBhfhM8Cx7DbCCtXgG5AHa0nkE87du3tiE4pOkCUnfZp+kZgAlNSiAJWRNyB8PqP0wXnenUCHquwV2hQWGpZBuYBFyLTPAxhekNNSQQIABYmIP5YJ3uBjdUHD0xqWxElTbc9vlvhGuDtf7OzE+caZla9BQWUeemZEi0idweDIBnvGCGpaYAMyoImCYI2MWn6Tvzg58xQBdBQc6DDaUYgepIO0CfbCXqOcBqLUoRCAakZfiGq5uTIEiRItPAt2qfLVMjOFewtxNsJeo5l1BGliTYbwf6CPr8sNlrEsSxEk8AAD5DHVaYN9++J5cbrkyUlRmFdwwJpne4gQAd/f79sNqdZ4EKf8AqgH6aSPW2CqlQIRYA/tz+33wCztJnUO0gXHfEE+QgFnjWTSC6iZEAi0cE9/bBXSdOqNZdo9YA53wJ1eCSkhfzS0za52nuLYLyfUqVNQFBmBMDcx3OGduOkBoKz3T3qDy7+u0c4hQ/Djbs4n2/wBcSHUqlUEU1j1Jt9I3wwou2ka41ekxhEp/ijLZdQpBABq2G4t9hbFOZzECTzsJH99sXaZwP1hAtTTqDAKCIERqAaPXffHZCLS4tlYxdbBcv1GosjV5SIMagQRttMje3+2PKWfZKunxHiYIDsPNNvKDewi47dsWBqbJpHiCoVKCCNALahJG5MNjN5Guf4ibuST9TuwH1PsTicsaXoz8embQ9V0NpBux2NNDqIgXbRqaABck7elraLHRpZg0hgCQSRqmYv299sZXNZw0qokgxwO1wd7z6e3a1/R+q1WqFSmpS0jgqp2nBhFNLQVkaNRlKjB58RF8unV4KfDGxYIXj0HJ9TgypnRpAR2ckAyVKot/h0MoBO5kYW11kONjB0EE7wI78zj3JUajUnJKsyLqa8W5i14tbDcI27HUmloN6qrV0ZGbysIayk7zuFEbDGeSolFgtODPxEzJ7DbexgbfuUeoWiP1t+mAupJU0qaQElZtEzLLMk9h98JOPCq0TyNydsehU0/EB2uL34xp/wATdVGYp5V2A1o51grMHykNdgFBiQTMXAuMfMek9J1AMzrp40mZ9JFothk6h3b/ABQwW2mJg+k/tGFytOSBGdXY/wCvZ+mVpaKiSA4s1MQfLbYkf9I98JafU71IDG6+bVG0fmYFt7fCPSMR6bn1ZVWozAzA1WHsD2i2DqWVphjFPzH4ib87QSfQzgQg30NzvSF+Z6mQ6OS2mGPlcnkEDU0xtECMfQPwZ17+IVGYFWLKYPIJuR6T+3ETlM7UUBQ6nS06ZFjp3iY27YUrmKy1itPzjWGGoeUDcQTtxt2xPJi9v/qKxyyhqXRs/wAZdOC5gt4hYP54aSVPI7FY2PY4zmZyqBH3PlJ3ta4PeQbgzh/1/OitWoSZDKoOkMYJPmneLzfnfk4QdWpPTOhtLBlkEarg2PPuPli0ZScuKY1R48mLejdXZyFqEA7A7SRG/E3xpEYxe/fCDJUkW4RQymZ9DubneYv6nthpTzqutiJG9/7+mOppXZzpUG5XOCksIQQ/xKrQwA8sFR5lIizQD2kY2H4e6mhp6NY8RrwANRk+byCz8kgfEJIxgqVT64ozuTZiGpOUqAgggmxBmR2OOXNgvyRV5XVej6L+I2RqWXKhDYlSFLCLfAx/LJFuIjtjO1qxmSTuTfgAenHN/wCmFtX8V1KumkylmprBdiQH+HzQBGoxcCAbmBxPVUrUK8GGRQV0+XYljzJkSPnicU6ViVyYl/GVb/C0gfE6LZTeAT8Ru239nC3LdIZ0/wAYkEiBG8dj3x6c5VN/Ef8A7j/XDOlnVZU1VACBDajUJJkySdJF7HfmItis8LoRxvoEbpiBAqgAAzc88Ezvg/o2flhTJ1XVTEeWJ78QeORiuu1JwdNZBNr6/wBfDGIL0vw3YgvrEnUabBSVuPOJAFt8SmvTKYuUXZo+rZmktAmpS163DFl8rAiQpMQeSvzxiGqAOSg0iTA7Azb6GMaZOooyBajJGkKwhr7zBAxneoogqHwiGQ3ETb0uAT/TFf46a0ymVp7RZmnEKZuVDHi9wQB6EcYryeY1idjyOfTA7UtY0A+YHUh51cr/ANQt7heJwLVoRBBa5B1cRik24kGxrmCouQLX8xt/uLYrbNsDeqV9AVEfUgn3jHKfEWVIBBsd/wDQ4TZoVy1hEWseeTfHNPGkxGqCM/02o7QpEE3JwP03JoWIYksDtBAthhkc7CsKtiGIEm7Dg3+nywNl+pFqpUJKzZh+9sa5U0K7HAWB6DFvUqwXwFolXJGqq1zp7Iex9PTHInfEqoDRhv48vIMFvZbSqTgbrlDQymdWtZ9gLD9MEUaVt4GLc709qrK0ooCgAEnv2jucWeWPOr6Lxp2l2IqNTSynsZOF/TOnGm5ZmmREKO8Tc7fTGoToI5qARvCzv88WnoaDd6jXjyp3+o/pzGC8uN+w/HJmcr5dGILKT7nf3gA4Z9MpUFAOoo8EEKmo7mDqYniLemHuQ6JQZoZK9vzMaYU2JIEea0XsN8RzvR6CvCpVI0j4WUiYncn9DG2Ec4ejRg0+hG+YJdiTaTplROk7SO8YMypcrFJXI+HyKYjkW49MNOnU6YZl8KkYXUusF2Hl2IWdQDA8+g4xwzOnMZcjyhlIIVDSB2/K1xdtjfYb4b5V6QGmgBeh5lv/AEXHvA/WMJfxlkqtEURUUqWDiJBsCvY+pxsulZgTT2MEjfMVP5TZmgf9TC/HOEX/AMUW1/w+kbFxZSP5D8+b84EcjlKmLKOjOfhWnFUIvKt9hq/RThqcuIeWALGZVQD7fFcY9/BXRX/iaLv5RqiDcmRpPtZsO8l+GRUE/wAVTK2EqrML/MYORY+XkJGH2B5zpihSTURtAZlPiLreASogJEkxbFH/AIsw3Uff/TBVPoihyDXpmGK2uZ7EDY8kTbvhnl+j5coHKVmltMF6ai0yZaLW47j1I0JQh0yrhXqhJ/4mN9In/l/cknBWb6lS8xXxpIbSPJoWQYEC8An7Yf5Xo+U800k8pjzZgnkC+n4d/wBO+Beo9Oy4q1IpAAMoE1YW/a5P1F8LLLB+hoxbMt/4jUiNR+sfpgpen5mpfQT6sR+5xqMhWsQqqIq6RopAnTDWLMQCJA8wngbmyh6k1K03/wDMHdWbYH8qEBPe4+cYzzV+KNGFumCU+gVzZlXSRDDULg2ItPBxnekVjTrNTJkBis+oMBvn++N5kqqrwBefhVOTeCT3PqZtvj59lcmaju111VGv/wBQNhzN77YbDlcn5AywUao2CkRPPyxXka7NOpYIO/f/AGtihgxQgXaLe4wtyBqBiztYGCO3F+AfTCznKE6vRG6Y+zTMqkrEgf7fthv+Dg3h1C4AJInkA3AHp37Xwmo1ptOC+l9eVHFCQJcMbXnaPXgxjZ02uy2PUjqn4XpSIrMAzEL5SRubEgWjuYGOo/g5HiKzQSR8BFwY5i087HDI5/zJOpd/zJwNmgwedpjfBvTK3weZpgSGZCSTwxvN/wCX04xzPPkXsv8AHH6M7U/AVcOypUoMAbS5DRNiVCmD6ScA57pGcps1M62AsdLkrtteLR6Y3OSzKOazf4B1MFM0WAJN4Zj/AMSTe2x3wl6quqqxK2doH+LpBg7Be4tbnbD/ADy9k4QTsz+V/C+ZqLM01jcMxBHvYj1xKv8AhsUyVqVQHABYKpaASQNjJ27Yf5PMUyrk+HqZwhNRS5IBmGI4IW3ANzMYGzmZmq5EjzgCIiwA94mQfbbDPNMVRXIVn8OCCPGNv8h+3m++FfUIp5hqQaTpDExEsRJsCfRvmcamlmJjc3n8s/IzH1xhM1NbOVamqAKhA7nT5belvvh8M3J+TDkiklQ0ptjmQHHAyMQn5Y6XFPsk9mfyGS8bUxaIaCIvg7NJop6EN4MRE6o3J98BdThCPDaAxiBYFpOLaeQqOvneO178RN+Ixx/k1vRKth69bUINUa4uFHPN9sWZXPSpbSQB359sDZXo6DeW+w+m/wB8NTTUiOPTHUoKKfHsdKhCM85cVKcmTBX9pxr8jnAKYLwPmLfXGX6gqTFzHa36fPttg2kKdRLkAbEmLfPtjk4cmHHOmaDL9RRlkPIDcSTvtbFHUM6sVUIINo1K5vvdRxPre3GE2cshQMdEaVUX4n58G3fEct1eEBqf8WPMIJP1PfffGxw5ooszY96dnAra9BMx8NBVJud2d5iOItfvGPM9mwzFzSGkIAWYKWkSLBbQAdjxPfCjKdX8V9IUxye3uMS6zWVBrN1FtPAB7yDPI4/TGyRcGl9ivKxlQzVRW1KoYFQBLKL+b8tMmBDiJPHzwFmcrVOhvKvhTpCFpOqPiZnYmI3EE8k4o6ZmmOXDFlJAOkk/FBMD6Wn0x50rMPVJLABeItJ+ZxTwSuwSyI9TJZlz5qhA9XZjPHP9cEZPo7K4dqk9wB39e22D9OkT++/pvhP1fqlRFV0AWYGkzzMG/NtxM8YSOSDloTnZqco2llbswP0v+2LMj1ZVbS1QyDPmrbrt+RRA9BbGaybVYFRiIEwCRLd4va0n17YX0ep0RUlEIkxqLbCb78cxh0vl6HjkNXS6khJbxTGszqZUA3G4FxPG+xOFtTrSU6cRcVGa1NSSPOttZgnzTxb3wcjCLfLHj34HyAwyw/RSU7R6v4l0xZyS0xKKRz+VT239cWHqTFnYoBLT5SNR2MExtvffbA5W+JM2CsC9gU2itmqmRppwX1+fzfzRuwAMMRYd8DL09tTEPpZiW3tJ7KLADBS1DwJ3+2AOtkeE4Df4gGvb0mPTm/ocQyOMXxXZKU3eiFPpkAgOJJ+IAQZ9jtfvixsnTGnzF3Q3mb2i8WBHbCjpnWtZAmS8qFErB3B1STBMffBmezAFtQSdz5ZtI58xgzeQLjfCW1JCNsYqZwpzPRHk6W8jGTe/faMAZXMVHqAK7G/eLDkiY24xq9dsdOScG1bDzQNlKGgACbd8UdR6WarBlYKeSRc+mD1Ydx9cUvXE2w2SUEthckL36Q2vUzjROwEmJt+3GLatSnTcVJFIjYFgLiIYdjzHz74vqViQZAI7Xv8AfCWvQq1y1opiJLA/OB79oG2OS4uf6Nzd3ZrqHWKgWBXqWEAioI+UAgjAjZl/5lImfMsi/pxa3tgWmgVQqxAEbjHoN+/0x08MdFlkf2QovmEAC1iBMmCREmSAIiOL4GrZJnJBaNRksLsSTJO3Jw0oMiGatN3BHlCEfFaNUx5SJ2vtvgTO5tTOmm6AXixmCLCeSJGJ5FFRuLJuX0U5jLKANBUEbydwOfU/3bFNTJeYERpE2+30tiFZ7f5mgEsD2O8QoO4iDiroubZgVPm0mARyP6YGFpK5eheX2MjERxhbUydaTDiPf9jthlUWPn64iHGOlNZNph0zPdWe5kE3t2B+vz98WZKXGqqWibKLBu/bv/vj3HY5f6RGT6c4Wo6Cx3HqPrx++GnjRvtjsdjTnK0rM2xfmybspBidjtP74XUcm7EwpJm5O33x7jsKpNIA6r5Oo6bgOL2HbgbkYBy/RKrXdis3I5n1x5jsTjllHoHJjWrlRSSE3O7Hc+/9MLRk2ryocBbayYsLxz37m2Ox2DzdWzJtlnUOoaX0loIsPbg2n3j1xR0/qbU6gpiCkwBaZPqeATaceY7FVFOOxkh1XqhVDcwdMkXnncWud+QIGEmY6gnilWUOS0/CIDA7WPmtuSd+O3Y7CYYphSNBVIaCimPyCDAUneBaALyTxGBa3S6KqyqCahvq+IgzMbgQfX5nnHY7EotrSFos6dXIRDr1ahccAxYAgR/YwcMz7fL/AHx7jsU5yXTFba6LAZ2/TEK7qBBkuRPED6x6CMdjsS5ybpsyKzmwsNKgetsV06OtY1qKfLKbbbCx97k7RGOx2M9K0b0ZSv0tVrrTRxBPfaN7ix9Iw7zXSWrEaJ1KIvMRcie1yceY7Fck2kmM3Rd0/LeGsEDVyQP64syaVATraQdv6/6Y8x2J8rJ2L+p5+ojwpgD03wXk8x4ihoI9MdjsVaXGxmtBYgEWkYtNY3NyoJGlVMmZi35u3bHY7EGaIv6pntMFgAdvLcxxz6ffHZTOqUnadjF97jf5Y9x2LcFwsYGq5zeGuRMxP0H7epxy5lyoLDzfO473x2OweKABmsW3EgjmImfv3tiWTrLTlF+I33jb1Ow3GOx2Hq9BXZPP5zTAVoYkGDu0/Ow+QwzojUJH2Wf2x2Owj1FU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9" name="Picture 9" descr="http://s019.radikal.ru/i634/1203/47/5f6294e587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3357586" cy="1888643"/>
          </a:xfrm>
          <a:prstGeom prst="rect">
            <a:avLst/>
          </a:prstGeom>
          <a:noFill/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71868" y="2214554"/>
            <a:ext cx="3643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ПЛЮСЫ: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небольшая этажность окружающей </a:t>
            </a:r>
            <a:r>
              <a:rPr lang="ru-RU" sz="1200" dirty="0" smtClean="0"/>
              <a:t>застройки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комплексная благоустроенная </a:t>
            </a:r>
            <a:r>
              <a:rPr lang="ru-RU" sz="1200" dirty="0" smtClean="0"/>
              <a:t>территория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размер </a:t>
            </a:r>
            <a:r>
              <a:rPr lang="ru-RU" sz="1200" dirty="0" err="1" smtClean="0"/>
              <a:t>з</a:t>
            </a:r>
            <a:r>
              <a:rPr lang="ru-RU" sz="1200" dirty="0" smtClean="0"/>
              <a:t>/у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хорошая экология, близость </a:t>
            </a:r>
            <a:r>
              <a:rPr lang="ru-RU" sz="1200" dirty="0" smtClean="0"/>
              <a:t>водоема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транспортная </a:t>
            </a:r>
            <a:r>
              <a:rPr lang="ru-RU" sz="1200" dirty="0" smtClean="0"/>
              <a:t>доступность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развитая </a:t>
            </a:r>
            <a:r>
              <a:rPr lang="ru-RU" sz="1200" dirty="0" smtClean="0"/>
              <a:t>инфраструктура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надежность </a:t>
            </a:r>
            <a:r>
              <a:rPr lang="ru-RU" sz="1200" dirty="0" smtClean="0"/>
              <a:t>застройщика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высокая степень </a:t>
            </a:r>
            <a:r>
              <a:rPr lang="ru-RU" sz="1200" dirty="0" smtClean="0"/>
              <a:t>готовности, сроки строительства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ц</a:t>
            </a:r>
            <a:r>
              <a:rPr lang="ru-RU" sz="1200" dirty="0" smtClean="0"/>
              <a:t>ена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площади квартир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4282" y="4214818"/>
            <a:ext cx="3643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МИНУСЫ: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плохое состояние </a:t>
            </a:r>
            <a:r>
              <a:rPr lang="ru-RU" sz="1200" dirty="0" smtClean="0"/>
              <a:t>дороги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низкая транспортная </a:t>
            </a:r>
            <a:r>
              <a:rPr lang="ru-RU" sz="1200" dirty="0" smtClean="0"/>
              <a:t>доступность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удаленность от объектов инфраструктуры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высокая </a:t>
            </a:r>
            <a:r>
              <a:rPr lang="ru-RU" sz="1200" dirty="0" smtClean="0"/>
              <a:t>цена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Экология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невысокая скорость строительства, </a:t>
            </a:r>
            <a:r>
              <a:rPr lang="ru-RU" sz="1200" dirty="0" smtClean="0"/>
              <a:t>сроки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близость многоэтажной застройки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2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200" dirty="0" smtClean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357554" y="4286256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МИНУСЫ: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близость </a:t>
            </a:r>
            <a:r>
              <a:rPr lang="ru-RU" sz="1200" dirty="0" smtClean="0"/>
              <a:t>частного </a:t>
            </a:r>
            <a:r>
              <a:rPr lang="ru-RU" sz="1200" dirty="0" smtClean="0"/>
              <a:t>сектора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/>
              <a:t>т</a:t>
            </a:r>
            <a:r>
              <a:rPr lang="ru-RU" sz="1200" dirty="0" smtClean="0"/>
              <a:t>есно расположены дома</a:t>
            </a:r>
            <a:endParaRPr lang="ru-RU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786578" y="2071678"/>
            <a:ext cx="22341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Большая часть</a:t>
            </a:r>
          </a:p>
          <a:p>
            <a:pPr algn="ctr"/>
            <a:r>
              <a:rPr lang="ru-RU" b="1" dirty="0" smtClean="0"/>
              <a:t>характеристик</a:t>
            </a:r>
          </a:p>
          <a:p>
            <a:pPr algn="ctr"/>
            <a:r>
              <a:rPr lang="ru-RU" b="1" dirty="0" smtClean="0"/>
              <a:t>к</a:t>
            </a:r>
            <a:r>
              <a:rPr lang="ru-RU" b="1" dirty="0" smtClean="0"/>
              <a:t>ачественные,</a:t>
            </a:r>
          </a:p>
          <a:p>
            <a:pPr algn="ctr"/>
            <a:r>
              <a:rPr lang="ru-RU" b="1" dirty="0" smtClean="0"/>
              <a:t>относятся к локации</a:t>
            </a:r>
          </a:p>
          <a:p>
            <a:pPr algn="ctr"/>
            <a:r>
              <a:rPr lang="ru-RU" b="1" dirty="0" smtClean="0"/>
              <a:t>и окружению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5929322" y="4286256"/>
            <a:ext cx="1143008" cy="642942"/>
            <a:chOff x="5929322" y="4286256"/>
            <a:chExt cx="1143008" cy="642942"/>
          </a:xfrm>
        </p:grpSpPr>
        <p:sp>
          <p:nvSpPr>
            <p:cNvPr id="18" name="Овал 17"/>
            <p:cNvSpPr/>
            <p:nvPr/>
          </p:nvSpPr>
          <p:spPr>
            <a:xfrm>
              <a:off x="5929322" y="4286256"/>
              <a:ext cx="1143008" cy="6429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69271" y="4396095"/>
              <a:ext cx="1103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Транспортная</a:t>
              </a:r>
            </a:p>
            <a:p>
              <a:pPr algn="ctr"/>
              <a:r>
                <a:rPr lang="ru-RU" sz="1200" b="1" dirty="0" smtClean="0"/>
                <a:t>доступность</a:t>
              </a:r>
              <a:endParaRPr lang="ru-RU" sz="12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786446" y="5072074"/>
            <a:ext cx="1143008" cy="642942"/>
            <a:chOff x="5000628" y="5000636"/>
            <a:chExt cx="1143008" cy="642942"/>
          </a:xfrm>
        </p:grpSpPr>
        <p:sp>
          <p:nvSpPr>
            <p:cNvPr id="21" name="Овал 20"/>
            <p:cNvSpPr/>
            <p:nvPr/>
          </p:nvSpPr>
          <p:spPr>
            <a:xfrm>
              <a:off x="5000628" y="5000636"/>
              <a:ext cx="1143008" cy="6429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43504" y="5143512"/>
              <a:ext cx="8013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Экология</a:t>
              </a:r>
              <a:endParaRPr lang="ru-RU" sz="12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15206" y="5000636"/>
            <a:ext cx="1428760" cy="642942"/>
            <a:chOff x="5000628" y="5000636"/>
            <a:chExt cx="1428760" cy="642942"/>
          </a:xfrm>
        </p:grpSpPr>
        <p:sp>
          <p:nvSpPr>
            <p:cNvPr id="25" name="Овал 24"/>
            <p:cNvSpPr/>
            <p:nvPr/>
          </p:nvSpPr>
          <p:spPr>
            <a:xfrm>
              <a:off x="5000628" y="5000636"/>
              <a:ext cx="1428760" cy="6429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72066" y="5143512"/>
              <a:ext cx="1274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Инфраструктура</a:t>
              </a:r>
              <a:endParaRPr lang="ru-RU" sz="12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286644" y="4071942"/>
            <a:ext cx="1143008" cy="642942"/>
            <a:chOff x="5000628" y="5000636"/>
            <a:chExt cx="1143008" cy="642942"/>
          </a:xfrm>
        </p:grpSpPr>
        <p:sp>
          <p:nvSpPr>
            <p:cNvPr id="28" name="Овал 27"/>
            <p:cNvSpPr/>
            <p:nvPr/>
          </p:nvSpPr>
          <p:spPr>
            <a:xfrm>
              <a:off x="5000628" y="5000636"/>
              <a:ext cx="1143008" cy="6429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00628" y="5110475"/>
              <a:ext cx="1090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Окружающая</a:t>
              </a:r>
            </a:p>
            <a:p>
              <a:pPr algn="ctr"/>
              <a:r>
                <a:rPr lang="ru-RU" sz="1200" b="1" dirty="0" smtClean="0"/>
                <a:t>застройка</a:t>
              </a:r>
              <a:endParaRPr lang="ru-RU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59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662892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Анализ заявок  - расположение, стоимость и качество проекта</a:t>
            </a:r>
            <a:endParaRPr lang="ru-RU" sz="2200" b="1" dirty="0"/>
          </a:p>
        </p:txBody>
      </p:sp>
      <p:pic>
        <p:nvPicPr>
          <p:cNvPr id="5" name="Picture 2" descr="C:\Users\PR-direktor\Desktop\Документы\Логотипы\группа компаний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1239120" cy="8367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1428736"/>
            <a:ext cx="7797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2013 – 2014 г. – договора на подбор и обмен АН «Метро» (около 1000 заявок)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785926"/>
            <a:ext cx="5468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Район</a:t>
            </a:r>
            <a:r>
              <a:rPr lang="ru-RU" sz="1600" dirty="0" smtClean="0"/>
              <a:t> имеет приоритетное значение – </a:t>
            </a:r>
            <a:r>
              <a:rPr lang="ru-RU" sz="1600" b="1" dirty="0" smtClean="0"/>
              <a:t>95%</a:t>
            </a:r>
          </a:p>
          <a:p>
            <a:r>
              <a:rPr lang="ru-RU" sz="1600" dirty="0" smtClean="0"/>
              <a:t>60% - предпочитают один район</a:t>
            </a:r>
          </a:p>
          <a:p>
            <a:r>
              <a:rPr lang="ru-RU" sz="1600" dirty="0" smtClean="0"/>
              <a:t>Районы конкурируют друг другу в глазах покупателей</a:t>
            </a:r>
          </a:p>
          <a:p>
            <a:r>
              <a:rPr lang="ru-RU" sz="1600" dirty="0" smtClean="0"/>
              <a:t>Они не всегда соседние</a:t>
            </a:r>
            <a:endParaRPr lang="ru-RU" sz="16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643570" y="1857364"/>
            <a:ext cx="3262282" cy="2187995"/>
            <a:chOff x="5643570" y="2571744"/>
            <a:chExt cx="3262282" cy="2187995"/>
          </a:xfrm>
        </p:grpSpPr>
        <p:pic>
          <p:nvPicPr>
            <p:cNvPr id="19458" name="Picture 2" descr="http://www.rosrealt.ru/pics/company/600_130306_1362537904540_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43570" y="2786058"/>
              <a:ext cx="3262282" cy="1973681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500826" y="2571744"/>
              <a:ext cx="1928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Площадь квартиры</a:t>
              </a:r>
            </a:p>
            <a:p>
              <a:pPr algn="ctr"/>
              <a:r>
                <a:rPr lang="ru-RU" sz="1600" b="1" dirty="0" smtClean="0"/>
                <a:t>84%</a:t>
              </a:r>
              <a:endParaRPr lang="ru-RU" sz="16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86512" y="4000504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Число комнат </a:t>
            </a:r>
            <a:r>
              <a:rPr lang="ru-RU" sz="1600" dirty="0" smtClean="0"/>
              <a:t>– 53</a:t>
            </a:r>
            <a:r>
              <a:rPr lang="ru-RU" sz="1600" b="1" dirty="0" smtClean="0"/>
              <a:t>%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929322" y="4429132"/>
            <a:ext cx="3000376" cy="1704976"/>
            <a:chOff x="357158" y="4071942"/>
            <a:chExt cx="3000376" cy="1704976"/>
          </a:xfrm>
        </p:grpSpPr>
        <p:pic>
          <p:nvPicPr>
            <p:cNvPr id="19462" name="Picture 6" descr="http://4.bp.blogspot.com/_SZssKyM9XAE/TM7ALgdJTmI/AAAAAAAAABM/F4zCutx5PXI/s320/nedvizhimost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34" y="4071942"/>
              <a:ext cx="2857500" cy="170497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57158" y="4143380"/>
              <a:ext cx="128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Этаж</a:t>
              </a:r>
              <a:r>
                <a:rPr lang="ru-RU" sz="1600" dirty="0" smtClean="0"/>
                <a:t>– 53,5</a:t>
              </a:r>
              <a:r>
                <a:rPr lang="ru-RU" sz="1600" b="1" dirty="0" smtClean="0"/>
                <a:t>%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57158" y="3857628"/>
            <a:ext cx="2277199" cy="1942097"/>
            <a:chOff x="357158" y="3214686"/>
            <a:chExt cx="2277199" cy="194209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357158" y="3214686"/>
              <a:ext cx="2277199" cy="1942097"/>
              <a:chOff x="357158" y="3214686"/>
              <a:chExt cx="2277199" cy="1942097"/>
            </a:xfrm>
          </p:grpSpPr>
          <p:pic>
            <p:nvPicPr>
              <p:cNvPr id="19464" name="Picture 8" descr="http://www.epochtimes.ru/eet-content/uploads/06/russia2013/191_dengi-1.ipg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7158" y="3214686"/>
                <a:ext cx="2277199" cy="1519217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71472" y="4572008"/>
                <a:ext cx="19288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/>
                  <a:t>Общая стоимость = бюджет покупки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71472" y="3286124"/>
              <a:ext cx="857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40-45%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57488" y="2714620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 так же: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Наличие балкона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Материал строительства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Планировка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Возраст дома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Площадь кухни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Ипотека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Расположение в доме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Придомовая территория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Инфраструктура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Этажность дома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Инженерное обеспечение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596" y="3058539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Конкретные улицы, </a:t>
            </a:r>
          </a:p>
          <a:p>
            <a:pPr algn="ctr"/>
            <a:r>
              <a:rPr lang="ru-RU" sz="1600" dirty="0" smtClean="0"/>
              <a:t>привязка к школе </a:t>
            </a:r>
            <a:endParaRPr lang="ru-RU" sz="16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1214414" y="285749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00108"/>
            <a:ext cx="8229600" cy="642942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Решение о покупке: из чего складывается</a:t>
            </a:r>
            <a:endParaRPr lang="ru-RU" sz="2600" b="1" dirty="0"/>
          </a:p>
        </p:txBody>
      </p:sp>
      <p:pic>
        <p:nvPicPr>
          <p:cNvPr id="5" name="Picture 2" descr="C:\Users\PR-direktor\Desktop\Документы\Логотипы\группа компаний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1239120" cy="836712"/>
          </a:xfrm>
          <a:prstGeom prst="rect">
            <a:avLst/>
          </a:prstGeom>
          <a:noFill/>
        </p:spPr>
      </p:pic>
      <p:pic>
        <p:nvPicPr>
          <p:cNvPr id="7" name="Picture 2" descr="http://bondandothers.ru/wp-content/uploads/2014/01/competition-for-best-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303" y="-13430367"/>
            <a:ext cx="3436043" cy="2611393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143240" y="1928802"/>
            <a:ext cx="2857500" cy="3720424"/>
            <a:chOff x="3143240" y="1785926"/>
            <a:chExt cx="2857500" cy="3720424"/>
          </a:xfrm>
        </p:grpSpPr>
        <p:pic>
          <p:nvPicPr>
            <p:cNvPr id="6" name="Рисунок 5" descr="real-estate-market-1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3240" y="1785926"/>
              <a:ext cx="2857500" cy="28575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3357554" y="4429132"/>
              <a:ext cx="2630272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Потребности</a:t>
              </a:r>
            </a:p>
            <a:p>
              <a:pPr algn="ctr"/>
              <a:r>
                <a:rPr lang="ru-RU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Возможности</a:t>
              </a:r>
              <a:endPara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71472" y="1643050"/>
            <a:ext cx="2207271" cy="2124070"/>
            <a:chOff x="571472" y="1928802"/>
            <a:chExt cx="2207271" cy="2124070"/>
          </a:xfrm>
        </p:grpSpPr>
        <p:sp>
          <p:nvSpPr>
            <p:cNvPr id="12" name="TextBox 11"/>
            <p:cNvSpPr txBox="1"/>
            <p:nvPr/>
          </p:nvSpPr>
          <p:spPr>
            <a:xfrm>
              <a:off x="571472" y="1928802"/>
              <a:ext cx="2207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Для кого и для чего?</a:t>
              </a:r>
              <a:endParaRPr lang="ru-RU" dirty="0"/>
            </a:p>
          </p:txBody>
        </p:sp>
        <p:pic>
          <p:nvPicPr>
            <p:cNvPr id="18436" name="Picture 4" descr="http://rcsn.ru/uploads/%D0%98%D0%BF%D0%BE%D1%82%D0%B5%D0%BA%D0%B0/%D0%9F%D1%80%D0%BE%D0%B3%D1%80%D0%B0%D0%BC%D0%BC%D1%8B/%D0%BC%D0%BE%D0%BB%D0%BE%D0%B4%D0%B0%D1%8F%20%D1%81%D0%B5%D0%BC%D1%8C%D1%8F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472" y="2428868"/>
              <a:ext cx="2075404" cy="1624004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357158" y="3643314"/>
            <a:ext cx="2643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Расположение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Площадь и число комнат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Планировка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Транспортная доступность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Обеспеченность инфраструктурой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Экология и безопасность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72198" y="3286124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Бюджет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Сроки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Условия покупки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Скидки</a:t>
            </a:r>
          </a:p>
        </p:txBody>
      </p:sp>
      <p:pic>
        <p:nvPicPr>
          <p:cNvPr id="18" name="Picture 8" descr="http://nf.dp.ua/wp-content/uploads/2015/05/budzh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714488"/>
            <a:ext cx="1500158" cy="1500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Качество проектов.</a:t>
            </a:r>
            <a:br>
              <a:rPr lang="ru-RU" sz="2600" b="1" dirty="0" smtClean="0"/>
            </a:br>
            <a:r>
              <a:rPr lang="ru-RU" sz="2600" b="1" dirty="0" smtClean="0"/>
              <a:t>Единый и региональный классификаторы многоквартирных жилых новостроек</a:t>
            </a:r>
            <a:endParaRPr lang="ru-RU" sz="2600" b="1" dirty="0"/>
          </a:p>
        </p:txBody>
      </p:sp>
      <p:pic>
        <p:nvPicPr>
          <p:cNvPr id="5" name="Picture 2" descr="C:\Users\PR-direktor\Desktop\Документы\Логотипы\группа компаний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1239120" cy="8367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3429000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Класс определяет качество проекта</a:t>
            </a:r>
            <a:endParaRPr lang="ru-RU" sz="1600" b="1" u="sng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928662" y="2857496"/>
            <a:ext cx="1143008" cy="642942"/>
            <a:chOff x="5929322" y="4286256"/>
            <a:chExt cx="1143008" cy="642942"/>
          </a:xfrm>
        </p:grpSpPr>
        <p:sp>
          <p:nvSpPr>
            <p:cNvPr id="7" name="Овал 6"/>
            <p:cNvSpPr/>
            <p:nvPr/>
          </p:nvSpPr>
          <p:spPr>
            <a:xfrm>
              <a:off x="5929322" y="4286256"/>
              <a:ext cx="1143008" cy="6429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29322" y="4357694"/>
              <a:ext cx="1122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Материал </a:t>
              </a:r>
            </a:p>
            <a:p>
              <a:pPr algn="ctr"/>
              <a:r>
                <a:rPr lang="ru-RU" sz="1200" b="1" dirty="0" smtClean="0"/>
                <a:t>строительства</a:t>
              </a:r>
              <a:endParaRPr lang="ru-RU" sz="1200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857356" y="2071678"/>
            <a:ext cx="1368935" cy="923330"/>
            <a:chOff x="2214546" y="2714620"/>
            <a:chExt cx="1368935" cy="92333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214546" y="2928934"/>
              <a:ext cx="1143008" cy="642942"/>
              <a:chOff x="5929322" y="4286256"/>
              <a:chExt cx="1143008" cy="642942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5929322" y="4286256"/>
                <a:ext cx="1143008" cy="64294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72198" y="4357694"/>
                <a:ext cx="8306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Площадь</a:t>
                </a:r>
              </a:p>
              <a:p>
                <a:pPr algn="ctr"/>
                <a:r>
                  <a:rPr lang="ru-RU" sz="1200" b="1" dirty="0" smtClean="0"/>
                  <a:t>квартиры</a:t>
                </a:r>
                <a:endParaRPr lang="ru-RU" sz="1200" b="1" dirty="0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3071802" y="2714620"/>
              <a:ext cx="5116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?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14678" y="2285992"/>
            <a:ext cx="1143008" cy="642942"/>
            <a:chOff x="5929322" y="4286256"/>
            <a:chExt cx="1143008" cy="642942"/>
          </a:xfrm>
        </p:grpSpPr>
        <p:sp>
          <p:nvSpPr>
            <p:cNvPr id="15" name="Овал 14"/>
            <p:cNvSpPr/>
            <p:nvPr/>
          </p:nvSpPr>
          <p:spPr>
            <a:xfrm>
              <a:off x="5929322" y="4286256"/>
              <a:ext cx="1143008" cy="6429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72198" y="4396095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Площадь</a:t>
              </a:r>
            </a:p>
            <a:p>
              <a:pPr algn="ctr"/>
              <a:r>
                <a:rPr lang="ru-RU" sz="1200" b="1" dirty="0" smtClean="0"/>
                <a:t> кухни</a:t>
              </a:r>
              <a:endParaRPr lang="ru-RU" sz="12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643438" y="2285992"/>
            <a:ext cx="1143008" cy="642942"/>
            <a:chOff x="5929322" y="4286256"/>
            <a:chExt cx="1143008" cy="642942"/>
          </a:xfrm>
        </p:grpSpPr>
        <p:sp>
          <p:nvSpPr>
            <p:cNvPr id="18" name="Овал 17"/>
            <p:cNvSpPr/>
            <p:nvPr/>
          </p:nvSpPr>
          <p:spPr>
            <a:xfrm>
              <a:off x="5929322" y="4286256"/>
              <a:ext cx="1143008" cy="6429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30068" y="4396095"/>
              <a:ext cx="799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Высота</a:t>
              </a:r>
            </a:p>
            <a:p>
              <a:pPr algn="ctr"/>
              <a:r>
                <a:rPr lang="ru-RU" sz="1200" b="1" dirty="0" smtClean="0"/>
                <a:t>потолков</a:t>
              </a:r>
              <a:endParaRPr lang="ru-RU" sz="12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000100" y="3714752"/>
            <a:ext cx="1143008" cy="642942"/>
            <a:chOff x="5929322" y="4286256"/>
            <a:chExt cx="1143008" cy="642942"/>
          </a:xfrm>
        </p:grpSpPr>
        <p:sp>
          <p:nvSpPr>
            <p:cNvPr id="21" name="Овал 20"/>
            <p:cNvSpPr/>
            <p:nvPr/>
          </p:nvSpPr>
          <p:spPr>
            <a:xfrm>
              <a:off x="5929322" y="4286256"/>
              <a:ext cx="1143008" cy="6429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00760" y="4429132"/>
              <a:ext cx="10154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Архитектура</a:t>
              </a:r>
              <a:endParaRPr lang="ru-RU" sz="12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14480" y="4500570"/>
            <a:ext cx="1285884" cy="714380"/>
            <a:chOff x="5929322" y="4214818"/>
            <a:chExt cx="1285884" cy="714380"/>
          </a:xfrm>
        </p:grpSpPr>
        <p:sp>
          <p:nvSpPr>
            <p:cNvPr id="24" name="Овал 23"/>
            <p:cNvSpPr/>
            <p:nvPr/>
          </p:nvSpPr>
          <p:spPr>
            <a:xfrm>
              <a:off x="5929322" y="4214818"/>
              <a:ext cx="1285884" cy="71438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66146" y="4396095"/>
              <a:ext cx="1249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Планировочное</a:t>
              </a:r>
            </a:p>
            <a:p>
              <a:pPr algn="ctr"/>
              <a:r>
                <a:rPr lang="ru-RU" sz="1200" b="1" dirty="0" smtClean="0"/>
                <a:t>решение</a:t>
              </a:r>
              <a:endParaRPr lang="ru-RU" sz="12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286116" y="4429132"/>
            <a:ext cx="1285884" cy="714380"/>
            <a:chOff x="5929322" y="4214818"/>
            <a:chExt cx="1285884" cy="714380"/>
          </a:xfrm>
        </p:grpSpPr>
        <p:sp>
          <p:nvSpPr>
            <p:cNvPr id="27" name="Овал 26"/>
            <p:cNvSpPr/>
            <p:nvPr/>
          </p:nvSpPr>
          <p:spPr>
            <a:xfrm>
              <a:off x="5929322" y="4214818"/>
              <a:ext cx="1285884" cy="71438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72198" y="4324657"/>
              <a:ext cx="1044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Инженерное</a:t>
              </a:r>
            </a:p>
            <a:p>
              <a:pPr algn="ctr"/>
              <a:r>
                <a:rPr lang="ru-RU" sz="1200" b="1" dirty="0" smtClean="0"/>
                <a:t>обеспечение</a:t>
              </a:r>
              <a:endParaRPr lang="ru-RU" sz="1200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786314" y="4429132"/>
            <a:ext cx="1143008" cy="714380"/>
            <a:chOff x="6004962" y="4279762"/>
            <a:chExt cx="1210244" cy="649436"/>
          </a:xfrm>
        </p:grpSpPr>
        <p:sp>
          <p:nvSpPr>
            <p:cNvPr id="30" name="Овал 29"/>
            <p:cNvSpPr/>
            <p:nvPr/>
          </p:nvSpPr>
          <p:spPr>
            <a:xfrm>
              <a:off x="6004962" y="4279762"/>
              <a:ext cx="1210244" cy="64943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50584" y="4457366"/>
              <a:ext cx="7377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Паркинг</a:t>
              </a:r>
              <a:endParaRPr lang="ru-RU" sz="1200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29322" y="2428868"/>
            <a:ext cx="1143008" cy="642942"/>
            <a:chOff x="5929322" y="4286256"/>
            <a:chExt cx="1143008" cy="642942"/>
          </a:xfrm>
        </p:grpSpPr>
        <p:sp>
          <p:nvSpPr>
            <p:cNvPr id="33" name="Овал 32"/>
            <p:cNvSpPr/>
            <p:nvPr/>
          </p:nvSpPr>
          <p:spPr>
            <a:xfrm>
              <a:off x="5929322" y="4286256"/>
              <a:ext cx="1143008" cy="6429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00760" y="4396095"/>
              <a:ext cx="10407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Придомовая</a:t>
              </a:r>
            </a:p>
            <a:p>
              <a:pPr algn="ctr"/>
              <a:r>
                <a:rPr lang="ru-RU" sz="1200" b="1" dirty="0" smtClean="0"/>
                <a:t>территория</a:t>
              </a:r>
              <a:endParaRPr lang="ru-RU" sz="1200" b="1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072198" y="3214686"/>
            <a:ext cx="1143008" cy="642942"/>
            <a:chOff x="5929322" y="4286256"/>
            <a:chExt cx="1143008" cy="642942"/>
          </a:xfrm>
        </p:grpSpPr>
        <p:sp>
          <p:nvSpPr>
            <p:cNvPr id="36" name="Овал 35"/>
            <p:cNvSpPr/>
            <p:nvPr/>
          </p:nvSpPr>
          <p:spPr>
            <a:xfrm>
              <a:off x="5929322" y="4286256"/>
              <a:ext cx="1143008" cy="6429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29322" y="4429132"/>
              <a:ext cx="10823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Безопасность</a:t>
              </a:r>
              <a:endParaRPr lang="ru-RU" sz="1200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072198" y="4071942"/>
            <a:ext cx="1357322" cy="714380"/>
            <a:chOff x="5929322" y="4214818"/>
            <a:chExt cx="1357322" cy="714380"/>
          </a:xfrm>
        </p:grpSpPr>
        <p:sp>
          <p:nvSpPr>
            <p:cNvPr id="39" name="Овал 38"/>
            <p:cNvSpPr/>
            <p:nvPr/>
          </p:nvSpPr>
          <p:spPr>
            <a:xfrm>
              <a:off x="5929322" y="4214818"/>
              <a:ext cx="1357322" cy="71438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56527" y="4286256"/>
              <a:ext cx="1258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Собственная</a:t>
              </a:r>
            </a:p>
            <a:p>
              <a:pPr algn="ctr"/>
              <a:r>
                <a:rPr lang="ru-RU" sz="1200" b="1" dirty="0" smtClean="0"/>
                <a:t>инфраструктура</a:t>
              </a:r>
              <a:endParaRPr lang="ru-RU" sz="1200" b="1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72198" y="4857760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Премиальные </a:t>
            </a:r>
          </a:p>
          <a:p>
            <a:pPr algn="ctr"/>
            <a:r>
              <a:rPr lang="ru-RU" b="1" dirty="0" smtClean="0"/>
              <a:t>классы</a:t>
            </a:r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715272" y="4357694"/>
            <a:ext cx="115845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массовые?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Стрелка вниз 43"/>
          <p:cNvSpPr/>
          <p:nvPr/>
        </p:nvSpPr>
        <p:spPr>
          <a:xfrm rot="19541689">
            <a:off x="8335132" y="4660112"/>
            <a:ext cx="522849" cy="6810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Анализ локации (расположения)</a:t>
            </a:r>
            <a:br>
              <a:rPr lang="ru-RU" sz="2600" b="1" dirty="0" smtClean="0"/>
            </a:br>
            <a:r>
              <a:rPr lang="ru-RU" sz="2600" b="1" dirty="0" smtClean="0"/>
              <a:t>Комфортная среда</a:t>
            </a:r>
            <a:endParaRPr lang="ru-RU" sz="2600" b="1" dirty="0"/>
          </a:p>
        </p:txBody>
      </p:sp>
      <p:pic>
        <p:nvPicPr>
          <p:cNvPr id="5" name="Picture 2" descr="C:\Users\PR-direktor\Desktop\Документы\Логотипы\группа компаний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1239120" cy="83671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857356" y="2000240"/>
            <a:ext cx="2643206" cy="1195810"/>
            <a:chOff x="357158" y="2071678"/>
            <a:chExt cx="2643206" cy="119581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00034" y="2071678"/>
              <a:ext cx="2357394" cy="857256"/>
              <a:chOff x="500034" y="2071678"/>
              <a:chExt cx="2357394" cy="857256"/>
            </a:xfrm>
          </p:grpSpPr>
          <p:pic>
            <p:nvPicPr>
              <p:cNvPr id="16388" name="Picture 4" descr="http://damer.ru/images/isuzu-a09204/isuzu-a09204-bogdan-4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14480" y="2071678"/>
                <a:ext cx="1142948" cy="836892"/>
              </a:xfrm>
              <a:prstGeom prst="rect">
                <a:avLst/>
              </a:prstGeom>
              <a:noFill/>
            </p:spPr>
          </p:pic>
          <p:pic>
            <p:nvPicPr>
              <p:cNvPr id="16394" name="Picture 10" descr="http://mayak-inform.ru/uploads/posts/2014-11/1416763365_54852.jpe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0034" y="2143116"/>
                <a:ext cx="1403246" cy="785818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357158" y="2928934"/>
              <a:ext cx="2643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Транспортная доступность</a:t>
              </a:r>
            </a:p>
          </p:txBody>
        </p:sp>
      </p:grpSp>
      <p:pic>
        <p:nvPicPr>
          <p:cNvPr id="16400" name="Picture 16" descr="http://aldega.ru/netcat_files/108/129/dom1_f.jpg"/>
          <p:cNvPicPr>
            <a:picLocks noChangeAspect="1" noChangeArrowheads="1"/>
          </p:cNvPicPr>
          <p:nvPr/>
        </p:nvPicPr>
        <p:blipFill>
          <a:blip r:embed="rId5" cstate="print"/>
          <a:srcRect l="24774" r="25678"/>
          <a:stretch>
            <a:fillRect/>
          </a:stretch>
        </p:blipFill>
        <p:spPr bwMode="auto">
          <a:xfrm>
            <a:off x="3643306" y="3357562"/>
            <a:ext cx="1071570" cy="1442498"/>
          </a:xfrm>
          <a:prstGeom prst="rect">
            <a:avLst/>
          </a:prstGeom>
          <a:noFill/>
        </p:spPr>
      </p:pic>
      <p:pic>
        <p:nvPicPr>
          <p:cNvPr id="16402" name="Picture 18" descr="http://mir29.ru/files/logotypes/1429644984320/14297083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643314"/>
            <a:ext cx="785818" cy="785818"/>
          </a:xfrm>
          <a:prstGeom prst="rect">
            <a:avLst/>
          </a:prstGeom>
          <a:noFill/>
        </p:spPr>
      </p:pic>
      <p:pic>
        <p:nvPicPr>
          <p:cNvPr id="16404" name="Picture 20" descr="http://yakzdrav.ru/sites/default/files/img/news/bolnica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571876"/>
            <a:ext cx="1025751" cy="1000107"/>
          </a:xfrm>
          <a:prstGeom prst="rect">
            <a:avLst/>
          </a:prstGeom>
          <a:noFill/>
        </p:spPr>
      </p:pic>
      <p:pic>
        <p:nvPicPr>
          <p:cNvPr id="16406" name="Picture 22" descr="http://wallstreet1.ru/wp-content/uploads/2015/03/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4643446"/>
            <a:ext cx="1210936" cy="984249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4643438" y="2000240"/>
            <a:ext cx="2928926" cy="1571636"/>
            <a:chOff x="4643438" y="1785926"/>
            <a:chExt cx="2928926" cy="157163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643438" y="1785926"/>
              <a:ext cx="2928926" cy="1571636"/>
              <a:chOff x="5786446" y="1785926"/>
              <a:chExt cx="2928926" cy="1571636"/>
            </a:xfrm>
          </p:grpSpPr>
          <p:pic>
            <p:nvPicPr>
              <p:cNvPr id="16392" name="Picture 8" descr="http://shumeyka-school.ucoz.ru/doc1/cgf1y2lfzmlszxmzmjcz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786446" y="1785926"/>
                <a:ext cx="1892810" cy="1414446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786446" y="3019008"/>
                <a:ext cx="2928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/>
                  <a:t>Социальная инфраструктура</a:t>
                </a:r>
              </a:p>
            </p:txBody>
          </p:sp>
        </p:grpSp>
        <p:pic>
          <p:nvPicPr>
            <p:cNvPr id="16390" name="Picture 6" descr="http://cs618816.vk.me/v618816677/12a06/R8UUfWGP7z0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29322" y="2071678"/>
              <a:ext cx="1470366" cy="981056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214282" y="1928802"/>
            <a:ext cx="1690666" cy="2181004"/>
            <a:chOff x="214282" y="1928802"/>
            <a:chExt cx="1690666" cy="2181004"/>
          </a:xfrm>
        </p:grpSpPr>
        <p:pic>
          <p:nvPicPr>
            <p:cNvPr id="16410" name="Picture 26" descr="http://best-iconki.ru/downloads/PNG/256/programms-001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4282" y="1928802"/>
              <a:ext cx="1581144" cy="1581144"/>
            </a:xfrm>
            <a:prstGeom prst="rect">
              <a:avLst/>
            </a:prstGeom>
            <a:noFill/>
          </p:spPr>
        </p:pic>
        <p:pic>
          <p:nvPicPr>
            <p:cNvPr id="16408" name="Picture 24" descr="http://www.mbunm.ru/images/news/1272801806_1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00100" y="2857496"/>
              <a:ext cx="904848" cy="125231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285720" y="3500438"/>
              <a:ext cx="1071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Экология</a:t>
              </a:r>
            </a:p>
          </p:txBody>
        </p:sp>
      </p:grpSp>
      <p:pic>
        <p:nvPicPr>
          <p:cNvPr id="16414" name="Picture 30" descr="http://nesiditsa.ru/wp-content/uploads/2012/07/image005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85852" y="4000504"/>
            <a:ext cx="2252610" cy="168945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428728" y="350043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Окружающая застройка</a:t>
            </a:r>
          </a:p>
        </p:txBody>
      </p:sp>
      <p:pic>
        <p:nvPicPr>
          <p:cNvPr id="16416" name="Picture 32" descr="http://www.memorysecrets.ru/images/images_my/sport_z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826" y="4857760"/>
            <a:ext cx="1077533" cy="548698"/>
          </a:xfrm>
          <a:prstGeom prst="rect">
            <a:avLst/>
          </a:prstGeom>
          <a:noFill/>
        </p:spPr>
      </p:pic>
      <p:pic>
        <p:nvPicPr>
          <p:cNvPr id="16420" name="Picture 36" descr="http://img-fotki.yandex.ru/get/9346/16969765.190/0_7d264_4ded8f8_M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00958" y="3714752"/>
            <a:ext cx="891527" cy="92867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072298" y="5143512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???</a:t>
            </a:r>
          </a:p>
          <a:p>
            <a:pPr algn="ctr"/>
            <a:r>
              <a:rPr lang="ru-RU" sz="1600" b="1" dirty="0" smtClean="0"/>
              <a:t>Как далеко</a:t>
            </a:r>
          </a:p>
          <a:p>
            <a:pPr algn="ctr"/>
            <a:r>
              <a:rPr lang="ru-RU" sz="1600" b="1" dirty="0" smtClean="0"/>
              <a:t>Что именно</a:t>
            </a:r>
          </a:p>
        </p:txBody>
      </p:sp>
    </p:spTree>
    <p:extLst>
      <p:ext uri="{BB962C8B-B14F-4D97-AF65-F5344CB8AC3E}">
        <p14:creationId xmlns:p14="http://schemas.microsoft.com/office/powerpoint/2010/main" xmlns="" val="259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Идея</a:t>
            </a:r>
            <a:endParaRPr lang="ru-RU" sz="2600" b="1" dirty="0"/>
          </a:p>
        </p:txBody>
      </p:sp>
      <p:pic>
        <p:nvPicPr>
          <p:cNvPr id="5" name="Picture 2" descr="C:\Users\PR-direktor\Desktop\Документы\Логотипы\группа компаний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1239120" cy="8367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928802"/>
            <a:ext cx="22618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Качество проекта</a:t>
            </a:r>
          </a:p>
          <a:p>
            <a:pPr algn="ctr"/>
            <a:r>
              <a:rPr lang="ru-RU" dirty="0" smtClean="0"/>
              <a:t>=</a:t>
            </a:r>
          </a:p>
          <a:p>
            <a:pPr algn="ctr"/>
            <a:r>
              <a:rPr lang="ru-RU" dirty="0" smtClean="0"/>
              <a:t>РК МЖН</a:t>
            </a:r>
          </a:p>
          <a:p>
            <a:pPr algn="ctr"/>
            <a:r>
              <a:rPr lang="ru-RU" dirty="0" smtClean="0"/>
              <a:t>(с учетом доработок)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1714488"/>
            <a:ext cx="37046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Анализ локации:  бальная оценка</a:t>
            </a:r>
          </a:p>
          <a:p>
            <a:pPr algn="ctr"/>
            <a:r>
              <a:rPr lang="ru-RU" dirty="0" smtClean="0"/>
              <a:t>Веса </a:t>
            </a:r>
            <a:r>
              <a:rPr lang="ru-RU" u="sng" dirty="0" smtClean="0"/>
              <a:t>на основе опроса покупателей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Оцениваем: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Придомовая территория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Транспортная доступность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Социальная инфраструктура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Окружающая застройка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Экология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714884"/>
            <a:ext cx="3449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Комплексная система оценки</a:t>
            </a:r>
          </a:p>
          <a:p>
            <a:pPr algn="ctr"/>
            <a:r>
              <a:rPr lang="ru-RU" b="1" dirty="0" smtClean="0"/>
              <a:t>для проектов первичного рынка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285852" y="3286124"/>
            <a:ext cx="1000132" cy="128588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3582787">
            <a:off x="4333931" y="4257623"/>
            <a:ext cx="772475" cy="88477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00694" y="4929198"/>
            <a:ext cx="341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Применима к вторичному рынку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11" idx="0"/>
          </p:cNvCxnSpPr>
          <p:nvPr/>
        </p:nvCxnSpPr>
        <p:spPr>
          <a:xfrm rot="16200000" flipV="1">
            <a:off x="6212123" y="3932017"/>
            <a:ext cx="857256" cy="1137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86644" y="2000240"/>
            <a:ext cx="1654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На данный момент</a:t>
            </a:r>
          </a:p>
          <a:p>
            <a:pPr algn="ctr"/>
            <a:r>
              <a:rPr lang="ru-RU" sz="1400" dirty="0" smtClean="0"/>
              <a:t>около 50 анкет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29520" y="2714620"/>
            <a:ext cx="1509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Довести</a:t>
            </a:r>
          </a:p>
          <a:p>
            <a:pPr algn="ctr"/>
            <a:r>
              <a:rPr lang="ru-RU" sz="1400" dirty="0" smtClean="0"/>
              <a:t> минимум </a:t>
            </a:r>
            <a:r>
              <a:rPr lang="ru-RU" sz="1400" dirty="0" smtClean="0"/>
              <a:t>д</a:t>
            </a:r>
            <a:r>
              <a:rPr lang="ru-RU" sz="1400" dirty="0" smtClean="0"/>
              <a:t>о 500</a:t>
            </a:r>
            <a:endParaRPr lang="ru-RU" sz="1400" dirty="0"/>
          </a:p>
        </p:txBody>
      </p:sp>
      <p:cxnSp>
        <p:nvCxnSpPr>
          <p:cNvPr id="20" name="Прямая со стрелкой 19"/>
          <p:cNvCxnSpPr>
            <a:stCxn id="14" idx="2"/>
            <a:endCxn id="18" idx="0"/>
          </p:cNvCxnSpPr>
          <p:nvPr/>
        </p:nvCxnSpPr>
        <p:spPr>
          <a:xfrm rot="16200000" flipH="1">
            <a:off x="8053568" y="2583846"/>
            <a:ext cx="191160" cy="70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493</Words>
  <Application>Microsoft Office PowerPoint</Application>
  <PresentationFormat>Экран (4:3)</PresentationFormat>
  <Paragraphs>164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Комфортная среда для жизни: расположение, окружение и качество проекта.  Предпочтения покупателей жилья в Ярославле</vt:lpstr>
      <vt:lpstr>Жилье – это…?</vt:lpstr>
      <vt:lpstr>Предыстория</vt:lpstr>
      <vt:lpstr>Предыстория</vt:lpstr>
      <vt:lpstr>Анализ заявок  - расположение, стоимость и качество проекта</vt:lpstr>
      <vt:lpstr>Решение о покупке: из чего складывается</vt:lpstr>
      <vt:lpstr>Качество проектов. Единый и региональный классификаторы многоквартирных жилых новостроек</vt:lpstr>
      <vt:lpstr>Анализ локации (расположения) Комфортная среда</vt:lpstr>
      <vt:lpstr>Идея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</dc:creator>
  <cp:lastModifiedBy>Nasty</cp:lastModifiedBy>
  <cp:revision>39</cp:revision>
  <dcterms:created xsi:type="dcterms:W3CDTF">2015-07-20T04:24:37Z</dcterms:created>
  <dcterms:modified xsi:type="dcterms:W3CDTF">2015-09-22T14:01:53Z</dcterms:modified>
</cp:coreProperties>
</file>